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ppt/notesSlides/notesSlide14.xml" ContentType="application/vnd.openxmlformats-officedocument.presentationml.notesSlide+xml"/>
  <Override PartName="/ppt/ink/ink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4.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omments/comment1.xml" ContentType="application/vnd.openxmlformats-officedocument.presentationml.comment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49" r:id="rId2"/>
    <p:sldMasterId id="2147483650" r:id="rId3"/>
    <p:sldMasterId id="2147483651" r:id="rId4"/>
    <p:sldMasterId id="2147483653" r:id="rId5"/>
    <p:sldMasterId id="2147483656" r:id="rId6"/>
    <p:sldMasterId id="2147484385" r:id="rId7"/>
  </p:sldMasterIdLst>
  <p:notesMasterIdLst>
    <p:notesMasterId r:id="rId92"/>
  </p:notesMasterIdLst>
  <p:handoutMasterIdLst>
    <p:handoutMasterId r:id="rId93"/>
  </p:handoutMasterIdLst>
  <p:sldIdLst>
    <p:sldId id="745" r:id="rId8"/>
    <p:sldId id="747" r:id="rId9"/>
    <p:sldId id="424" r:id="rId10"/>
    <p:sldId id="628" r:id="rId11"/>
    <p:sldId id="761" r:id="rId12"/>
    <p:sldId id="425" r:id="rId13"/>
    <p:sldId id="630" r:id="rId14"/>
    <p:sldId id="429" r:id="rId15"/>
    <p:sldId id="434" r:id="rId16"/>
    <p:sldId id="642" r:id="rId17"/>
    <p:sldId id="606" r:id="rId18"/>
    <p:sldId id="629" r:id="rId19"/>
    <p:sldId id="607" r:id="rId20"/>
    <p:sldId id="613" r:id="rId21"/>
    <p:sldId id="762" r:id="rId22"/>
    <p:sldId id="749" r:id="rId23"/>
    <p:sldId id="685" r:id="rId24"/>
    <p:sldId id="643" r:id="rId25"/>
    <p:sldId id="683" r:id="rId26"/>
    <p:sldId id="763" r:id="rId27"/>
    <p:sldId id="438" r:id="rId28"/>
    <p:sldId id="764" r:id="rId29"/>
    <p:sldId id="684" r:id="rId30"/>
    <p:sldId id="449" r:id="rId31"/>
    <p:sldId id="645" r:id="rId32"/>
    <p:sldId id="646" r:id="rId33"/>
    <p:sldId id="453" r:id="rId34"/>
    <p:sldId id="649" r:id="rId35"/>
    <p:sldId id="650" r:id="rId36"/>
    <p:sldId id="581" r:id="rId37"/>
    <p:sldId id="687" r:id="rId38"/>
    <p:sldId id="765" r:id="rId39"/>
    <p:sldId id="781" r:id="rId40"/>
    <p:sldId id="782" r:id="rId41"/>
    <p:sldId id="651" r:id="rId42"/>
    <p:sldId id="766" r:id="rId43"/>
    <p:sldId id="459" r:id="rId44"/>
    <p:sldId id="737" r:id="rId45"/>
    <p:sldId id="559" r:id="rId46"/>
    <p:sldId id="658" r:id="rId47"/>
    <p:sldId id="740" r:id="rId48"/>
    <p:sldId id="738" r:id="rId49"/>
    <p:sldId id="739" r:id="rId50"/>
    <p:sldId id="704" r:id="rId51"/>
    <p:sldId id="733" r:id="rId52"/>
    <p:sldId id="783" r:id="rId53"/>
    <p:sldId id="767" r:id="rId54"/>
    <p:sldId id="465" r:id="rId55"/>
    <p:sldId id="768" r:id="rId56"/>
    <p:sldId id="471" r:id="rId57"/>
    <p:sldId id="660" r:id="rId58"/>
    <p:sldId id="662" r:id="rId59"/>
    <p:sldId id="664" r:id="rId60"/>
    <p:sldId id="665" r:id="rId61"/>
    <p:sldId id="666" r:id="rId62"/>
    <p:sldId id="778" r:id="rId63"/>
    <p:sldId id="734" r:id="rId64"/>
    <p:sldId id="779" r:id="rId65"/>
    <p:sldId id="472" r:id="rId66"/>
    <p:sldId id="743" r:id="rId67"/>
    <p:sldId id="473" r:id="rId68"/>
    <p:sldId id="780" r:id="rId69"/>
    <p:sldId id="475" r:id="rId70"/>
    <p:sldId id="686" r:id="rId71"/>
    <p:sldId id="728" r:id="rId72"/>
    <p:sldId id="575" r:id="rId73"/>
    <p:sldId id="672" r:id="rId74"/>
    <p:sldId id="777" r:id="rId75"/>
    <p:sldId id="670" r:id="rId76"/>
    <p:sldId id="776" r:id="rId77"/>
    <p:sldId id="632" r:id="rId78"/>
    <p:sldId id="673" r:id="rId79"/>
    <p:sldId id="744" r:id="rId80"/>
    <p:sldId id="729" r:id="rId81"/>
    <p:sldId id="774" r:id="rId82"/>
    <p:sldId id="746" r:id="rId83"/>
    <p:sldId id="580" r:id="rId84"/>
    <p:sldId id="773" r:id="rId85"/>
    <p:sldId id="636" r:id="rId86"/>
    <p:sldId id="772" r:id="rId87"/>
    <p:sldId id="638" r:id="rId88"/>
    <p:sldId id="771" r:id="rId89"/>
    <p:sldId id="770" r:id="rId90"/>
    <p:sldId id="769" r:id="rId91"/>
  </p:sldIdLst>
  <p:sldSz cx="9144000" cy="6858000" type="screen4x3"/>
  <p:notesSz cx="7010400" cy="9296400"/>
  <p:defaultTextStyle>
    <a:defPPr>
      <a:defRPr lang="en-US"/>
    </a:defPPr>
    <a:lvl1pPr algn="ctr" rtl="0" fontAlgn="base">
      <a:spcBef>
        <a:spcPct val="0"/>
      </a:spcBef>
      <a:spcAft>
        <a:spcPct val="0"/>
      </a:spcAft>
      <a:defRPr sz="3200" kern="1200">
        <a:solidFill>
          <a:schemeClr val="tx1"/>
        </a:solidFill>
        <a:latin typeface="Monotype Corsiva" pitchFamily="66" charset="0"/>
        <a:ea typeface="+mn-ea"/>
        <a:cs typeface="+mn-cs"/>
      </a:defRPr>
    </a:lvl1pPr>
    <a:lvl2pPr marL="457200" algn="ctr" rtl="0" fontAlgn="base">
      <a:spcBef>
        <a:spcPct val="0"/>
      </a:spcBef>
      <a:spcAft>
        <a:spcPct val="0"/>
      </a:spcAft>
      <a:defRPr sz="3200" kern="1200">
        <a:solidFill>
          <a:schemeClr val="tx1"/>
        </a:solidFill>
        <a:latin typeface="Monotype Corsiva" pitchFamily="66" charset="0"/>
        <a:ea typeface="+mn-ea"/>
        <a:cs typeface="+mn-cs"/>
      </a:defRPr>
    </a:lvl2pPr>
    <a:lvl3pPr marL="914400" algn="ctr" rtl="0" fontAlgn="base">
      <a:spcBef>
        <a:spcPct val="0"/>
      </a:spcBef>
      <a:spcAft>
        <a:spcPct val="0"/>
      </a:spcAft>
      <a:defRPr sz="3200" kern="1200">
        <a:solidFill>
          <a:schemeClr val="tx1"/>
        </a:solidFill>
        <a:latin typeface="Monotype Corsiva" pitchFamily="66" charset="0"/>
        <a:ea typeface="+mn-ea"/>
        <a:cs typeface="+mn-cs"/>
      </a:defRPr>
    </a:lvl3pPr>
    <a:lvl4pPr marL="1371600" algn="ctr" rtl="0" fontAlgn="base">
      <a:spcBef>
        <a:spcPct val="0"/>
      </a:spcBef>
      <a:spcAft>
        <a:spcPct val="0"/>
      </a:spcAft>
      <a:defRPr sz="3200" kern="1200">
        <a:solidFill>
          <a:schemeClr val="tx1"/>
        </a:solidFill>
        <a:latin typeface="Monotype Corsiva" pitchFamily="66" charset="0"/>
        <a:ea typeface="+mn-ea"/>
        <a:cs typeface="+mn-cs"/>
      </a:defRPr>
    </a:lvl4pPr>
    <a:lvl5pPr marL="1828800" algn="ctr" rtl="0" fontAlgn="base">
      <a:spcBef>
        <a:spcPct val="0"/>
      </a:spcBef>
      <a:spcAft>
        <a:spcPct val="0"/>
      </a:spcAft>
      <a:defRPr sz="3200" kern="1200">
        <a:solidFill>
          <a:schemeClr val="tx1"/>
        </a:solidFill>
        <a:latin typeface="Monotype Corsiva" pitchFamily="66" charset="0"/>
        <a:ea typeface="+mn-ea"/>
        <a:cs typeface="+mn-cs"/>
      </a:defRPr>
    </a:lvl5pPr>
    <a:lvl6pPr marL="2286000" algn="l" defTabSz="914400" rtl="0" eaLnBrk="1" latinLnBrk="0" hangingPunct="1">
      <a:defRPr sz="3200" kern="1200">
        <a:solidFill>
          <a:schemeClr val="tx1"/>
        </a:solidFill>
        <a:latin typeface="Monotype Corsiva" pitchFamily="66" charset="0"/>
        <a:ea typeface="+mn-ea"/>
        <a:cs typeface="+mn-cs"/>
      </a:defRPr>
    </a:lvl6pPr>
    <a:lvl7pPr marL="2743200" algn="l" defTabSz="914400" rtl="0" eaLnBrk="1" latinLnBrk="0" hangingPunct="1">
      <a:defRPr sz="3200" kern="1200">
        <a:solidFill>
          <a:schemeClr val="tx1"/>
        </a:solidFill>
        <a:latin typeface="Monotype Corsiva" pitchFamily="66" charset="0"/>
        <a:ea typeface="+mn-ea"/>
        <a:cs typeface="+mn-cs"/>
      </a:defRPr>
    </a:lvl7pPr>
    <a:lvl8pPr marL="3200400" algn="l" defTabSz="914400" rtl="0" eaLnBrk="1" latinLnBrk="0" hangingPunct="1">
      <a:defRPr sz="3200" kern="1200">
        <a:solidFill>
          <a:schemeClr val="tx1"/>
        </a:solidFill>
        <a:latin typeface="Monotype Corsiva" pitchFamily="66" charset="0"/>
        <a:ea typeface="+mn-ea"/>
        <a:cs typeface="+mn-cs"/>
      </a:defRPr>
    </a:lvl8pPr>
    <a:lvl9pPr marL="3657600" algn="l" defTabSz="914400" rtl="0" eaLnBrk="1" latinLnBrk="0" hangingPunct="1">
      <a:defRPr sz="3200" kern="1200">
        <a:solidFill>
          <a:schemeClr val="tx1"/>
        </a:solidFill>
        <a:latin typeface="Monotype Corsiva"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imee Evins" initials="AE" lastIdx="38" clrIdx="0"/>
  <p:cmAuthor id="1" name="Lugo, Noelita" initials="LN" lastIdx="1" clrIdx="1">
    <p:extLst>
      <p:ext uri="{19B8F6BF-5375-455C-9EA6-DF929625EA0E}">
        <p15:presenceInfo xmlns:p15="http://schemas.microsoft.com/office/powerpoint/2012/main" userId="S-1-5-21-1715567821-879983540-1417001333-20264" providerId="AD"/>
      </p:ext>
    </p:extLst>
  </p:cmAuthor>
  <p:cmAuthor id="2" name="Lopez, Nereida" initials="LN" lastIdx="7" clrIdx="2">
    <p:extLst>
      <p:ext uri="{19B8F6BF-5375-455C-9EA6-DF929625EA0E}">
        <p15:presenceInfo xmlns:p15="http://schemas.microsoft.com/office/powerpoint/2012/main" userId="S::Nereida.Lopez@oag.texas.gov::4f380eb5-91fd-4760-badf-e890c94966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F0F"/>
    <a:srgbClr val="9C9C9C"/>
    <a:srgbClr val="9D1327"/>
    <a:srgbClr val="00B0AC"/>
    <a:srgbClr val="961225"/>
    <a:srgbClr val="821020"/>
    <a:srgbClr val="00C0BC"/>
    <a:srgbClr val="009999"/>
    <a:srgbClr val="DE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5" autoAdjust="0"/>
    <p:restoredTop sz="81970" autoAdjust="0"/>
  </p:normalViewPr>
  <p:slideViewPr>
    <p:cSldViewPr snapToGrid="0">
      <p:cViewPr varScale="1">
        <p:scale>
          <a:sx n="65" d="100"/>
          <a:sy n="65" d="100"/>
        </p:scale>
        <p:origin x="182" y="-235"/>
      </p:cViewPr>
      <p:guideLst>
        <p:guide orient="horz" pos="2160"/>
        <p:guide pos="2880"/>
      </p:guideLst>
    </p:cSldViewPr>
  </p:slideViewPr>
  <p:outlineViewPr>
    <p:cViewPr>
      <p:scale>
        <a:sx n="33" d="100"/>
        <a:sy n="33" d="100"/>
      </p:scale>
      <p:origin x="48" y="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50" d="100"/>
          <a:sy n="50" d="100"/>
        </p:scale>
        <p:origin x="-1908" y="-9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3-01T13:51:47.052" idx="7">
    <p:pos x="10" y="10"/>
    <p:text>Old has DNA testing then presumed father revised has them switched presumed father then dna testing</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l">
              <a:defRPr sz="1200">
                <a:latin typeface="Times New Roman" pitchFamily="18" charset="0"/>
              </a:defRPr>
            </a:lvl1pPr>
          </a:lstStyle>
          <a:p>
            <a:pPr>
              <a:defRPr/>
            </a:pPr>
            <a:endParaRPr lang="en-US" dirty="0"/>
          </a:p>
        </p:txBody>
      </p:sp>
      <p:sp>
        <p:nvSpPr>
          <p:cNvPr id="28675" name="Rectangle 3"/>
          <p:cNvSpPr>
            <a:spLocks noGrp="1" noChangeArrowheads="1"/>
          </p:cNvSpPr>
          <p:nvPr>
            <p:ph type="dt" sz="quarter" idx="1"/>
          </p:nvPr>
        </p:nvSpPr>
        <p:spPr bwMode="auto">
          <a:xfrm>
            <a:off x="397256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28676" name="Rectangle 4"/>
          <p:cNvSpPr>
            <a:spLocks noGrp="1" noChangeArrowheads="1"/>
          </p:cNvSpPr>
          <p:nvPr>
            <p:ph type="ftr" sz="quarter" idx="2"/>
          </p:nvPr>
        </p:nvSpPr>
        <p:spPr bwMode="auto">
          <a:xfrm>
            <a:off x="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l">
              <a:defRPr sz="1200">
                <a:latin typeface="Times New Roman" pitchFamily="18" charset="0"/>
              </a:defRPr>
            </a:lvl1pPr>
          </a:lstStyle>
          <a:p>
            <a:pPr>
              <a:defRPr/>
            </a:pPr>
            <a:endParaRPr lang="en-US" dirty="0"/>
          </a:p>
        </p:txBody>
      </p:sp>
      <p:sp>
        <p:nvSpPr>
          <p:cNvPr id="28677" name="Rectangle 5"/>
          <p:cNvSpPr>
            <a:spLocks noGrp="1" noChangeArrowheads="1"/>
          </p:cNvSpPr>
          <p:nvPr>
            <p:ph type="sldNum" sz="quarter" idx="3"/>
          </p:nvPr>
        </p:nvSpPr>
        <p:spPr bwMode="auto">
          <a:xfrm>
            <a:off x="397256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atin typeface="Times New Roman" pitchFamily="18" charset="0"/>
              </a:defRPr>
            </a:lvl1pPr>
          </a:lstStyle>
          <a:p>
            <a:pPr>
              <a:defRPr/>
            </a:pPr>
            <a:fld id="{2B8018BE-709B-4CE1-9981-328C9B5FDEC3}" type="slidenum">
              <a:rPr lang="en-US"/>
              <a:pPr>
                <a:defRPr/>
              </a:pPr>
              <a:t>‹#›</a:t>
            </a:fld>
            <a:endParaRPr lang="en-US" dirty="0"/>
          </a:p>
        </p:txBody>
      </p:sp>
    </p:spTree>
    <p:extLst>
      <p:ext uri="{BB962C8B-B14F-4D97-AF65-F5344CB8AC3E}">
        <p14:creationId xmlns:p14="http://schemas.microsoft.com/office/powerpoint/2010/main" val="213736104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1-29T20:36:16.815"/>
    </inkml:context>
    <inkml:brush xml:id="br0">
      <inkml:brushProperty name="width" value="0.05" units="cm"/>
      <inkml:brushProperty name="height" value="0.05" units="cm"/>
      <inkml:brushProperty name="color" value="#E71224"/>
    </inkml:brush>
  </inkml:definitions>
  <inkml:trace contextRef="#ctx0" brushRef="#br0">1 0 8466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1-29T20:39:30.466"/>
    </inkml:context>
    <inkml:brush xml:id="br0">
      <inkml:brushProperty name="width" value="0.05" units="cm"/>
      <inkml:brushProperty name="height" value="0.05" units="cm"/>
      <inkml:brushProperty name="color" value="#E71224"/>
    </inkml:brush>
  </inkml:definitions>
  <inkml:trace contextRef="#ctx0" brushRef="#br0">0 26 256,'78'0'88,"-26"0"-72,0 0-72,26-26-56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1-29T20:39:30.466"/>
    </inkml:context>
    <inkml:brush xml:id="br0">
      <inkml:brushProperty name="width" value="0.05" units="cm"/>
      <inkml:brushProperty name="height" value="0.05" units="cm"/>
      <inkml:brushProperty name="color" value="#E71224"/>
    </inkml:brush>
  </inkml:definitions>
  <inkml:trace contextRef="#ctx0" brushRef="#br0">0 26 256,'78'0'88,"-26"0"-72,0 0-72,26-26-56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1-29T20:43:21.326"/>
    </inkml:context>
    <inkml:brush xml:id="br0">
      <inkml:brushProperty name="width" value="0.05" units="cm"/>
      <inkml:brushProperty name="height" value="0.05" units="cm"/>
      <inkml:brushProperty name="color" value="#E71224"/>
    </inkml:brush>
  </inkml:definitions>
  <inkml:trace contextRef="#ctx0" brushRef="#br0">1 1 16388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l">
              <a:defRPr sz="1200">
                <a:latin typeface="Times New Roman" pitchFamily="18" charset="0"/>
              </a:defRPr>
            </a:lvl1pPr>
          </a:lstStyle>
          <a:p>
            <a:pPr>
              <a:defRPr/>
            </a:pPr>
            <a:endParaRPr lang="en-US" dirty="0"/>
          </a:p>
        </p:txBody>
      </p:sp>
      <p:sp>
        <p:nvSpPr>
          <p:cNvPr id="39939" name="Rectangle 3"/>
          <p:cNvSpPr>
            <a:spLocks noGrp="1" noChangeArrowheads="1"/>
          </p:cNvSpPr>
          <p:nvPr>
            <p:ph type="dt" idx="1"/>
          </p:nvPr>
        </p:nvSpPr>
        <p:spPr bwMode="auto">
          <a:xfrm>
            <a:off x="397256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77828"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4720" y="4416392"/>
            <a:ext cx="5140960" cy="4182176"/>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l">
              <a:defRPr sz="1200">
                <a:latin typeface="Times New Roman" pitchFamily="18" charset="0"/>
              </a:defRPr>
            </a:lvl1pPr>
          </a:lstStyle>
          <a:p>
            <a:pPr>
              <a:defRPr/>
            </a:pPr>
            <a:endParaRPr lang="en-US" dirty="0"/>
          </a:p>
        </p:txBody>
      </p:sp>
      <p:sp>
        <p:nvSpPr>
          <p:cNvPr id="39943" name="Rectangle 7"/>
          <p:cNvSpPr>
            <a:spLocks noGrp="1" noChangeArrowheads="1"/>
          </p:cNvSpPr>
          <p:nvPr>
            <p:ph type="sldNum" sz="quarter" idx="5"/>
          </p:nvPr>
        </p:nvSpPr>
        <p:spPr bwMode="auto">
          <a:xfrm>
            <a:off x="397256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atin typeface="Times New Roman" pitchFamily="18" charset="0"/>
              </a:defRPr>
            </a:lvl1pPr>
          </a:lstStyle>
          <a:p>
            <a:pPr>
              <a:defRPr/>
            </a:pPr>
            <a:fld id="{552D90E2-8ED5-4DF8-97E6-4343C9E45C50}" type="slidenum">
              <a:rPr lang="en-US"/>
              <a:pPr>
                <a:defRPr/>
              </a:pPr>
              <a:t>‹#›</a:t>
            </a:fld>
            <a:endParaRPr lang="en-US" dirty="0"/>
          </a:p>
        </p:txBody>
      </p:sp>
    </p:spTree>
    <p:extLst>
      <p:ext uri="{BB962C8B-B14F-4D97-AF65-F5344CB8AC3E}">
        <p14:creationId xmlns:p14="http://schemas.microsoft.com/office/powerpoint/2010/main" val="2277873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Provide trainees with VSS’s AOP User Guide, and direct them to the link on VSS’s TxEVER website:</a:t>
            </a:r>
          </a:p>
          <a:p>
            <a:r>
              <a:rPr lang="en-US" dirty="0"/>
              <a:t>https://dshs.texas.gov/vs/field/The-TxEVER-Project/#User%20Resources%20and%20Guides </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1</a:t>
            </a:fld>
            <a:endParaRPr lang="en-US" dirty="0"/>
          </a:p>
        </p:txBody>
      </p:sp>
    </p:spTree>
    <p:extLst>
      <p:ext uri="{BB962C8B-B14F-4D97-AF65-F5344CB8AC3E}">
        <p14:creationId xmlns:p14="http://schemas.microsoft.com/office/powerpoint/2010/main" val="395741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11</a:t>
            </a:fld>
            <a:endParaRPr lang="en-US" dirty="0"/>
          </a:p>
        </p:txBody>
      </p:sp>
    </p:spTree>
    <p:extLst>
      <p:ext uri="{BB962C8B-B14F-4D97-AF65-F5344CB8AC3E}">
        <p14:creationId xmlns:p14="http://schemas.microsoft.com/office/powerpoint/2010/main" val="1787416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5996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Original form must be used in those instances when C.E.s will complete an AOP manually due to power outage or internet outage, or other TxEVER technical difficulty that requires usage of an original form. The manually completed AOP must then be submitted (uploaded) to TxEVER.</a:t>
            </a:r>
          </a:p>
          <a:p>
            <a:endParaRPr lang="en-US" dirty="0"/>
          </a:p>
          <a:p>
            <a:r>
              <a:rPr lang="en-US" dirty="0"/>
              <a:t>Certified entities should be reminded that they should never leave a blank AOP with parties.</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13</a:t>
            </a:fld>
            <a:endParaRPr lang="en-US" dirty="0"/>
          </a:p>
        </p:txBody>
      </p:sp>
    </p:spTree>
    <p:extLst>
      <p:ext uri="{BB962C8B-B14F-4D97-AF65-F5344CB8AC3E}">
        <p14:creationId xmlns:p14="http://schemas.microsoft.com/office/powerpoint/2010/main" val="2877564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0776CF0-08A2-470D-B7AE-F0BE9598CC3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583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0776CF0-08A2-470D-B7AE-F0BE9598CC3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939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16</a:t>
            </a:fld>
            <a:endParaRPr lang="en-US" dirty="0"/>
          </a:p>
        </p:txBody>
      </p:sp>
    </p:spTree>
    <p:extLst>
      <p:ext uri="{BB962C8B-B14F-4D97-AF65-F5344CB8AC3E}">
        <p14:creationId xmlns:p14="http://schemas.microsoft.com/office/powerpoint/2010/main" val="157091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highlight>
                <a:srgbClr val="FFFF00"/>
              </a:highlight>
            </a:endParaRP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17</a:t>
            </a:fld>
            <a:endParaRPr lang="en-US" dirty="0"/>
          </a:p>
        </p:txBody>
      </p:sp>
    </p:spTree>
    <p:extLst>
      <p:ext uri="{BB962C8B-B14F-4D97-AF65-F5344CB8AC3E}">
        <p14:creationId xmlns:p14="http://schemas.microsoft.com/office/powerpoint/2010/main" val="3118499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18</a:t>
            </a:fld>
            <a:endParaRPr lang="en-US" dirty="0"/>
          </a:p>
        </p:txBody>
      </p:sp>
    </p:spTree>
    <p:extLst>
      <p:ext uri="{BB962C8B-B14F-4D97-AF65-F5344CB8AC3E}">
        <p14:creationId xmlns:p14="http://schemas.microsoft.com/office/powerpoint/2010/main" val="2202680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19</a:t>
            </a:fld>
            <a:endParaRPr lang="en-US" dirty="0"/>
          </a:p>
        </p:txBody>
      </p:sp>
    </p:spTree>
    <p:extLst>
      <p:ext uri="{BB962C8B-B14F-4D97-AF65-F5344CB8AC3E}">
        <p14:creationId xmlns:p14="http://schemas.microsoft.com/office/powerpoint/2010/main" val="3457149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20</a:t>
            </a:fld>
            <a:endParaRPr lang="en-US" dirty="0"/>
          </a:p>
        </p:txBody>
      </p:sp>
    </p:spTree>
    <p:extLst>
      <p:ext uri="{BB962C8B-B14F-4D97-AF65-F5344CB8AC3E}">
        <p14:creationId xmlns:p14="http://schemas.microsoft.com/office/powerpoint/2010/main" val="296464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47A3F05-EAD6-480B-9023-A603BB766DB1}" type="slidenum">
              <a:rPr lang="en-US" smtClean="0"/>
              <a:pPr/>
              <a:t>3</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90388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 also an Benefits, Rights &amp; Responsibility audio file that can be played.</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21</a:t>
            </a:fld>
            <a:endParaRPr lang="en-US" dirty="0"/>
          </a:p>
        </p:txBody>
      </p:sp>
    </p:spTree>
    <p:extLst>
      <p:ext uri="{BB962C8B-B14F-4D97-AF65-F5344CB8AC3E}">
        <p14:creationId xmlns:p14="http://schemas.microsoft.com/office/powerpoint/2010/main" val="3646415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 also an Benefits, Rights &amp; Responsibility audio file that can be played.</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22</a:t>
            </a:fld>
            <a:endParaRPr lang="en-US" dirty="0"/>
          </a:p>
        </p:txBody>
      </p:sp>
    </p:spTree>
    <p:extLst>
      <p:ext uri="{BB962C8B-B14F-4D97-AF65-F5344CB8AC3E}">
        <p14:creationId xmlns:p14="http://schemas.microsoft.com/office/powerpoint/2010/main" val="273993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reason the BRR is the most important part is that parties to the AOP should understand the legal consequences of voluntarily establishing the legal rights of a biological father.</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23</a:t>
            </a:fld>
            <a:endParaRPr lang="en-US" dirty="0"/>
          </a:p>
        </p:txBody>
      </p:sp>
    </p:spTree>
    <p:extLst>
      <p:ext uri="{BB962C8B-B14F-4D97-AF65-F5344CB8AC3E}">
        <p14:creationId xmlns:p14="http://schemas.microsoft.com/office/powerpoint/2010/main" val="3930954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TER, TxEVER will not print out the BRR with the AOP. Certified entities must photocopy the BRR to the back of the AOP. This is not a change in process. Simply a reminder that the BRR must be made available to the parents along with the AOP.</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24</a:t>
            </a:fld>
            <a:endParaRPr lang="en-US" dirty="0"/>
          </a:p>
        </p:txBody>
      </p:sp>
    </p:spTree>
    <p:extLst>
      <p:ext uri="{BB962C8B-B14F-4D97-AF65-F5344CB8AC3E}">
        <p14:creationId xmlns:p14="http://schemas.microsoft.com/office/powerpoint/2010/main" val="2353050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25</a:t>
            </a:fld>
            <a:endParaRPr lang="en-US" dirty="0"/>
          </a:p>
        </p:txBody>
      </p:sp>
    </p:spTree>
    <p:extLst>
      <p:ext uri="{BB962C8B-B14F-4D97-AF65-F5344CB8AC3E}">
        <p14:creationId xmlns:p14="http://schemas.microsoft.com/office/powerpoint/2010/main" val="414713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VS 170 – Correcting a Birth Certificate application</a:t>
            </a:r>
          </a:p>
          <a:p>
            <a:r>
              <a:rPr lang="en-US" dirty="0"/>
              <a:t>https://dshs.texas.gov/vs/reqproc/forms/Amendment_Birth_Form_Final.pdf</a:t>
            </a:r>
          </a:p>
          <a:p>
            <a:endParaRPr lang="en-US" dirty="0"/>
          </a:p>
          <a:p>
            <a:r>
              <a:rPr lang="en-US" dirty="0"/>
              <a:t>All VSS forms - https://www.dshs.texas.gov/vs/reqproc/Vital-Statistics-Forms/</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26</a:t>
            </a:fld>
            <a:endParaRPr lang="en-US" dirty="0"/>
          </a:p>
        </p:txBody>
      </p:sp>
    </p:spTree>
    <p:extLst>
      <p:ext uri="{BB962C8B-B14F-4D97-AF65-F5344CB8AC3E}">
        <p14:creationId xmlns:p14="http://schemas.microsoft.com/office/powerpoint/2010/main" val="717721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critical for certified entities to ensure that moms who chose to sign the AOP understand that if there is a Presumed Father, the Presumed Father must sign the denial portion of the AOP in TxEVER with the help of a certified entity.</a:t>
            </a:r>
          </a:p>
          <a:p>
            <a:r>
              <a:rPr lang="en-US" dirty="0"/>
              <a:t>Emphasize that it is important to get the AOP done right the first time, otherwise the AOP could be “legally void” (no good) if the court ever gets involved in the future (e.g. future divorce proceeding, or setting child support). </a:t>
            </a:r>
          </a:p>
          <a:p>
            <a:endParaRPr lang="en-US" dirty="0"/>
          </a:p>
          <a:p>
            <a:r>
              <a:rPr lang="en-US" dirty="0"/>
              <a:t>BEST PRACTICE: Read this section to all parties, even if the mother claims that there is no presumed father. It gives her a chance to listen to this important information, and allows you to be certain that you did your due diligence with the parents.</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27</a:t>
            </a:fld>
            <a:endParaRPr lang="en-US" dirty="0"/>
          </a:p>
        </p:txBody>
      </p:sp>
    </p:spTree>
    <p:extLst>
      <p:ext uri="{BB962C8B-B14F-4D97-AF65-F5344CB8AC3E}">
        <p14:creationId xmlns:p14="http://schemas.microsoft.com/office/powerpoint/2010/main" val="2757581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28</a:t>
            </a:fld>
            <a:endParaRPr lang="en-US" dirty="0"/>
          </a:p>
        </p:txBody>
      </p:sp>
    </p:spTree>
    <p:extLst>
      <p:ext uri="{BB962C8B-B14F-4D97-AF65-F5344CB8AC3E}">
        <p14:creationId xmlns:p14="http://schemas.microsoft.com/office/powerpoint/2010/main" val="3764039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29</a:t>
            </a:fld>
            <a:endParaRPr lang="en-US" dirty="0"/>
          </a:p>
        </p:txBody>
      </p:sp>
    </p:spTree>
    <p:extLst>
      <p:ext uri="{BB962C8B-B14F-4D97-AF65-F5344CB8AC3E}">
        <p14:creationId xmlns:p14="http://schemas.microsoft.com/office/powerpoint/2010/main" val="3658190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30</a:t>
            </a:fld>
            <a:endParaRPr lang="en-US" dirty="0"/>
          </a:p>
        </p:txBody>
      </p:sp>
    </p:spTree>
    <p:extLst>
      <p:ext uri="{BB962C8B-B14F-4D97-AF65-F5344CB8AC3E}">
        <p14:creationId xmlns:p14="http://schemas.microsoft.com/office/powerpoint/2010/main" val="358561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4</a:t>
            </a:fld>
            <a:endParaRPr lang="en-US" dirty="0"/>
          </a:p>
        </p:txBody>
      </p:sp>
    </p:spTree>
    <p:extLst>
      <p:ext uri="{BB962C8B-B14F-4D97-AF65-F5344CB8AC3E}">
        <p14:creationId xmlns:p14="http://schemas.microsoft.com/office/powerpoint/2010/main" val="2025895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31</a:t>
            </a:fld>
            <a:endParaRPr lang="en-US" dirty="0"/>
          </a:p>
        </p:txBody>
      </p:sp>
    </p:spTree>
    <p:extLst>
      <p:ext uri="{BB962C8B-B14F-4D97-AF65-F5344CB8AC3E}">
        <p14:creationId xmlns:p14="http://schemas.microsoft.com/office/powerpoint/2010/main" val="3541400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32</a:t>
            </a:fld>
            <a:endParaRPr lang="en-US" dirty="0"/>
          </a:p>
        </p:txBody>
      </p:sp>
    </p:spTree>
    <p:extLst>
      <p:ext uri="{BB962C8B-B14F-4D97-AF65-F5344CB8AC3E}">
        <p14:creationId xmlns:p14="http://schemas.microsoft.com/office/powerpoint/2010/main" val="1026696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33</a:t>
            </a:fld>
            <a:endParaRPr lang="en-US" dirty="0"/>
          </a:p>
        </p:txBody>
      </p:sp>
    </p:spTree>
    <p:extLst>
      <p:ext uri="{BB962C8B-B14F-4D97-AF65-F5344CB8AC3E}">
        <p14:creationId xmlns:p14="http://schemas.microsoft.com/office/powerpoint/2010/main" val="2572091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34</a:t>
            </a:fld>
            <a:endParaRPr lang="en-US" dirty="0"/>
          </a:p>
        </p:txBody>
      </p:sp>
    </p:spTree>
    <p:extLst>
      <p:ext uri="{BB962C8B-B14F-4D97-AF65-F5344CB8AC3E}">
        <p14:creationId xmlns:p14="http://schemas.microsoft.com/office/powerpoint/2010/main" val="3110532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question: </a:t>
            </a:r>
          </a:p>
          <a:p>
            <a:r>
              <a:rPr lang="en-US" dirty="0"/>
              <a:t>3. Am I sure that neither parent feels like they are under duress and that both parents want to voluntarily sign the AOP?</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35</a:t>
            </a:fld>
            <a:endParaRPr lang="en-US" dirty="0"/>
          </a:p>
        </p:txBody>
      </p:sp>
    </p:spTree>
    <p:extLst>
      <p:ext uri="{BB962C8B-B14F-4D97-AF65-F5344CB8AC3E}">
        <p14:creationId xmlns:p14="http://schemas.microsoft.com/office/powerpoint/2010/main" val="1455288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36</a:t>
            </a:fld>
            <a:endParaRPr lang="en-US" dirty="0"/>
          </a:p>
        </p:txBody>
      </p:sp>
    </p:spTree>
    <p:extLst>
      <p:ext uri="{BB962C8B-B14F-4D97-AF65-F5344CB8AC3E}">
        <p14:creationId xmlns:p14="http://schemas.microsoft.com/office/powerpoint/2010/main" val="2267116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Certified entities can obtain signatures from parents electronically (signature pad, mouse pad, touch screen) or by uploading a signed AOP.</a:t>
            </a:r>
          </a:p>
          <a:p>
            <a:r>
              <a:rPr lang="en-US" dirty="0"/>
              <a:t>An original AOP form must be used when obtaining wet signatures from parties to the AOP. The AOP must then be scanned and the image must be saved as a TIFF (TxEVER will not accept PDFs or any other file format ---only TIFFs). The TIFF will then be uploaded and saved to TxEVER.</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37</a:t>
            </a:fld>
            <a:endParaRPr lang="en-US" dirty="0"/>
          </a:p>
        </p:txBody>
      </p:sp>
    </p:spTree>
    <p:extLst>
      <p:ext uri="{BB962C8B-B14F-4D97-AF65-F5344CB8AC3E}">
        <p14:creationId xmlns:p14="http://schemas.microsoft.com/office/powerpoint/2010/main" val="3542967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2D90E2-8ED5-4DF8-97E6-4343C9E45C50}" type="slidenum">
              <a:rPr lang="en-US" smtClean="0"/>
              <a:pPr>
                <a:defRPr/>
              </a:pPr>
              <a:t>38</a:t>
            </a:fld>
            <a:endParaRPr lang="en-US" dirty="0"/>
          </a:p>
        </p:txBody>
      </p:sp>
    </p:spTree>
    <p:extLst>
      <p:ext uri="{BB962C8B-B14F-4D97-AF65-F5344CB8AC3E}">
        <p14:creationId xmlns:p14="http://schemas.microsoft.com/office/powerpoint/2010/main" val="620207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there is something in the address field. Example: Type in “Withheld” and then move on to the next data field by tabbing to the next data field. </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39</a:t>
            </a:fld>
            <a:endParaRPr lang="en-US" dirty="0"/>
          </a:p>
        </p:txBody>
      </p:sp>
    </p:spTree>
    <p:extLst>
      <p:ext uri="{BB962C8B-B14F-4D97-AF65-F5344CB8AC3E}">
        <p14:creationId xmlns:p14="http://schemas.microsoft.com/office/powerpoint/2010/main" val="2617036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legal requirements for “Common Law Married” to be printed on the AOP. Common law married parents can complete an AOP if they wish, but they are not required to do so. </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40</a:t>
            </a:fld>
            <a:endParaRPr lang="en-US" dirty="0"/>
          </a:p>
        </p:txBody>
      </p:sp>
    </p:spTree>
    <p:extLst>
      <p:ext uri="{BB962C8B-B14F-4D97-AF65-F5344CB8AC3E}">
        <p14:creationId xmlns:p14="http://schemas.microsoft.com/office/powerpoint/2010/main" val="23482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5</a:t>
            </a:fld>
            <a:endParaRPr lang="en-US" dirty="0"/>
          </a:p>
        </p:txBody>
      </p:sp>
    </p:spTree>
    <p:extLst>
      <p:ext uri="{BB962C8B-B14F-4D97-AF65-F5344CB8AC3E}">
        <p14:creationId xmlns:p14="http://schemas.microsoft.com/office/powerpoint/2010/main" val="2727001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2D90E2-8ED5-4DF8-97E6-4343C9E45C50}" type="slidenum">
              <a:rPr lang="en-US" smtClean="0"/>
              <a:pPr>
                <a:defRPr/>
              </a:pPr>
              <a:t>41</a:t>
            </a:fld>
            <a:endParaRPr lang="en-US" dirty="0"/>
          </a:p>
        </p:txBody>
      </p:sp>
    </p:spTree>
    <p:extLst>
      <p:ext uri="{BB962C8B-B14F-4D97-AF65-F5344CB8AC3E}">
        <p14:creationId xmlns:p14="http://schemas.microsoft.com/office/powerpoint/2010/main" val="3077706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42</a:t>
            </a:fld>
            <a:endParaRPr lang="en-US" dirty="0"/>
          </a:p>
        </p:txBody>
      </p:sp>
    </p:spTree>
    <p:extLst>
      <p:ext uri="{BB962C8B-B14F-4D97-AF65-F5344CB8AC3E}">
        <p14:creationId xmlns:p14="http://schemas.microsoft.com/office/powerpoint/2010/main" val="3361834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2D90E2-8ED5-4DF8-97E6-4343C9E45C50}" type="slidenum">
              <a:rPr lang="en-US" smtClean="0"/>
              <a:pPr>
                <a:defRPr/>
              </a:pPr>
              <a:t>43</a:t>
            </a:fld>
            <a:endParaRPr lang="en-US" dirty="0"/>
          </a:p>
        </p:txBody>
      </p:sp>
    </p:spTree>
    <p:extLst>
      <p:ext uri="{BB962C8B-B14F-4D97-AF65-F5344CB8AC3E}">
        <p14:creationId xmlns:p14="http://schemas.microsoft.com/office/powerpoint/2010/main" val="1060345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entities = “Search for AOP”</a:t>
            </a:r>
          </a:p>
          <a:p>
            <a:r>
              <a:rPr lang="en-US" dirty="0"/>
              <a:t>OAG entities = “Search for a Partial AOP Match”</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44</a:t>
            </a:fld>
            <a:endParaRPr lang="en-US" dirty="0"/>
          </a:p>
        </p:txBody>
      </p:sp>
    </p:spTree>
    <p:extLst>
      <p:ext uri="{BB962C8B-B14F-4D97-AF65-F5344CB8AC3E}">
        <p14:creationId xmlns:p14="http://schemas.microsoft.com/office/powerpoint/2010/main" val="30891112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45</a:t>
            </a:fld>
            <a:endParaRPr lang="en-US" dirty="0"/>
          </a:p>
        </p:txBody>
      </p:sp>
    </p:spTree>
    <p:extLst>
      <p:ext uri="{BB962C8B-B14F-4D97-AF65-F5344CB8AC3E}">
        <p14:creationId xmlns:p14="http://schemas.microsoft.com/office/powerpoint/2010/main" val="36942958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46</a:t>
            </a:fld>
            <a:endParaRPr lang="en-US" dirty="0"/>
          </a:p>
        </p:txBody>
      </p:sp>
    </p:spTree>
    <p:extLst>
      <p:ext uri="{BB962C8B-B14F-4D97-AF65-F5344CB8AC3E}">
        <p14:creationId xmlns:p14="http://schemas.microsoft.com/office/powerpoint/2010/main" val="2194387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47</a:t>
            </a:fld>
            <a:endParaRPr lang="en-US" dirty="0"/>
          </a:p>
        </p:txBody>
      </p:sp>
    </p:spTree>
    <p:extLst>
      <p:ext uri="{BB962C8B-B14F-4D97-AF65-F5344CB8AC3E}">
        <p14:creationId xmlns:p14="http://schemas.microsoft.com/office/powerpoint/2010/main" val="843744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your entity code is on the AOP before you scan and upload it into TxEVER.</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48</a:t>
            </a:fld>
            <a:endParaRPr lang="en-US" dirty="0"/>
          </a:p>
        </p:txBody>
      </p:sp>
    </p:spTree>
    <p:extLst>
      <p:ext uri="{BB962C8B-B14F-4D97-AF65-F5344CB8AC3E}">
        <p14:creationId xmlns:p14="http://schemas.microsoft.com/office/powerpoint/2010/main" val="3545054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49</a:t>
            </a:fld>
            <a:endParaRPr lang="en-US" dirty="0"/>
          </a:p>
        </p:txBody>
      </p:sp>
    </p:spTree>
    <p:extLst>
      <p:ext uri="{BB962C8B-B14F-4D97-AF65-F5344CB8AC3E}">
        <p14:creationId xmlns:p14="http://schemas.microsoft.com/office/powerpoint/2010/main" val="9727045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Parent Survey will continue to be a manual process. You cannot upload the Parent Survey into TxEVER. You must keep the survey on file in accordance to their organization’s record retention policy, but for a minimum of 2 years.</a:t>
            </a:r>
          </a:p>
          <a:p>
            <a:endParaRPr lang="en-US" dirty="0"/>
          </a:p>
          <a:p>
            <a:r>
              <a:rPr lang="en-US" dirty="0"/>
              <a:t>If you obtained electronic signatures on the AOP, print a copy of the AOP for each party and a copy for your records.</a:t>
            </a:r>
          </a:p>
          <a:p>
            <a:r>
              <a:rPr lang="en-US" dirty="0"/>
              <a:t>If you uploaded a TIFF of the wet signatures, keep the wet signature copy of the AOP. The copy is considered transitory because once it is uploaded to VSS, then VSS becomes the owner of the AOP document.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50</a:t>
            </a:fld>
            <a:endParaRPr lang="en-US" dirty="0"/>
          </a:p>
        </p:txBody>
      </p:sp>
    </p:spTree>
    <p:extLst>
      <p:ext uri="{BB962C8B-B14F-4D97-AF65-F5344CB8AC3E}">
        <p14:creationId xmlns:p14="http://schemas.microsoft.com/office/powerpoint/2010/main" val="173513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8B32AA0-BC96-4E48-AB1A-38E61999EA1B}" type="slidenum">
              <a:rPr lang="en-US" smtClean="0"/>
              <a:pPr/>
              <a:t>6</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lnSpc>
                <a:spcPct val="80000"/>
              </a:lnSpc>
            </a:pPr>
            <a:endParaRPr lang="en-US" sz="900" dirty="0"/>
          </a:p>
          <a:p>
            <a:pPr eaLnBrk="1" hangingPunct="1">
              <a:lnSpc>
                <a:spcPct val="80000"/>
              </a:lnSpc>
            </a:pPr>
            <a:endParaRPr lang="en-US" sz="900" dirty="0"/>
          </a:p>
          <a:p>
            <a:pPr eaLnBrk="1" hangingPunct="1">
              <a:lnSpc>
                <a:spcPct val="80000"/>
              </a:lnSpc>
            </a:pPr>
            <a:endParaRPr lang="en-US" sz="900" dirty="0"/>
          </a:p>
        </p:txBody>
      </p:sp>
    </p:spTree>
    <p:extLst>
      <p:ext uri="{BB962C8B-B14F-4D97-AF65-F5344CB8AC3E}">
        <p14:creationId xmlns:p14="http://schemas.microsoft.com/office/powerpoint/2010/main" val="9728950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51</a:t>
            </a:fld>
            <a:endParaRPr lang="en-US" dirty="0"/>
          </a:p>
        </p:txBody>
      </p:sp>
    </p:spTree>
    <p:extLst>
      <p:ext uri="{BB962C8B-B14F-4D97-AF65-F5344CB8AC3E}">
        <p14:creationId xmlns:p14="http://schemas.microsoft.com/office/powerpoint/2010/main" val="32355664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52</a:t>
            </a:fld>
            <a:endParaRPr lang="en-US" dirty="0"/>
          </a:p>
        </p:txBody>
      </p:sp>
    </p:spTree>
    <p:extLst>
      <p:ext uri="{BB962C8B-B14F-4D97-AF65-F5344CB8AC3E}">
        <p14:creationId xmlns:p14="http://schemas.microsoft.com/office/powerpoint/2010/main" val="21671161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53</a:t>
            </a:fld>
            <a:endParaRPr lang="en-US" dirty="0"/>
          </a:p>
        </p:txBody>
      </p:sp>
    </p:spTree>
    <p:extLst>
      <p:ext uri="{BB962C8B-B14F-4D97-AF65-F5344CB8AC3E}">
        <p14:creationId xmlns:p14="http://schemas.microsoft.com/office/powerpoint/2010/main" val="30137132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54</a:t>
            </a:fld>
            <a:endParaRPr lang="en-US" dirty="0"/>
          </a:p>
        </p:txBody>
      </p:sp>
    </p:spTree>
    <p:extLst>
      <p:ext uri="{BB962C8B-B14F-4D97-AF65-F5344CB8AC3E}">
        <p14:creationId xmlns:p14="http://schemas.microsoft.com/office/powerpoint/2010/main" val="3013713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to Trainer: This page will be updated after the AOP Manual is updated by OAG Graphics.</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55</a:t>
            </a:fld>
            <a:endParaRPr lang="en-US" dirty="0"/>
          </a:p>
        </p:txBody>
      </p:sp>
    </p:spTree>
    <p:extLst>
      <p:ext uri="{BB962C8B-B14F-4D97-AF65-F5344CB8AC3E}">
        <p14:creationId xmlns:p14="http://schemas.microsoft.com/office/powerpoint/2010/main" val="30137132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56</a:t>
            </a:fld>
            <a:endParaRPr lang="en-US" dirty="0"/>
          </a:p>
        </p:txBody>
      </p:sp>
    </p:spTree>
    <p:extLst>
      <p:ext uri="{BB962C8B-B14F-4D97-AF65-F5344CB8AC3E}">
        <p14:creationId xmlns:p14="http://schemas.microsoft.com/office/powerpoint/2010/main" val="32173991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57</a:t>
            </a:fld>
            <a:endParaRPr lang="en-US" dirty="0"/>
          </a:p>
        </p:txBody>
      </p:sp>
    </p:spTree>
    <p:extLst>
      <p:ext uri="{BB962C8B-B14F-4D97-AF65-F5344CB8AC3E}">
        <p14:creationId xmlns:p14="http://schemas.microsoft.com/office/powerpoint/2010/main" val="3953525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58</a:t>
            </a:fld>
            <a:endParaRPr lang="en-US" dirty="0"/>
          </a:p>
        </p:txBody>
      </p:sp>
    </p:spTree>
    <p:extLst>
      <p:ext uri="{BB962C8B-B14F-4D97-AF65-F5344CB8AC3E}">
        <p14:creationId xmlns:p14="http://schemas.microsoft.com/office/powerpoint/2010/main" val="17783846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to Trainer: This process is no different than the previous process used by entities who used TER to complete an AOP. </a:t>
            </a:r>
          </a:p>
          <a:p>
            <a:r>
              <a:rPr lang="en-US" i="1" dirty="0"/>
              <a:t>Same for individuals who complete a manual AOP, make a copy with the BRR on the back of the signed AOP copy.</a:t>
            </a:r>
          </a:p>
          <a:p>
            <a:endParaRPr lang="en-US" i="1" dirty="0"/>
          </a:p>
          <a:p>
            <a:r>
              <a:rPr lang="en-US" i="1" dirty="0">
                <a:solidFill>
                  <a:srgbClr val="FF0000"/>
                </a:solidFill>
              </a:rPr>
              <a:t>Parents should receive a copy of the BRR on the back of the “TxEVER AOP” (document with VSS’ AOP number on it) and a copy of the BRR on the back of the “Manual AOP” (document with parents’ signatures).</a:t>
            </a:r>
            <a:endParaRPr lang="en-US" i="1" dirty="0"/>
          </a:p>
          <a:p>
            <a:endParaRPr lang="en-US" i="1"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59</a:t>
            </a:fld>
            <a:endParaRPr lang="en-US" dirty="0"/>
          </a:p>
        </p:txBody>
      </p:sp>
    </p:spTree>
    <p:extLst>
      <p:ext uri="{BB962C8B-B14F-4D97-AF65-F5344CB8AC3E}">
        <p14:creationId xmlns:p14="http://schemas.microsoft.com/office/powerpoint/2010/main" val="36471716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Trainer: Remember TxEVER displays “signatures on file” when the parties sign a paper AOP. </a:t>
            </a:r>
          </a:p>
          <a:p>
            <a:endParaRPr lang="en-US" dirty="0"/>
          </a:p>
          <a:p>
            <a:r>
              <a:rPr lang="en-US" dirty="0"/>
              <a:t>The best practice is for the certified entity to provide all AOP copies:</a:t>
            </a:r>
          </a:p>
          <a:p>
            <a:r>
              <a:rPr lang="en-US" dirty="0"/>
              <a:t>TxEVER version that says “signature on file” and has VSS’ AOP file number, and </a:t>
            </a:r>
          </a:p>
          <a:p>
            <a:r>
              <a:rPr lang="en-US" dirty="0"/>
              <a:t>the copy of the wet signature version.</a:t>
            </a:r>
          </a:p>
        </p:txBody>
      </p:sp>
      <p:sp>
        <p:nvSpPr>
          <p:cNvPr id="4" name="Slide Number Placeholder 3"/>
          <p:cNvSpPr>
            <a:spLocks noGrp="1"/>
          </p:cNvSpPr>
          <p:nvPr>
            <p:ph type="sldNum" sz="quarter" idx="5"/>
          </p:nvPr>
        </p:nvSpPr>
        <p:spPr/>
        <p:txBody>
          <a:bodyPr/>
          <a:lstStyle/>
          <a:p>
            <a:pPr>
              <a:defRPr/>
            </a:pPr>
            <a:fld id="{552D90E2-8ED5-4DF8-97E6-4343C9E45C50}" type="slidenum">
              <a:rPr lang="en-US" smtClean="0"/>
              <a:pPr>
                <a:defRPr/>
              </a:pPr>
              <a:t>60</a:t>
            </a:fld>
            <a:endParaRPr lang="en-US" dirty="0"/>
          </a:p>
        </p:txBody>
      </p:sp>
    </p:spTree>
    <p:extLst>
      <p:ext uri="{BB962C8B-B14F-4D97-AF65-F5344CB8AC3E}">
        <p14:creationId xmlns:p14="http://schemas.microsoft.com/office/powerpoint/2010/main" val="392027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7</a:t>
            </a:fld>
            <a:endParaRPr lang="en-US" dirty="0"/>
          </a:p>
        </p:txBody>
      </p:sp>
    </p:spTree>
    <p:extLst>
      <p:ext uri="{BB962C8B-B14F-4D97-AF65-F5344CB8AC3E}">
        <p14:creationId xmlns:p14="http://schemas.microsoft.com/office/powerpoint/2010/main" val="16336946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2D90E2-8ED5-4DF8-97E6-4343C9E45C50}" type="slidenum">
              <a:rPr lang="en-US" smtClean="0"/>
              <a:pPr>
                <a:defRPr/>
              </a:pPr>
              <a:t>61</a:t>
            </a:fld>
            <a:endParaRPr lang="en-US" dirty="0"/>
          </a:p>
        </p:txBody>
      </p:sp>
    </p:spTree>
    <p:extLst>
      <p:ext uri="{BB962C8B-B14F-4D97-AF65-F5344CB8AC3E}">
        <p14:creationId xmlns:p14="http://schemas.microsoft.com/office/powerpoint/2010/main" val="2427878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62</a:t>
            </a:fld>
            <a:endParaRPr lang="en-US" dirty="0"/>
          </a:p>
        </p:txBody>
      </p:sp>
    </p:spTree>
    <p:extLst>
      <p:ext uri="{BB962C8B-B14F-4D97-AF65-F5344CB8AC3E}">
        <p14:creationId xmlns:p14="http://schemas.microsoft.com/office/powerpoint/2010/main" val="34777036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TxEVER will store information on when an AOP record is created, by whom, and whether it is linked to a birth record.</a:t>
            </a:r>
          </a:p>
          <a:p>
            <a:r>
              <a:rPr lang="en-US" dirty="0"/>
              <a:t>Be sure to follow your organization’s retention schedule. Keep in mind that once the AOP is completed in TxEVER, any printed copy of the AOP is considered transitory. </a:t>
            </a:r>
          </a:p>
          <a:p>
            <a:endParaRPr lang="en-US" dirty="0"/>
          </a:p>
          <a:p>
            <a:r>
              <a:rPr lang="en-US" dirty="0"/>
              <a:t>Keep the AOP with the AOP number from VSS (“TxEVER uploaded AOP”) and the AOP without the AOP number from VSS (“Wet Signature/Manual AOP”).</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63</a:t>
            </a:fld>
            <a:endParaRPr lang="en-US" dirty="0"/>
          </a:p>
        </p:txBody>
      </p:sp>
    </p:spTree>
    <p:extLst>
      <p:ext uri="{BB962C8B-B14F-4D97-AF65-F5344CB8AC3E}">
        <p14:creationId xmlns:p14="http://schemas.microsoft.com/office/powerpoint/2010/main" val="21636091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64</a:t>
            </a:fld>
            <a:endParaRPr lang="en-US" dirty="0"/>
          </a:p>
        </p:txBody>
      </p:sp>
    </p:spTree>
    <p:extLst>
      <p:ext uri="{BB962C8B-B14F-4D97-AF65-F5344CB8AC3E}">
        <p14:creationId xmlns:p14="http://schemas.microsoft.com/office/powerpoint/2010/main" val="17900398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simply serves as a “table of contents” for the special circumstances section.</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65</a:t>
            </a:fld>
            <a:endParaRPr lang="en-US" dirty="0"/>
          </a:p>
        </p:txBody>
      </p:sp>
    </p:spTree>
    <p:extLst>
      <p:ext uri="{BB962C8B-B14F-4D97-AF65-F5344CB8AC3E}">
        <p14:creationId xmlns:p14="http://schemas.microsoft.com/office/powerpoint/2010/main" val="13055857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3607688-5AAE-4ACE-93C4-09E3045103F8}" type="slidenum">
              <a:rPr lang="en-US" smtClean="0"/>
              <a:pPr/>
              <a:t>66</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buFont typeface="Calibri" pitchFamily="34" charset="0"/>
              <a:buNone/>
            </a:pPr>
            <a:r>
              <a:rPr lang="en-US" sz="1100" i="1" dirty="0">
                <a:latin typeface="Calibri" pitchFamily="34" charset="0"/>
              </a:rPr>
              <a:t>*Note to Trainer: Certified entities can explain DNA testing and if the parents appear to have doubts, the certified entity can encourage the parties to complete the AOP after DNA testing is completed.</a:t>
            </a:r>
          </a:p>
        </p:txBody>
      </p:sp>
    </p:spTree>
    <p:extLst>
      <p:ext uri="{BB962C8B-B14F-4D97-AF65-F5344CB8AC3E}">
        <p14:creationId xmlns:p14="http://schemas.microsoft.com/office/powerpoint/2010/main" val="9573064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3607688-5AAE-4ACE-93C4-09E3045103F8}" type="slidenum">
              <a:rPr lang="en-US" smtClean="0"/>
              <a:pPr/>
              <a:t>67</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buFont typeface="Calibri" pitchFamily="34" charset="0"/>
              <a:buChar char="–"/>
            </a:pPr>
            <a:endParaRPr lang="en-US" sz="1100" i="1" dirty="0">
              <a:latin typeface="Calibri" pitchFamily="34" charset="0"/>
            </a:endParaRPr>
          </a:p>
          <a:p>
            <a:pPr eaLnBrk="1" hangingPunct="1"/>
            <a:endParaRPr lang="en-US" dirty="0"/>
          </a:p>
        </p:txBody>
      </p:sp>
    </p:spTree>
    <p:extLst>
      <p:ext uri="{BB962C8B-B14F-4D97-AF65-F5344CB8AC3E}">
        <p14:creationId xmlns:p14="http://schemas.microsoft.com/office/powerpoint/2010/main" val="4250338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972560" y="8831179"/>
            <a:ext cx="3037840" cy="465221"/>
          </a:xfrm>
          <a:prstGeom prst="rect">
            <a:avLst/>
          </a:prstGeom>
          <a:noFill/>
          <a:ln w="9525">
            <a:noFill/>
            <a:miter lim="800000"/>
            <a:headEnd/>
            <a:tailEnd/>
          </a:ln>
        </p:spPr>
        <p:txBody>
          <a:bodyPr lIns="92857" tIns="46429" rIns="92857" bIns="46429" anchor="b"/>
          <a:lstStyle/>
          <a:p>
            <a:pPr algn="r"/>
            <a:fld id="{8415129A-90E9-4B0C-896B-E1539A7C1B19}" type="slidenum">
              <a:rPr lang="en-US" sz="1200">
                <a:latin typeface="Times New Roman" pitchFamily="18" charset="0"/>
              </a:rPr>
              <a:pPr algn="r"/>
              <a:t>68</a:t>
            </a:fld>
            <a:endParaRPr lang="en-US" sz="1200" dirty="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buFont typeface="Calibri" pitchFamily="34" charset="0"/>
              <a:buChar char="–"/>
            </a:pPr>
            <a:endParaRPr lang="en-US" sz="1100" i="1" dirty="0">
              <a:latin typeface="Calibri" pitchFamily="34" charset="0"/>
            </a:endParaRPr>
          </a:p>
          <a:p>
            <a:pPr eaLnBrk="1" hangingPunct="1"/>
            <a:endParaRPr lang="en-US" dirty="0"/>
          </a:p>
        </p:txBody>
      </p:sp>
    </p:spTree>
    <p:extLst>
      <p:ext uri="{BB962C8B-B14F-4D97-AF65-F5344CB8AC3E}">
        <p14:creationId xmlns:p14="http://schemas.microsoft.com/office/powerpoint/2010/main" val="3863007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972560" y="8831179"/>
            <a:ext cx="3037840" cy="465221"/>
          </a:xfrm>
          <a:prstGeom prst="rect">
            <a:avLst/>
          </a:prstGeom>
          <a:noFill/>
          <a:ln w="9525">
            <a:noFill/>
            <a:miter lim="800000"/>
            <a:headEnd/>
            <a:tailEnd/>
          </a:ln>
        </p:spPr>
        <p:txBody>
          <a:bodyPr lIns="92857" tIns="46429" rIns="92857" bIns="46429" anchor="b"/>
          <a:lstStyle/>
          <a:p>
            <a:pPr algn="r"/>
            <a:fld id="{8415129A-90E9-4B0C-896B-E1539A7C1B19}" type="slidenum">
              <a:rPr lang="en-US" sz="1200">
                <a:latin typeface="Times New Roman" pitchFamily="18" charset="0"/>
              </a:rPr>
              <a:pPr algn="r"/>
              <a:t>69</a:t>
            </a:fld>
            <a:endParaRPr lang="en-US" sz="1200" dirty="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buFont typeface="Calibri" pitchFamily="34" charset="0"/>
              <a:buChar char="–"/>
            </a:pPr>
            <a:endParaRPr lang="en-US" sz="1100" i="1" dirty="0">
              <a:latin typeface="Calibri" pitchFamily="34" charset="0"/>
            </a:endParaRPr>
          </a:p>
          <a:p>
            <a:pPr eaLnBrk="1" hangingPunct="1"/>
            <a:endParaRPr lang="en-US" dirty="0"/>
          </a:p>
        </p:txBody>
      </p:sp>
    </p:spTree>
    <p:extLst>
      <p:ext uri="{BB962C8B-B14F-4D97-AF65-F5344CB8AC3E}">
        <p14:creationId xmlns:p14="http://schemas.microsoft.com/office/powerpoint/2010/main" val="42678966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2560" y="8831179"/>
            <a:ext cx="3037840" cy="465221"/>
          </a:xfrm>
          <a:prstGeom prst="rect">
            <a:avLst/>
          </a:prstGeom>
          <a:noFill/>
          <a:ln w="9525">
            <a:noFill/>
            <a:miter lim="800000"/>
            <a:headEnd/>
            <a:tailEnd/>
          </a:ln>
        </p:spPr>
        <p:txBody>
          <a:bodyPr lIns="92857" tIns="46429" rIns="92857" bIns="46429" anchor="b"/>
          <a:lstStyle/>
          <a:p>
            <a:pPr algn="r"/>
            <a:fld id="{6060FA91-A119-4404-850D-8D4F720AAA05}" type="slidenum">
              <a:rPr lang="en-US" sz="1200">
                <a:latin typeface="Times New Roman" pitchFamily="18" charset="0"/>
              </a:rPr>
              <a:pPr algn="r"/>
              <a:t>70</a:t>
            </a:fld>
            <a:endParaRPr lang="en-US" sz="1200" dirty="0">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7426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BC61E10-0915-4F3B-A3E6-87B733782255}" type="slidenum">
              <a:rPr lang="en-US" smtClean="0"/>
              <a:pPr/>
              <a:t>8</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z="900" i="1" dirty="0">
              <a:latin typeface="Calibri" pitchFamily="34" charset="0"/>
            </a:endParaRPr>
          </a:p>
        </p:txBody>
      </p:sp>
    </p:spTree>
    <p:extLst>
      <p:ext uri="{BB962C8B-B14F-4D97-AF65-F5344CB8AC3E}">
        <p14:creationId xmlns:p14="http://schemas.microsoft.com/office/powerpoint/2010/main" val="36732797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FD090CE-BADA-4582-82C3-D517111495E4}" type="slidenum">
              <a:rPr lang="en-US" smtClean="0"/>
              <a:pPr/>
              <a:t>71</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buFont typeface="Calibri" pitchFamily="34" charset="0"/>
              <a:buNone/>
            </a:pPr>
            <a:r>
              <a:rPr lang="en-US" sz="1100" i="1" dirty="0">
                <a:latin typeface="Calibri" pitchFamily="34" charset="0"/>
              </a:rPr>
              <a:t>Keep in mind that a partial AOP that is saved and submitted to TxEVER is considered “complete” *only after* TxEVER has received signatures from all parties, and after the AOP has been matched and released with a birth record. TxEVER will hold on to the ‘incomplete/partial AOP’ for up to 2 years. </a:t>
            </a:r>
          </a:p>
          <a:p>
            <a:pPr eaLnBrk="1" hangingPunct="1">
              <a:buFont typeface="Calibri" pitchFamily="34" charset="0"/>
              <a:buNone/>
            </a:pPr>
            <a:endParaRPr lang="en-US" sz="1100" i="1" dirty="0">
              <a:latin typeface="Calibri" pitchFamily="34" charset="0"/>
            </a:endParaRPr>
          </a:p>
          <a:p>
            <a:pPr eaLnBrk="1" hangingPunct="1">
              <a:buFont typeface="Calibri" pitchFamily="34" charset="0"/>
              <a:buNone/>
            </a:pPr>
            <a:r>
              <a:rPr lang="en-US" dirty="0"/>
              <a:t>When the absent party comes in to do their partial the Certified Entity will fill out the information in Pre/Post Birth AOP and then search for an AOP record or search for a partial AOP match.</a:t>
            </a:r>
            <a:endParaRPr lang="en-US" sz="1100" dirty="0">
              <a:latin typeface="Calibri" pitchFamily="34" charset="0"/>
            </a:endParaRPr>
          </a:p>
          <a:p>
            <a:pPr eaLnBrk="1" hangingPunct="1">
              <a:buFont typeface="Calibri" pitchFamily="34" charset="0"/>
              <a:buNone/>
            </a:pPr>
            <a:endParaRPr lang="en-US" sz="1100" i="1" dirty="0">
              <a:latin typeface="Calibri" pitchFamily="34" charset="0"/>
            </a:endParaRPr>
          </a:p>
          <a:p>
            <a:pPr eaLnBrk="1" hangingPunct="1">
              <a:buFont typeface="Calibri" pitchFamily="34" charset="0"/>
              <a:buNone/>
            </a:pPr>
            <a:r>
              <a:rPr lang="en-US" sz="1100" i="1" dirty="0">
                <a:latin typeface="Calibri" pitchFamily="34" charset="0"/>
              </a:rPr>
              <a:t>Note to Trainer: As of November 12, 2018, VSS continues to require that presumed fathers know the date of birth and full name of the biological father. </a:t>
            </a:r>
          </a:p>
        </p:txBody>
      </p:sp>
    </p:spTree>
    <p:extLst>
      <p:ext uri="{BB962C8B-B14F-4D97-AF65-F5344CB8AC3E}">
        <p14:creationId xmlns:p14="http://schemas.microsoft.com/office/powerpoint/2010/main" val="5540887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FD090CE-BADA-4582-82C3-D517111495E4}" type="slidenum">
              <a:rPr lang="en-US" smtClean="0"/>
              <a:pPr/>
              <a:t>72</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buFont typeface="Calibri" pitchFamily="34" charset="0"/>
              <a:buChar char="–"/>
            </a:pPr>
            <a:endParaRPr lang="en-US" sz="1100" i="1" dirty="0">
              <a:latin typeface="Calibri" pitchFamily="34" charset="0"/>
            </a:endParaRPr>
          </a:p>
          <a:p>
            <a:pPr eaLnBrk="1" hangingPunct="1"/>
            <a:endParaRPr lang="en-US" dirty="0"/>
          </a:p>
        </p:txBody>
      </p:sp>
    </p:spTree>
    <p:extLst>
      <p:ext uri="{BB962C8B-B14F-4D97-AF65-F5344CB8AC3E}">
        <p14:creationId xmlns:p14="http://schemas.microsoft.com/office/powerpoint/2010/main" val="6462936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FD090CE-BADA-4582-82C3-D517111495E4}" type="slidenum">
              <a:rPr lang="en-US" smtClean="0"/>
              <a:pPr/>
              <a:t>73</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buFont typeface="Calibri" pitchFamily="34" charset="0"/>
              <a:buChar char="–"/>
            </a:pPr>
            <a:endParaRPr lang="en-US" sz="1100" i="1" dirty="0">
              <a:latin typeface="Calibri" pitchFamily="34" charset="0"/>
            </a:endParaRPr>
          </a:p>
          <a:p>
            <a:pPr eaLnBrk="1" hangingPunct="1"/>
            <a:endParaRPr lang="en-US" dirty="0"/>
          </a:p>
        </p:txBody>
      </p:sp>
    </p:spTree>
    <p:extLst>
      <p:ext uri="{BB962C8B-B14F-4D97-AF65-F5344CB8AC3E}">
        <p14:creationId xmlns:p14="http://schemas.microsoft.com/office/powerpoint/2010/main" val="31034985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FD090CE-BADA-4582-82C3-D517111495E4}" type="slidenum">
              <a:rPr lang="en-US" smtClean="0"/>
              <a:pPr/>
              <a:t>74</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buFont typeface="Calibri" pitchFamily="34" charset="0"/>
              <a:buNone/>
            </a:pPr>
            <a:r>
              <a:rPr lang="en-US" sz="1100" i="1" dirty="0">
                <a:latin typeface="Calibri" pitchFamily="34" charset="0"/>
              </a:rPr>
              <a:t>Note to Trainer: Please emphasize to the trainees that VSS designed TxEVER to retain partial AOPs for up to a two-year period (from date of first entry into TxEVER). After two years have passed, TxEVER will delete the incomplete partials. If parties return after two years to complete the AOP process, they must start from scratch.</a:t>
            </a:r>
          </a:p>
          <a:p>
            <a:pPr eaLnBrk="1" hangingPunct="1"/>
            <a:endParaRPr lang="en-US" dirty="0"/>
          </a:p>
        </p:txBody>
      </p:sp>
    </p:spTree>
    <p:extLst>
      <p:ext uri="{BB962C8B-B14F-4D97-AF65-F5344CB8AC3E}">
        <p14:creationId xmlns:p14="http://schemas.microsoft.com/office/powerpoint/2010/main" val="9104857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FD090CE-BADA-4582-82C3-D517111495E4}" type="slidenum">
              <a:rPr lang="en-US" smtClean="0"/>
              <a:pPr/>
              <a:t>75</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547474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B37C050-385A-4816-99DF-F1B1BA979D7F}" type="slidenum">
              <a:rPr lang="en-US" smtClean="0"/>
              <a:pPr/>
              <a:t>76</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buFont typeface="Calibri" pitchFamily="34" charset="0"/>
              <a:buChar char="–"/>
            </a:pPr>
            <a:endParaRPr lang="en-US" sz="1100" i="1" dirty="0">
              <a:latin typeface="Calibri" pitchFamily="34" charset="0"/>
            </a:endParaRPr>
          </a:p>
          <a:p>
            <a:pPr eaLnBrk="1" hangingPunct="1"/>
            <a:endParaRPr lang="en-US" dirty="0"/>
          </a:p>
        </p:txBody>
      </p:sp>
    </p:spTree>
    <p:extLst>
      <p:ext uri="{BB962C8B-B14F-4D97-AF65-F5344CB8AC3E}">
        <p14:creationId xmlns:p14="http://schemas.microsoft.com/office/powerpoint/2010/main" val="7310747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very clearly states that the AOP is not be used with same-sex couples. That means, same-sex married or unmarried couples. The AOP establishes legal fatherhood. It does not establish legal </a:t>
            </a:r>
            <a:r>
              <a:rPr lang="en-US" i="1" dirty="0"/>
              <a:t>parentage</a:t>
            </a:r>
            <a:r>
              <a:rPr lang="en-US" dirty="0"/>
              <a:t>.</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77</a:t>
            </a:fld>
            <a:endParaRPr lang="en-US" dirty="0"/>
          </a:p>
        </p:txBody>
      </p:sp>
    </p:spTree>
    <p:extLst>
      <p:ext uri="{BB962C8B-B14F-4D97-AF65-F5344CB8AC3E}">
        <p14:creationId xmlns:p14="http://schemas.microsoft.com/office/powerpoint/2010/main" val="13369506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rescission process will remain a manually completed process. </a:t>
            </a:r>
          </a:p>
          <a:p>
            <a:r>
              <a:rPr lang="en-US" dirty="0"/>
              <a:t>Rescission forms will not need to be uploaded in to TxEVER by certified entities.</a:t>
            </a:r>
          </a:p>
          <a:p>
            <a:r>
              <a:rPr lang="en-US" dirty="0"/>
              <a:t>VSS will mark AOPs that have been rescinded so that when we search for an AOP we will see that the form is no longer valid.</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78</a:t>
            </a:fld>
            <a:endParaRPr lang="en-US" dirty="0"/>
          </a:p>
        </p:txBody>
      </p:sp>
    </p:spTree>
    <p:extLst>
      <p:ext uri="{BB962C8B-B14F-4D97-AF65-F5344CB8AC3E}">
        <p14:creationId xmlns:p14="http://schemas.microsoft.com/office/powerpoint/2010/main" val="38010696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rescission form continues to be a manual process. </a:t>
            </a:r>
          </a:p>
          <a:p>
            <a:r>
              <a:rPr lang="en-US" dirty="0"/>
              <a:t>Once the parent mails the forms/documents to VSS, then VSS will complete the rescission via TxEVER upload of the document.</a:t>
            </a:r>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79</a:t>
            </a:fld>
            <a:endParaRPr lang="en-US" dirty="0"/>
          </a:p>
        </p:txBody>
      </p:sp>
    </p:spTree>
    <p:extLst>
      <p:ext uri="{BB962C8B-B14F-4D97-AF65-F5344CB8AC3E}">
        <p14:creationId xmlns:p14="http://schemas.microsoft.com/office/powerpoint/2010/main" val="24576932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80</a:t>
            </a:fld>
            <a:endParaRPr lang="en-US" dirty="0"/>
          </a:p>
        </p:txBody>
      </p:sp>
    </p:spTree>
    <p:extLst>
      <p:ext uri="{BB962C8B-B14F-4D97-AF65-F5344CB8AC3E}">
        <p14:creationId xmlns:p14="http://schemas.microsoft.com/office/powerpoint/2010/main" val="429251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9</a:t>
            </a:fld>
            <a:endParaRPr lang="en-US" dirty="0"/>
          </a:p>
        </p:txBody>
      </p:sp>
    </p:spTree>
    <p:extLst>
      <p:ext uri="{BB962C8B-B14F-4D97-AF65-F5344CB8AC3E}">
        <p14:creationId xmlns:p14="http://schemas.microsoft.com/office/powerpoint/2010/main" val="22879000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81</a:t>
            </a:fld>
            <a:endParaRPr lang="en-US" dirty="0"/>
          </a:p>
        </p:txBody>
      </p:sp>
    </p:spTree>
    <p:extLst>
      <p:ext uri="{BB962C8B-B14F-4D97-AF65-F5344CB8AC3E}">
        <p14:creationId xmlns:p14="http://schemas.microsoft.com/office/powerpoint/2010/main" val="526055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82</a:t>
            </a:fld>
            <a:endParaRPr lang="en-US" dirty="0"/>
          </a:p>
        </p:txBody>
      </p:sp>
    </p:spTree>
    <p:extLst>
      <p:ext uri="{BB962C8B-B14F-4D97-AF65-F5344CB8AC3E}">
        <p14:creationId xmlns:p14="http://schemas.microsoft.com/office/powerpoint/2010/main" val="16697825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83</a:t>
            </a:fld>
            <a:endParaRPr lang="en-US" dirty="0"/>
          </a:p>
        </p:txBody>
      </p:sp>
    </p:spTree>
    <p:extLst>
      <p:ext uri="{BB962C8B-B14F-4D97-AF65-F5344CB8AC3E}">
        <p14:creationId xmlns:p14="http://schemas.microsoft.com/office/powerpoint/2010/main" val="38804044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84</a:t>
            </a:fld>
            <a:endParaRPr lang="en-US" dirty="0"/>
          </a:p>
        </p:txBody>
      </p:sp>
    </p:spTree>
    <p:extLst>
      <p:ext uri="{BB962C8B-B14F-4D97-AF65-F5344CB8AC3E}">
        <p14:creationId xmlns:p14="http://schemas.microsoft.com/office/powerpoint/2010/main" val="1869307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2D90E2-8ED5-4DF8-97E6-4343C9E45C50}" type="slidenum">
              <a:rPr lang="en-US" smtClean="0"/>
              <a:pPr>
                <a:defRPr/>
              </a:pPr>
              <a:t>10</a:t>
            </a:fld>
            <a:endParaRPr lang="en-US" dirty="0"/>
          </a:p>
        </p:txBody>
      </p:sp>
    </p:spTree>
    <p:extLst>
      <p:ext uri="{BB962C8B-B14F-4D97-AF65-F5344CB8AC3E}">
        <p14:creationId xmlns:p14="http://schemas.microsoft.com/office/powerpoint/2010/main" val="180518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98500"/>
            <a:ext cx="2170112" cy="5908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698500"/>
            <a:ext cx="6361113" cy="5908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698500"/>
            <a:ext cx="8683625" cy="641350"/>
          </a:xfrm>
        </p:spPr>
        <p:txBody>
          <a:bodyPr/>
          <a:lstStyle/>
          <a:p>
            <a:r>
              <a:rPr lang="en-US"/>
              <a:t>Click to edit Master title style</a:t>
            </a:r>
          </a:p>
        </p:txBody>
      </p:sp>
      <p:sp>
        <p:nvSpPr>
          <p:cNvPr id="3" name="Text Placeholder 2"/>
          <p:cNvSpPr>
            <a:spLocks noGrp="1"/>
          </p:cNvSpPr>
          <p:nvPr>
            <p:ph type="body" sz="half" idx="1"/>
          </p:nvPr>
        </p:nvSpPr>
        <p:spPr>
          <a:xfrm>
            <a:off x="219075" y="1533525"/>
            <a:ext cx="4265613"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533525"/>
            <a:ext cx="4265612"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075" y="1533525"/>
            <a:ext cx="4265613"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533525"/>
            <a:ext cx="4265612"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98500"/>
            <a:ext cx="2170112" cy="5908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698500"/>
            <a:ext cx="6361113" cy="5908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698500"/>
            <a:ext cx="8683625" cy="641350"/>
          </a:xfrm>
        </p:spPr>
        <p:txBody>
          <a:bodyPr/>
          <a:lstStyle/>
          <a:p>
            <a:r>
              <a:rPr lang="en-US"/>
              <a:t>Click to edit Master title style</a:t>
            </a:r>
          </a:p>
        </p:txBody>
      </p:sp>
      <p:sp>
        <p:nvSpPr>
          <p:cNvPr id="3" name="Text Placeholder 2"/>
          <p:cNvSpPr>
            <a:spLocks noGrp="1"/>
          </p:cNvSpPr>
          <p:nvPr>
            <p:ph type="body" sz="half" idx="1"/>
          </p:nvPr>
        </p:nvSpPr>
        <p:spPr>
          <a:xfrm>
            <a:off x="219075" y="1533525"/>
            <a:ext cx="4265613"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533525"/>
            <a:ext cx="4265612"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075" y="1533525"/>
            <a:ext cx="4265613"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533525"/>
            <a:ext cx="4265612"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98500"/>
            <a:ext cx="2170112" cy="5908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698500"/>
            <a:ext cx="6361113" cy="5908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698500"/>
            <a:ext cx="8683625" cy="641350"/>
          </a:xfrm>
        </p:spPr>
        <p:txBody>
          <a:bodyPr/>
          <a:lstStyle/>
          <a:p>
            <a:r>
              <a:rPr lang="en-US"/>
              <a:t>Click to edit Master title style</a:t>
            </a:r>
          </a:p>
        </p:txBody>
      </p:sp>
      <p:sp>
        <p:nvSpPr>
          <p:cNvPr id="3" name="Text Placeholder 2"/>
          <p:cNvSpPr>
            <a:spLocks noGrp="1"/>
          </p:cNvSpPr>
          <p:nvPr>
            <p:ph type="body" sz="half" idx="1"/>
          </p:nvPr>
        </p:nvSpPr>
        <p:spPr>
          <a:xfrm>
            <a:off x="219075" y="1533525"/>
            <a:ext cx="4265613"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533525"/>
            <a:ext cx="4265612"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76200" y="42863"/>
            <a:ext cx="8967788" cy="457200"/>
          </a:xfrm>
          <a:prstGeom prst="roundRect">
            <a:avLst>
              <a:gd name="adj" fmla="val 16667"/>
            </a:avLst>
          </a:prstGeom>
          <a:solidFill>
            <a:srgbClr val="3366CC">
              <a:alpha val="95000"/>
            </a:srgbClr>
          </a:solidFill>
          <a:ln w="9525">
            <a:noFill/>
            <a:round/>
            <a:headEnd/>
            <a:tailEnd/>
          </a:ln>
          <a:effectLst/>
        </p:spPr>
        <p:txBody>
          <a:bodyPr wrap="none" anchor="ctr"/>
          <a:lstStyle/>
          <a:p>
            <a:pPr algn="l">
              <a:defRPr/>
            </a:pPr>
            <a:endParaRPr lang="en-US" sz="1600" b="1" dirty="0">
              <a:solidFill>
                <a:schemeClr val="bg1"/>
              </a:solidFill>
              <a:latin typeface="Sylfaen" pitchFamily="18" charset="0"/>
            </a:endParaRPr>
          </a:p>
        </p:txBody>
      </p:sp>
      <p:sp>
        <p:nvSpPr>
          <p:cNvPr id="5" name="Text Box 3"/>
          <p:cNvSpPr txBox="1">
            <a:spLocks noChangeArrowheads="1"/>
          </p:cNvSpPr>
          <p:nvPr/>
        </p:nvSpPr>
        <p:spPr bwMode="auto">
          <a:xfrm>
            <a:off x="161925" y="122238"/>
            <a:ext cx="5853113" cy="366712"/>
          </a:xfrm>
          <a:prstGeom prst="rect">
            <a:avLst/>
          </a:prstGeom>
          <a:noFill/>
          <a:ln w="9525">
            <a:noFill/>
            <a:miter lim="800000"/>
            <a:headEnd/>
            <a:tailEnd/>
          </a:ln>
          <a:effectLst/>
        </p:spPr>
        <p:txBody>
          <a:bodyPr>
            <a:spAutoFit/>
          </a:bodyPr>
          <a:lstStyle/>
          <a:p>
            <a:pPr algn="l">
              <a:spcBef>
                <a:spcPct val="50000"/>
              </a:spcBef>
              <a:defRPr/>
            </a:pPr>
            <a:r>
              <a:rPr lang="en-US" sz="1800" b="1" i="1" dirty="0">
                <a:solidFill>
                  <a:schemeClr val="bg1"/>
                </a:solidFill>
                <a:latin typeface="Sylfaen" pitchFamily="18" charset="0"/>
              </a:rPr>
              <a:t>What if…</a:t>
            </a:r>
          </a:p>
        </p:txBody>
      </p:sp>
      <p:sp>
        <p:nvSpPr>
          <p:cNvPr id="520197" name="Rectangle 5"/>
          <p:cNvSpPr>
            <a:spLocks noGrp="1" noChangeArrowheads="1"/>
          </p:cNvSpPr>
          <p:nvPr>
            <p:ph type="ctrTitle"/>
          </p:nvPr>
        </p:nvSpPr>
        <p:spPr>
          <a:xfrm>
            <a:off x="685800" y="2544763"/>
            <a:ext cx="7772400" cy="641350"/>
          </a:xfrm>
        </p:spPr>
        <p:txBody>
          <a:bodyPr/>
          <a:lstStyle>
            <a:lvl1pPr>
              <a:defRPr/>
            </a:lvl1pPr>
          </a:lstStyle>
          <a:p>
            <a:r>
              <a:rPr lang="en-US"/>
              <a:t>Click to edit Master title style</a:t>
            </a:r>
          </a:p>
        </p:txBody>
      </p:sp>
      <p:sp>
        <p:nvSpPr>
          <p:cNvPr id="520198" name="Rectangle 6"/>
          <p:cNvSpPr>
            <a:spLocks noGrp="1" noChangeArrowheads="1"/>
          </p:cNvSpPr>
          <p:nvPr>
            <p:ph type="subTitle" idx="1"/>
          </p:nvPr>
        </p:nvSpPr>
        <p:spPr>
          <a:xfrm>
            <a:off x="1371600" y="3886200"/>
            <a:ext cx="6400800" cy="1752600"/>
          </a:xfrm>
        </p:spPr>
        <p:txBody>
          <a:bodyPr/>
          <a:lstStyle>
            <a:lvl1pPr marL="0" indent="0" algn="ctr">
              <a:defRPr/>
            </a:lvl1pPr>
          </a:lstStyle>
          <a:p>
            <a:r>
              <a:rPr lang="en-US"/>
              <a:t>Click to edit Master subtitle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075" y="1533525"/>
            <a:ext cx="4265613"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533525"/>
            <a:ext cx="4265612"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075" y="1533525"/>
            <a:ext cx="4265613"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533525"/>
            <a:ext cx="4265612"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98500"/>
            <a:ext cx="2170112" cy="5908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698500"/>
            <a:ext cx="6361113" cy="5908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698500"/>
            <a:ext cx="8683625" cy="641350"/>
          </a:xfrm>
        </p:spPr>
        <p:txBody>
          <a:bodyPr/>
          <a:lstStyle/>
          <a:p>
            <a:r>
              <a:rPr lang="en-US"/>
              <a:t>Click to edit Master title style</a:t>
            </a:r>
          </a:p>
        </p:txBody>
      </p:sp>
      <p:sp>
        <p:nvSpPr>
          <p:cNvPr id="3" name="Text Placeholder 2"/>
          <p:cNvSpPr>
            <a:spLocks noGrp="1"/>
          </p:cNvSpPr>
          <p:nvPr>
            <p:ph type="body" sz="half" idx="1"/>
          </p:nvPr>
        </p:nvSpPr>
        <p:spPr>
          <a:xfrm>
            <a:off x="219075" y="1533525"/>
            <a:ext cx="4265613"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533525"/>
            <a:ext cx="4265612"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075" y="1533525"/>
            <a:ext cx="4265613"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533525"/>
            <a:ext cx="4265612"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698500"/>
            <a:ext cx="2170112" cy="5908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698500"/>
            <a:ext cx="6361113" cy="5908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698500"/>
            <a:ext cx="8683625" cy="641350"/>
          </a:xfrm>
        </p:spPr>
        <p:txBody>
          <a:bodyPr/>
          <a:lstStyle/>
          <a:p>
            <a:r>
              <a:rPr lang="en-US"/>
              <a:t>Click to edit Master title style</a:t>
            </a:r>
          </a:p>
        </p:txBody>
      </p:sp>
      <p:sp>
        <p:nvSpPr>
          <p:cNvPr id="3" name="Text Placeholder 2"/>
          <p:cNvSpPr>
            <a:spLocks noGrp="1"/>
          </p:cNvSpPr>
          <p:nvPr>
            <p:ph type="body" sz="half" idx="1"/>
          </p:nvPr>
        </p:nvSpPr>
        <p:spPr>
          <a:xfrm>
            <a:off x="219075" y="1533525"/>
            <a:ext cx="4265613"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533525"/>
            <a:ext cx="4265612"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698500"/>
            <a:ext cx="8683625" cy="64135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219075" y="1533525"/>
            <a:ext cx="4265613" cy="5073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533525"/>
            <a:ext cx="4265612" cy="5073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BDF4-DA8B-473C-A049-5B471D186DA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DD0E442-DB4C-48EF-83A5-A3DB20F4E7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D70B79-9A00-4473-9F73-98E1B471DFD4}"/>
              </a:ext>
            </a:extLst>
          </p:cNvPr>
          <p:cNvSpPr>
            <a:spLocks noGrp="1"/>
          </p:cNvSpPr>
          <p:nvPr>
            <p:ph type="dt" sz="half" idx="10"/>
          </p:nvPr>
        </p:nvSpPr>
        <p:spPr/>
        <p:txBody>
          <a:bodyPr/>
          <a:lstStyle/>
          <a:p>
            <a:fld id="{C3ED5EAD-8231-4931-AE7C-6892104693CF}" type="datetimeFigureOut">
              <a:rPr lang="en-US" smtClean="0"/>
              <a:t>3/9/2021</a:t>
            </a:fld>
            <a:endParaRPr lang="en-US" dirty="0"/>
          </a:p>
        </p:txBody>
      </p:sp>
      <p:sp>
        <p:nvSpPr>
          <p:cNvPr id="5" name="Footer Placeholder 4">
            <a:extLst>
              <a:ext uri="{FF2B5EF4-FFF2-40B4-BE49-F238E27FC236}">
                <a16:creationId xmlns:a16="http://schemas.microsoft.com/office/drawing/2014/main" id="{E71F1E73-1AAB-49D3-8E3C-B1005233BE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79AECD-4770-4B71-AA20-F97E41BBF3D7}"/>
              </a:ext>
            </a:extLst>
          </p:cNvPr>
          <p:cNvSpPr>
            <a:spLocks noGrp="1"/>
          </p:cNvSpPr>
          <p:nvPr>
            <p:ph type="sldNum" sz="quarter" idx="12"/>
          </p:nvPr>
        </p:nvSpPr>
        <p:spPr/>
        <p:txBody>
          <a:bodyPr/>
          <a:lstStyle/>
          <a:p>
            <a:fld id="{04CDF3E9-BC44-417A-A91F-7198C6D84B06}" type="slidenum">
              <a:rPr lang="en-US" smtClean="0"/>
              <a:t>‹#›</a:t>
            </a:fld>
            <a:endParaRPr lang="en-US" dirty="0"/>
          </a:p>
        </p:txBody>
      </p:sp>
    </p:spTree>
    <p:extLst>
      <p:ext uri="{BB962C8B-B14F-4D97-AF65-F5344CB8AC3E}">
        <p14:creationId xmlns:p14="http://schemas.microsoft.com/office/powerpoint/2010/main" val="1584663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2E9B-3605-423D-858C-79FAF759B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F9B4D-7D91-464F-B764-87555E0C9A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78A60-A357-4CA8-A79F-B9419321884E}"/>
              </a:ext>
            </a:extLst>
          </p:cNvPr>
          <p:cNvSpPr>
            <a:spLocks noGrp="1"/>
          </p:cNvSpPr>
          <p:nvPr>
            <p:ph type="dt" sz="half" idx="10"/>
          </p:nvPr>
        </p:nvSpPr>
        <p:spPr/>
        <p:txBody>
          <a:bodyPr/>
          <a:lstStyle/>
          <a:p>
            <a:fld id="{C3ED5EAD-8231-4931-AE7C-6892104693CF}" type="datetimeFigureOut">
              <a:rPr lang="en-US" smtClean="0"/>
              <a:t>3/9/2021</a:t>
            </a:fld>
            <a:endParaRPr lang="en-US" dirty="0"/>
          </a:p>
        </p:txBody>
      </p:sp>
      <p:sp>
        <p:nvSpPr>
          <p:cNvPr id="5" name="Footer Placeholder 4">
            <a:extLst>
              <a:ext uri="{FF2B5EF4-FFF2-40B4-BE49-F238E27FC236}">
                <a16:creationId xmlns:a16="http://schemas.microsoft.com/office/drawing/2014/main" id="{82B3AFC7-3179-4330-8C16-489D429EB8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0E2DF7-CABD-432D-950A-4EB67BB32A47}"/>
              </a:ext>
            </a:extLst>
          </p:cNvPr>
          <p:cNvSpPr>
            <a:spLocks noGrp="1"/>
          </p:cNvSpPr>
          <p:nvPr>
            <p:ph type="sldNum" sz="quarter" idx="12"/>
          </p:nvPr>
        </p:nvSpPr>
        <p:spPr/>
        <p:txBody>
          <a:bodyPr/>
          <a:lstStyle/>
          <a:p>
            <a:fld id="{04CDF3E9-BC44-417A-A91F-7198C6D84B06}" type="slidenum">
              <a:rPr lang="en-US" smtClean="0"/>
              <a:t>‹#›</a:t>
            </a:fld>
            <a:endParaRPr lang="en-US" dirty="0"/>
          </a:p>
        </p:txBody>
      </p:sp>
    </p:spTree>
    <p:extLst>
      <p:ext uri="{BB962C8B-B14F-4D97-AF65-F5344CB8AC3E}">
        <p14:creationId xmlns:p14="http://schemas.microsoft.com/office/powerpoint/2010/main" val="30483273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AD81-EC72-4C9D-8268-9C33F26FA22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EDB7C82-7751-4582-B69D-2473DC77202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5FE42D-8E19-44C3-9E40-FD90F2043EA1}"/>
              </a:ext>
            </a:extLst>
          </p:cNvPr>
          <p:cNvSpPr>
            <a:spLocks noGrp="1"/>
          </p:cNvSpPr>
          <p:nvPr>
            <p:ph type="dt" sz="half" idx="10"/>
          </p:nvPr>
        </p:nvSpPr>
        <p:spPr/>
        <p:txBody>
          <a:bodyPr/>
          <a:lstStyle/>
          <a:p>
            <a:fld id="{C3ED5EAD-8231-4931-AE7C-6892104693CF}" type="datetimeFigureOut">
              <a:rPr lang="en-US" smtClean="0"/>
              <a:t>3/9/2021</a:t>
            </a:fld>
            <a:endParaRPr lang="en-US" dirty="0"/>
          </a:p>
        </p:txBody>
      </p:sp>
      <p:sp>
        <p:nvSpPr>
          <p:cNvPr id="5" name="Footer Placeholder 4">
            <a:extLst>
              <a:ext uri="{FF2B5EF4-FFF2-40B4-BE49-F238E27FC236}">
                <a16:creationId xmlns:a16="http://schemas.microsoft.com/office/drawing/2014/main" id="{2D3C1082-EC18-4A7D-BFE8-90344AB8E8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8A1BD9-256D-41F6-AFED-F2E12874857F}"/>
              </a:ext>
            </a:extLst>
          </p:cNvPr>
          <p:cNvSpPr>
            <a:spLocks noGrp="1"/>
          </p:cNvSpPr>
          <p:nvPr>
            <p:ph type="sldNum" sz="quarter" idx="12"/>
          </p:nvPr>
        </p:nvSpPr>
        <p:spPr/>
        <p:txBody>
          <a:bodyPr/>
          <a:lstStyle/>
          <a:p>
            <a:fld id="{04CDF3E9-BC44-417A-A91F-7198C6D84B06}" type="slidenum">
              <a:rPr lang="en-US" smtClean="0"/>
              <a:t>‹#›</a:t>
            </a:fld>
            <a:endParaRPr lang="en-US" dirty="0"/>
          </a:p>
        </p:txBody>
      </p:sp>
    </p:spTree>
    <p:extLst>
      <p:ext uri="{BB962C8B-B14F-4D97-AF65-F5344CB8AC3E}">
        <p14:creationId xmlns:p14="http://schemas.microsoft.com/office/powerpoint/2010/main" val="7812548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4405-C8C2-4F74-BDD2-E3D687201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D37F9-C15D-4E86-80E3-D86B2CF776D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D77ED5-BF76-4229-A815-092CF16C3C6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4461EB-5D64-439A-BF59-E1BAF5147D2C}"/>
              </a:ext>
            </a:extLst>
          </p:cNvPr>
          <p:cNvSpPr>
            <a:spLocks noGrp="1"/>
          </p:cNvSpPr>
          <p:nvPr>
            <p:ph type="dt" sz="half" idx="10"/>
          </p:nvPr>
        </p:nvSpPr>
        <p:spPr/>
        <p:txBody>
          <a:bodyPr/>
          <a:lstStyle/>
          <a:p>
            <a:fld id="{C3ED5EAD-8231-4931-AE7C-6892104693CF}" type="datetimeFigureOut">
              <a:rPr lang="en-US" smtClean="0"/>
              <a:t>3/9/2021</a:t>
            </a:fld>
            <a:endParaRPr lang="en-US" dirty="0"/>
          </a:p>
        </p:txBody>
      </p:sp>
      <p:sp>
        <p:nvSpPr>
          <p:cNvPr id="6" name="Footer Placeholder 5">
            <a:extLst>
              <a:ext uri="{FF2B5EF4-FFF2-40B4-BE49-F238E27FC236}">
                <a16:creationId xmlns:a16="http://schemas.microsoft.com/office/drawing/2014/main" id="{362CC60A-D1D2-4947-A68B-E79F3B3F1E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F2A369-7EBD-4E71-9051-D2C306997E86}"/>
              </a:ext>
            </a:extLst>
          </p:cNvPr>
          <p:cNvSpPr>
            <a:spLocks noGrp="1"/>
          </p:cNvSpPr>
          <p:nvPr>
            <p:ph type="sldNum" sz="quarter" idx="12"/>
          </p:nvPr>
        </p:nvSpPr>
        <p:spPr/>
        <p:txBody>
          <a:bodyPr/>
          <a:lstStyle/>
          <a:p>
            <a:fld id="{04CDF3E9-BC44-417A-A91F-7198C6D84B06}" type="slidenum">
              <a:rPr lang="en-US" smtClean="0"/>
              <a:t>‹#›</a:t>
            </a:fld>
            <a:endParaRPr lang="en-US" dirty="0"/>
          </a:p>
        </p:txBody>
      </p:sp>
    </p:spTree>
    <p:extLst>
      <p:ext uri="{BB962C8B-B14F-4D97-AF65-F5344CB8AC3E}">
        <p14:creationId xmlns:p14="http://schemas.microsoft.com/office/powerpoint/2010/main" val="35980861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FD43-E0E6-40C0-BA8F-7DFFBBE5CFB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2BE74D-AB41-4C46-91D7-FB939FD0FF4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BB789C6-6D6D-46F4-8D41-B0D45D7E95B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CA4B3A-5403-438B-8617-6D3DA75CC11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0CC61C1-EBC4-47BF-AE8A-38BA1FBB951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D10BC2-0EBF-458F-8311-87E8EEDB0C7D}"/>
              </a:ext>
            </a:extLst>
          </p:cNvPr>
          <p:cNvSpPr>
            <a:spLocks noGrp="1"/>
          </p:cNvSpPr>
          <p:nvPr>
            <p:ph type="dt" sz="half" idx="10"/>
          </p:nvPr>
        </p:nvSpPr>
        <p:spPr/>
        <p:txBody>
          <a:bodyPr/>
          <a:lstStyle/>
          <a:p>
            <a:fld id="{C3ED5EAD-8231-4931-AE7C-6892104693CF}" type="datetimeFigureOut">
              <a:rPr lang="en-US" smtClean="0"/>
              <a:t>3/9/2021</a:t>
            </a:fld>
            <a:endParaRPr lang="en-US" dirty="0"/>
          </a:p>
        </p:txBody>
      </p:sp>
      <p:sp>
        <p:nvSpPr>
          <p:cNvPr id="8" name="Footer Placeholder 7">
            <a:extLst>
              <a:ext uri="{FF2B5EF4-FFF2-40B4-BE49-F238E27FC236}">
                <a16:creationId xmlns:a16="http://schemas.microsoft.com/office/drawing/2014/main" id="{6ED67B6A-9635-407E-B592-6F5127435D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BA673BD-F2FE-4B59-8E13-4EC47189F1E5}"/>
              </a:ext>
            </a:extLst>
          </p:cNvPr>
          <p:cNvSpPr>
            <a:spLocks noGrp="1"/>
          </p:cNvSpPr>
          <p:nvPr>
            <p:ph type="sldNum" sz="quarter" idx="12"/>
          </p:nvPr>
        </p:nvSpPr>
        <p:spPr/>
        <p:txBody>
          <a:bodyPr/>
          <a:lstStyle/>
          <a:p>
            <a:fld id="{04CDF3E9-BC44-417A-A91F-7198C6D84B06}" type="slidenum">
              <a:rPr lang="en-US" smtClean="0"/>
              <a:t>‹#›</a:t>
            </a:fld>
            <a:endParaRPr lang="en-US" dirty="0"/>
          </a:p>
        </p:txBody>
      </p:sp>
    </p:spTree>
    <p:extLst>
      <p:ext uri="{BB962C8B-B14F-4D97-AF65-F5344CB8AC3E}">
        <p14:creationId xmlns:p14="http://schemas.microsoft.com/office/powerpoint/2010/main" val="25765955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512A-A8F3-4C85-A2B8-5CB9915ADE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3968E2-7C81-4221-A205-9C3707BFF2CA}"/>
              </a:ext>
            </a:extLst>
          </p:cNvPr>
          <p:cNvSpPr>
            <a:spLocks noGrp="1"/>
          </p:cNvSpPr>
          <p:nvPr>
            <p:ph type="dt" sz="half" idx="10"/>
          </p:nvPr>
        </p:nvSpPr>
        <p:spPr/>
        <p:txBody>
          <a:bodyPr/>
          <a:lstStyle/>
          <a:p>
            <a:fld id="{C3ED5EAD-8231-4931-AE7C-6892104693CF}" type="datetimeFigureOut">
              <a:rPr lang="en-US" smtClean="0"/>
              <a:t>3/9/2021</a:t>
            </a:fld>
            <a:endParaRPr lang="en-US" dirty="0"/>
          </a:p>
        </p:txBody>
      </p:sp>
      <p:sp>
        <p:nvSpPr>
          <p:cNvPr id="4" name="Footer Placeholder 3">
            <a:extLst>
              <a:ext uri="{FF2B5EF4-FFF2-40B4-BE49-F238E27FC236}">
                <a16:creationId xmlns:a16="http://schemas.microsoft.com/office/drawing/2014/main" id="{C0790AC3-6B37-487D-B6D1-71E1CF9EFFC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941FCA0-BC70-43C3-BB36-71278A68603E}"/>
              </a:ext>
            </a:extLst>
          </p:cNvPr>
          <p:cNvSpPr>
            <a:spLocks noGrp="1"/>
          </p:cNvSpPr>
          <p:nvPr>
            <p:ph type="sldNum" sz="quarter" idx="12"/>
          </p:nvPr>
        </p:nvSpPr>
        <p:spPr/>
        <p:txBody>
          <a:bodyPr/>
          <a:lstStyle/>
          <a:p>
            <a:fld id="{04CDF3E9-BC44-417A-A91F-7198C6D84B06}" type="slidenum">
              <a:rPr lang="en-US" smtClean="0"/>
              <a:t>‹#›</a:t>
            </a:fld>
            <a:endParaRPr lang="en-US" dirty="0"/>
          </a:p>
        </p:txBody>
      </p:sp>
    </p:spTree>
    <p:extLst>
      <p:ext uri="{BB962C8B-B14F-4D97-AF65-F5344CB8AC3E}">
        <p14:creationId xmlns:p14="http://schemas.microsoft.com/office/powerpoint/2010/main" val="29213471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111D6-497B-435D-8049-0FDE64C52963}"/>
              </a:ext>
            </a:extLst>
          </p:cNvPr>
          <p:cNvSpPr>
            <a:spLocks noGrp="1"/>
          </p:cNvSpPr>
          <p:nvPr>
            <p:ph type="dt" sz="half" idx="10"/>
          </p:nvPr>
        </p:nvSpPr>
        <p:spPr/>
        <p:txBody>
          <a:bodyPr/>
          <a:lstStyle/>
          <a:p>
            <a:fld id="{C3ED5EAD-8231-4931-AE7C-6892104693CF}" type="datetimeFigureOut">
              <a:rPr lang="en-US" smtClean="0"/>
              <a:t>3/9/2021</a:t>
            </a:fld>
            <a:endParaRPr lang="en-US" dirty="0"/>
          </a:p>
        </p:txBody>
      </p:sp>
      <p:sp>
        <p:nvSpPr>
          <p:cNvPr id="3" name="Footer Placeholder 2">
            <a:extLst>
              <a:ext uri="{FF2B5EF4-FFF2-40B4-BE49-F238E27FC236}">
                <a16:creationId xmlns:a16="http://schemas.microsoft.com/office/drawing/2014/main" id="{BD408F94-D152-4989-B391-E62CEC7929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48A8FF9-C7E5-47E2-A5A2-C189F124B85C}"/>
              </a:ext>
            </a:extLst>
          </p:cNvPr>
          <p:cNvSpPr>
            <a:spLocks noGrp="1"/>
          </p:cNvSpPr>
          <p:nvPr>
            <p:ph type="sldNum" sz="quarter" idx="12"/>
          </p:nvPr>
        </p:nvSpPr>
        <p:spPr/>
        <p:txBody>
          <a:bodyPr/>
          <a:lstStyle/>
          <a:p>
            <a:fld id="{04CDF3E9-BC44-417A-A91F-7198C6D84B06}" type="slidenum">
              <a:rPr lang="en-US" smtClean="0"/>
              <a:t>‹#›</a:t>
            </a:fld>
            <a:endParaRPr lang="en-US" dirty="0"/>
          </a:p>
        </p:txBody>
      </p:sp>
    </p:spTree>
    <p:extLst>
      <p:ext uri="{BB962C8B-B14F-4D97-AF65-F5344CB8AC3E}">
        <p14:creationId xmlns:p14="http://schemas.microsoft.com/office/powerpoint/2010/main" val="429121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4E3A-2B1D-4149-982A-C6452CDA4F9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1EBE504-054E-4BD0-8893-CE93FE818E7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EEB67-740A-43DA-A400-03F6316CF8E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8D64BA-3698-420D-809F-0D259D88CEAB}"/>
              </a:ext>
            </a:extLst>
          </p:cNvPr>
          <p:cNvSpPr>
            <a:spLocks noGrp="1"/>
          </p:cNvSpPr>
          <p:nvPr>
            <p:ph type="dt" sz="half" idx="10"/>
          </p:nvPr>
        </p:nvSpPr>
        <p:spPr/>
        <p:txBody>
          <a:bodyPr/>
          <a:lstStyle/>
          <a:p>
            <a:fld id="{C3ED5EAD-8231-4931-AE7C-6892104693CF}" type="datetimeFigureOut">
              <a:rPr lang="en-US" smtClean="0"/>
              <a:t>3/9/2021</a:t>
            </a:fld>
            <a:endParaRPr lang="en-US" dirty="0"/>
          </a:p>
        </p:txBody>
      </p:sp>
      <p:sp>
        <p:nvSpPr>
          <p:cNvPr id="6" name="Footer Placeholder 5">
            <a:extLst>
              <a:ext uri="{FF2B5EF4-FFF2-40B4-BE49-F238E27FC236}">
                <a16:creationId xmlns:a16="http://schemas.microsoft.com/office/drawing/2014/main" id="{AB11B377-AEBA-4CF9-AAB2-2DBD7B1B47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775C8F-C4B3-4F82-88E1-26D4F3B70B52}"/>
              </a:ext>
            </a:extLst>
          </p:cNvPr>
          <p:cNvSpPr>
            <a:spLocks noGrp="1"/>
          </p:cNvSpPr>
          <p:nvPr>
            <p:ph type="sldNum" sz="quarter" idx="12"/>
          </p:nvPr>
        </p:nvSpPr>
        <p:spPr/>
        <p:txBody>
          <a:bodyPr/>
          <a:lstStyle/>
          <a:p>
            <a:fld id="{04CDF3E9-BC44-417A-A91F-7198C6D84B06}" type="slidenum">
              <a:rPr lang="en-US" smtClean="0"/>
              <a:t>‹#›</a:t>
            </a:fld>
            <a:endParaRPr lang="en-US" dirty="0"/>
          </a:p>
        </p:txBody>
      </p:sp>
    </p:spTree>
    <p:extLst>
      <p:ext uri="{BB962C8B-B14F-4D97-AF65-F5344CB8AC3E}">
        <p14:creationId xmlns:p14="http://schemas.microsoft.com/office/powerpoint/2010/main" val="7999954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FCE6-BCC9-493C-9CBE-B3CCE3911ED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E4526BA-DF74-44EB-B1C1-BE667F2CE64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03E6D90-D35D-4D1F-8453-087E51D41A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37DCA8-3615-47D8-A658-84729B7EC0D0}"/>
              </a:ext>
            </a:extLst>
          </p:cNvPr>
          <p:cNvSpPr>
            <a:spLocks noGrp="1"/>
          </p:cNvSpPr>
          <p:nvPr>
            <p:ph type="dt" sz="half" idx="10"/>
          </p:nvPr>
        </p:nvSpPr>
        <p:spPr/>
        <p:txBody>
          <a:bodyPr/>
          <a:lstStyle/>
          <a:p>
            <a:fld id="{C3ED5EAD-8231-4931-AE7C-6892104693CF}" type="datetimeFigureOut">
              <a:rPr lang="en-US" smtClean="0"/>
              <a:t>3/9/2021</a:t>
            </a:fld>
            <a:endParaRPr lang="en-US" dirty="0"/>
          </a:p>
        </p:txBody>
      </p:sp>
      <p:sp>
        <p:nvSpPr>
          <p:cNvPr id="6" name="Footer Placeholder 5">
            <a:extLst>
              <a:ext uri="{FF2B5EF4-FFF2-40B4-BE49-F238E27FC236}">
                <a16:creationId xmlns:a16="http://schemas.microsoft.com/office/drawing/2014/main" id="{6944450A-A0E8-46CB-957B-D62E1A5BB5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A832D1-7035-41F4-B155-041C50219976}"/>
              </a:ext>
            </a:extLst>
          </p:cNvPr>
          <p:cNvSpPr>
            <a:spLocks noGrp="1"/>
          </p:cNvSpPr>
          <p:nvPr>
            <p:ph type="sldNum" sz="quarter" idx="12"/>
          </p:nvPr>
        </p:nvSpPr>
        <p:spPr/>
        <p:txBody>
          <a:bodyPr/>
          <a:lstStyle/>
          <a:p>
            <a:fld id="{04CDF3E9-BC44-417A-A91F-7198C6D84B06}" type="slidenum">
              <a:rPr lang="en-US" smtClean="0"/>
              <a:t>‹#›</a:t>
            </a:fld>
            <a:endParaRPr lang="en-US" dirty="0"/>
          </a:p>
        </p:txBody>
      </p:sp>
    </p:spTree>
    <p:extLst>
      <p:ext uri="{BB962C8B-B14F-4D97-AF65-F5344CB8AC3E}">
        <p14:creationId xmlns:p14="http://schemas.microsoft.com/office/powerpoint/2010/main" val="15649525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837A-2799-4EDB-8247-09C4248935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ACA882-F828-40D1-8FFE-E3A26A1235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A6681-8479-477E-AEE8-FD9850C4F716}"/>
              </a:ext>
            </a:extLst>
          </p:cNvPr>
          <p:cNvSpPr>
            <a:spLocks noGrp="1"/>
          </p:cNvSpPr>
          <p:nvPr>
            <p:ph type="dt" sz="half" idx="10"/>
          </p:nvPr>
        </p:nvSpPr>
        <p:spPr/>
        <p:txBody>
          <a:bodyPr/>
          <a:lstStyle/>
          <a:p>
            <a:fld id="{C3ED5EAD-8231-4931-AE7C-6892104693CF}" type="datetimeFigureOut">
              <a:rPr lang="en-US" smtClean="0"/>
              <a:t>3/9/2021</a:t>
            </a:fld>
            <a:endParaRPr lang="en-US" dirty="0"/>
          </a:p>
        </p:txBody>
      </p:sp>
      <p:sp>
        <p:nvSpPr>
          <p:cNvPr id="5" name="Footer Placeholder 4">
            <a:extLst>
              <a:ext uri="{FF2B5EF4-FFF2-40B4-BE49-F238E27FC236}">
                <a16:creationId xmlns:a16="http://schemas.microsoft.com/office/drawing/2014/main" id="{B23BFD2B-A66E-4EF7-A640-72B4BECD70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271A57-DA3F-44DF-9840-E8801DB13869}"/>
              </a:ext>
            </a:extLst>
          </p:cNvPr>
          <p:cNvSpPr>
            <a:spLocks noGrp="1"/>
          </p:cNvSpPr>
          <p:nvPr>
            <p:ph type="sldNum" sz="quarter" idx="12"/>
          </p:nvPr>
        </p:nvSpPr>
        <p:spPr/>
        <p:txBody>
          <a:bodyPr/>
          <a:lstStyle/>
          <a:p>
            <a:fld id="{04CDF3E9-BC44-417A-A91F-7198C6D84B06}" type="slidenum">
              <a:rPr lang="en-US" smtClean="0"/>
              <a:t>‹#›</a:t>
            </a:fld>
            <a:endParaRPr lang="en-US" dirty="0"/>
          </a:p>
        </p:txBody>
      </p:sp>
    </p:spTree>
    <p:extLst>
      <p:ext uri="{BB962C8B-B14F-4D97-AF65-F5344CB8AC3E}">
        <p14:creationId xmlns:p14="http://schemas.microsoft.com/office/powerpoint/2010/main" val="25196576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67E743-3C01-4202-94EB-504C88ABD6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2B0134-C7EA-4A8B-A52E-1C7E6A79C31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13FE3-9730-472D-B446-E2DA238219E4}"/>
              </a:ext>
            </a:extLst>
          </p:cNvPr>
          <p:cNvSpPr>
            <a:spLocks noGrp="1"/>
          </p:cNvSpPr>
          <p:nvPr>
            <p:ph type="dt" sz="half" idx="10"/>
          </p:nvPr>
        </p:nvSpPr>
        <p:spPr/>
        <p:txBody>
          <a:bodyPr/>
          <a:lstStyle/>
          <a:p>
            <a:fld id="{C3ED5EAD-8231-4931-AE7C-6892104693CF}" type="datetimeFigureOut">
              <a:rPr lang="en-US" smtClean="0"/>
              <a:t>3/9/2021</a:t>
            </a:fld>
            <a:endParaRPr lang="en-US" dirty="0"/>
          </a:p>
        </p:txBody>
      </p:sp>
      <p:sp>
        <p:nvSpPr>
          <p:cNvPr id="5" name="Footer Placeholder 4">
            <a:extLst>
              <a:ext uri="{FF2B5EF4-FFF2-40B4-BE49-F238E27FC236}">
                <a16:creationId xmlns:a16="http://schemas.microsoft.com/office/drawing/2014/main" id="{796FED4E-F353-48AB-B506-6EECA8AD50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AA0A08-059C-436B-BF61-17D7E3C531F1}"/>
              </a:ext>
            </a:extLst>
          </p:cNvPr>
          <p:cNvSpPr>
            <a:spLocks noGrp="1"/>
          </p:cNvSpPr>
          <p:nvPr>
            <p:ph type="sldNum" sz="quarter" idx="12"/>
          </p:nvPr>
        </p:nvSpPr>
        <p:spPr/>
        <p:txBody>
          <a:bodyPr/>
          <a:lstStyle/>
          <a:p>
            <a:fld id="{04CDF3E9-BC44-417A-A91F-7198C6D84B06}" type="slidenum">
              <a:rPr lang="en-US" smtClean="0"/>
              <a:t>‹#›</a:t>
            </a:fld>
            <a:endParaRPr lang="en-US" dirty="0"/>
          </a:p>
        </p:txBody>
      </p:sp>
    </p:spTree>
    <p:extLst>
      <p:ext uri="{BB962C8B-B14F-4D97-AF65-F5344CB8AC3E}">
        <p14:creationId xmlns:p14="http://schemas.microsoft.com/office/powerpoint/2010/main" val="34866155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698500"/>
            <a:ext cx="8683625" cy="641350"/>
          </a:xfrm>
        </p:spPr>
        <p:txBody>
          <a:bodyPr/>
          <a:lstStyle/>
          <a:p>
            <a:r>
              <a:rPr lang="en-US"/>
              <a:t>Click to edit Master title style</a:t>
            </a:r>
          </a:p>
        </p:txBody>
      </p:sp>
      <p:sp>
        <p:nvSpPr>
          <p:cNvPr id="3" name="Text Placeholder 2"/>
          <p:cNvSpPr>
            <a:spLocks noGrp="1"/>
          </p:cNvSpPr>
          <p:nvPr>
            <p:ph type="body" sz="half" idx="1"/>
          </p:nvPr>
        </p:nvSpPr>
        <p:spPr>
          <a:xfrm>
            <a:off x="219075" y="1533525"/>
            <a:ext cx="4265613"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533525"/>
            <a:ext cx="4265612" cy="507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403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50000">
              <a:schemeClr val="bg2"/>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075" y="698500"/>
            <a:ext cx="8683625"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219075" y="1533525"/>
            <a:ext cx="8683625"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371"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Sylfaen" pitchFamily="18" charset="0"/>
        </a:defRPr>
      </a:lvl2pPr>
      <a:lvl3pPr algn="ctr" rtl="0" eaLnBrk="0" fontAlgn="base" hangingPunct="0">
        <a:spcBef>
          <a:spcPct val="0"/>
        </a:spcBef>
        <a:spcAft>
          <a:spcPct val="0"/>
        </a:spcAft>
        <a:defRPr sz="3600">
          <a:solidFill>
            <a:schemeClr val="tx2"/>
          </a:solidFill>
          <a:latin typeface="Sylfaen" pitchFamily="18" charset="0"/>
        </a:defRPr>
      </a:lvl3pPr>
      <a:lvl4pPr algn="ctr" rtl="0" eaLnBrk="0" fontAlgn="base" hangingPunct="0">
        <a:spcBef>
          <a:spcPct val="0"/>
        </a:spcBef>
        <a:spcAft>
          <a:spcPct val="0"/>
        </a:spcAft>
        <a:defRPr sz="3600">
          <a:solidFill>
            <a:schemeClr val="tx2"/>
          </a:solidFill>
          <a:latin typeface="Sylfaen" pitchFamily="18" charset="0"/>
        </a:defRPr>
      </a:lvl4pPr>
      <a:lvl5pPr algn="ctr" rtl="0" eaLnBrk="0" fontAlgn="base" hangingPunct="0">
        <a:spcBef>
          <a:spcPct val="0"/>
        </a:spcBef>
        <a:spcAft>
          <a:spcPct val="0"/>
        </a:spcAft>
        <a:defRPr sz="3600">
          <a:solidFill>
            <a:schemeClr val="tx2"/>
          </a:solidFill>
          <a:latin typeface="Sylfaen" pitchFamily="18" charset="0"/>
        </a:defRPr>
      </a:lvl5pPr>
      <a:lvl6pPr marL="457200" algn="ctr" rtl="0" fontAlgn="base">
        <a:spcBef>
          <a:spcPct val="0"/>
        </a:spcBef>
        <a:spcAft>
          <a:spcPct val="0"/>
        </a:spcAft>
        <a:defRPr sz="3600">
          <a:solidFill>
            <a:schemeClr val="tx2"/>
          </a:solidFill>
          <a:latin typeface="Sylfaen" pitchFamily="18" charset="0"/>
        </a:defRPr>
      </a:lvl6pPr>
      <a:lvl7pPr marL="914400" algn="ctr" rtl="0" fontAlgn="base">
        <a:spcBef>
          <a:spcPct val="0"/>
        </a:spcBef>
        <a:spcAft>
          <a:spcPct val="0"/>
        </a:spcAft>
        <a:defRPr sz="3600">
          <a:solidFill>
            <a:schemeClr val="tx2"/>
          </a:solidFill>
          <a:latin typeface="Sylfaen" pitchFamily="18" charset="0"/>
        </a:defRPr>
      </a:lvl7pPr>
      <a:lvl8pPr marL="1371600" algn="ctr" rtl="0" fontAlgn="base">
        <a:spcBef>
          <a:spcPct val="0"/>
        </a:spcBef>
        <a:spcAft>
          <a:spcPct val="0"/>
        </a:spcAft>
        <a:defRPr sz="3600">
          <a:solidFill>
            <a:schemeClr val="tx2"/>
          </a:solidFill>
          <a:latin typeface="Sylfaen" pitchFamily="18" charset="0"/>
        </a:defRPr>
      </a:lvl8pPr>
      <a:lvl9pPr marL="1828800" algn="ctr" rtl="0" fontAlgn="base">
        <a:spcBef>
          <a:spcPct val="0"/>
        </a:spcBef>
        <a:spcAft>
          <a:spcPct val="0"/>
        </a:spcAft>
        <a:defRPr sz="3600">
          <a:solidFill>
            <a:schemeClr val="tx2"/>
          </a:solidFill>
          <a:latin typeface="Sylfaen" pitchFamily="18"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Calibri" pitchFamily="34" charset="0"/>
        <a:buChar char="•"/>
        <a:defRPr sz="2800">
          <a:solidFill>
            <a:schemeClr val="tx1"/>
          </a:solidFill>
          <a:latin typeface="Calibri" pitchFamily="34" charset="0"/>
        </a:defRPr>
      </a:lvl2pPr>
      <a:lvl3pPr marL="1143000" indent="-228600" algn="l" rtl="0" eaLnBrk="0" fontAlgn="base" hangingPunct="0">
        <a:spcBef>
          <a:spcPct val="20000"/>
        </a:spcBef>
        <a:spcAft>
          <a:spcPct val="0"/>
        </a:spcAft>
        <a:buFont typeface="Calibri" pitchFamily="34"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fontAlgn="base">
        <a:spcBef>
          <a:spcPct val="20000"/>
        </a:spcBef>
        <a:spcAft>
          <a:spcPct val="0"/>
        </a:spcAft>
        <a:buFont typeface="Calibri" pitchFamily="34" charset="0"/>
        <a:buChar char="•"/>
        <a:defRPr sz="2000">
          <a:solidFill>
            <a:schemeClr val="tx1"/>
          </a:solidFill>
          <a:latin typeface="Calibri" pitchFamily="34" charset="0"/>
        </a:defRPr>
      </a:lvl6pPr>
      <a:lvl7pPr marL="2971800" indent="-228600" algn="l" rtl="0" fontAlgn="base">
        <a:spcBef>
          <a:spcPct val="20000"/>
        </a:spcBef>
        <a:spcAft>
          <a:spcPct val="0"/>
        </a:spcAft>
        <a:buFont typeface="Calibri" pitchFamily="34" charset="0"/>
        <a:buChar char="•"/>
        <a:defRPr sz="2000">
          <a:solidFill>
            <a:schemeClr val="tx1"/>
          </a:solidFill>
          <a:latin typeface="Calibri" pitchFamily="34" charset="0"/>
        </a:defRPr>
      </a:lvl7pPr>
      <a:lvl8pPr marL="3429000" indent="-228600" algn="l" rtl="0" fontAlgn="base">
        <a:spcBef>
          <a:spcPct val="20000"/>
        </a:spcBef>
        <a:spcAft>
          <a:spcPct val="0"/>
        </a:spcAft>
        <a:buFont typeface="Calibri" pitchFamily="34" charset="0"/>
        <a:buChar char="•"/>
        <a:defRPr sz="2000">
          <a:solidFill>
            <a:schemeClr val="tx1"/>
          </a:solidFill>
          <a:latin typeface="Calibri" pitchFamily="34" charset="0"/>
        </a:defRPr>
      </a:lvl8pPr>
      <a:lvl9pPr marL="3886200" indent="-228600" algn="l" rtl="0" fontAlgn="base">
        <a:spcBef>
          <a:spcPct val="20000"/>
        </a:spcBef>
        <a:spcAft>
          <a:spcPct val="0"/>
        </a:spcAft>
        <a:buFont typeface="Calibri" pitchFamily="34" charset="0"/>
        <a:buChar char="•"/>
        <a:defRPr sz="20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50000">
              <a:schemeClr val="bg2"/>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70340" name="AutoShape 4"/>
          <p:cNvSpPr>
            <a:spLocks noChangeArrowheads="1"/>
          </p:cNvSpPr>
          <p:nvPr/>
        </p:nvSpPr>
        <p:spPr bwMode="auto">
          <a:xfrm>
            <a:off x="76200" y="42863"/>
            <a:ext cx="8967788" cy="457200"/>
          </a:xfrm>
          <a:prstGeom prst="roundRect">
            <a:avLst>
              <a:gd name="adj" fmla="val 16667"/>
            </a:avLst>
          </a:prstGeom>
          <a:solidFill>
            <a:srgbClr val="3366CC">
              <a:alpha val="95000"/>
            </a:srgbClr>
          </a:solidFill>
          <a:ln w="9525">
            <a:noFill/>
            <a:round/>
            <a:headEnd/>
            <a:tailEnd/>
          </a:ln>
          <a:effectLst/>
        </p:spPr>
        <p:txBody>
          <a:bodyPr wrap="none" anchor="ctr"/>
          <a:lstStyle/>
          <a:p>
            <a:pPr algn="l">
              <a:defRPr/>
            </a:pPr>
            <a:endParaRPr lang="en-US" sz="1600" b="1" dirty="0">
              <a:solidFill>
                <a:schemeClr val="bg1"/>
              </a:solidFill>
              <a:latin typeface="Sylfaen" pitchFamily="18" charset="0"/>
            </a:endParaRPr>
          </a:p>
        </p:txBody>
      </p:sp>
      <p:sp>
        <p:nvSpPr>
          <p:cNvPr id="270341" name="Text Box 5"/>
          <p:cNvSpPr txBox="1">
            <a:spLocks noChangeArrowheads="1"/>
          </p:cNvSpPr>
          <p:nvPr/>
        </p:nvSpPr>
        <p:spPr bwMode="auto">
          <a:xfrm>
            <a:off x="161925" y="122238"/>
            <a:ext cx="3481388" cy="366712"/>
          </a:xfrm>
          <a:prstGeom prst="rect">
            <a:avLst/>
          </a:prstGeom>
          <a:noFill/>
          <a:ln w="9525">
            <a:noFill/>
            <a:miter lim="800000"/>
            <a:headEnd/>
            <a:tailEnd/>
          </a:ln>
          <a:effectLst/>
        </p:spPr>
        <p:txBody>
          <a:bodyPr>
            <a:spAutoFit/>
          </a:bodyPr>
          <a:lstStyle/>
          <a:p>
            <a:pPr algn="l">
              <a:spcBef>
                <a:spcPct val="50000"/>
              </a:spcBef>
              <a:defRPr/>
            </a:pPr>
            <a:r>
              <a:rPr lang="en-US" sz="1800" b="1" i="1" dirty="0">
                <a:solidFill>
                  <a:schemeClr val="bg1"/>
                </a:solidFill>
                <a:latin typeface="Sylfaen" pitchFamily="18" charset="0"/>
              </a:rPr>
              <a:t>What is the AOP?</a:t>
            </a:r>
          </a:p>
        </p:txBody>
      </p:sp>
      <p:sp>
        <p:nvSpPr>
          <p:cNvPr id="2052" name="Rectangle 8"/>
          <p:cNvSpPr>
            <a:spLocks noGrp="1" noChangeArrowheads="1"/>
          </p:cNvSpPr>
          <p:nvPr>
            <p:ph type="title"/>
          </p:nvPr>
        </p:nvSpPr>
        <p:spPr bwMode="auto">
          <a:xfrm>
            <a:off x="219075" y="698500"/>
            <a:ext cx="8683625"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2053" name="Rectangle 9"/>
          <p:cNvSpPr>
            <a:spLocks noGrp="1" noChangeArrowheads="1"/>
          </p:cNvSpPr>
          <p:nvPr>
            <p:ph type="body" idx="1"/>
          </p:nvPr>
        </p:nvSpPr>
        <p:spPr bwMode="auto">
          <a:xfrm>
            <a:off x="219075" y="1533525"/>
            <a:ext cx="8683625"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Sylfaen" pitchFamily="18" charset="0"/>
        </a:defRPr>
      </a:lvl2pPr>
      <a:lvl3pPr algn="ctr" rtl="0" eaLnBrk="0" fontAlgn="base" hangingPunct="0">
        <a:spcBef>
          <a:spcPct val="0"/>
        </a:spcBef>
        <a:spcAft>
          <a:spcPct val="0"/>
        </a:spcAft>
        <a:defRPr sz="3600">
          <a:solidFill>
            <a:schemeClr val="tx2"/>
          </a:solidFill>
          <a:latin typeface="Sylfaen" pitchFamily="18" charset="0"/>
        </a:defRPr>
      </a:lvl3pPr>
      <a:lvl4pPr algn="ctr" rtl="0" eaLnBrk="0" fontAlgn="base" hangingPunct="0">
        <a:spcBef>
          <a:spcPct val="0"/>
        </a:spcBef>
        <a:spcAft>
          <a:spcPct val="0"/>
        </a:spcAft>
        <a:defRPr sz="3600">
          <a:solidFill>
            <a:schemeClr val="tx2"/>
          </a:solidFill>
          <a:latin typeface="Sylfaen" pitchFamily="18" charset="0"/>
        </a:defRPr>
      </a:lvl4pPr>
      <a:lvl5pPr algn="ctr" rtl="0" eaLnBrk="0" fontAlgn="base" hangingPunct="0">
        <a:spcBef>
          <a:spcPct val="0"/>
        </a:spcBef>
        <a:spcAft>
          <a:spcPct val="0"/>
        </a:spcAft>
        <a:defRPr sz="3600">
          <a:solidFill>
            <a:schemeClr val="tx2"/>
          </a:solidFill>
          <a:latin typeface="Sylfaen" pitchFamily="18" charset="0"/>
        </a:defRPr>
      </a:lvl5pPr>
      <a:lvl6pPr marL="457200" algn="ctr" rtl="0" fontAlgn="base">
        <a:spcBef>
          <a:spcPct val="0"/>
        </a:spcBef>
        <a:spcAft>
          <a:spcPct val="0"/>
        </a:spcAft>
        <a:defRPr sz="3600">
          <a:solidFill>
            <a:schemeClr val="tx2"/>
          </a:solidFill>
          <a:latin typeface="Sylfaen" pitchFamily="18" charset="0"/>
        </a:defRPr>
      </a:lvl6pPr>
      <a:lvl7pPr marL="914400" algn="ctr" rtl="0" fontAlgn="base">
        <a:spcBef>
          <a:spcPct val="0"/>
        </a:spcBef>
        <a:spcAft>
          <a:spcPct val="0"/>
        </a:spcAft>
        <a:defRPr sz="3600">
          <a:solidFill>
            <a:schemeClr val="tx2"/>
          </a:solidFill>
          <a:latin typeface="Sylfaen" pitchFamily="18" charset="0"/>
        </a:defRPr>
      </a:lvl7pPr>
      <a:lvl8pPr marL="1371600" algn="ctr" rtl="0" fontAlgn="base">
        <a:spcBef>
          <a:spcPct val="0"/>
        </a:spcBef>
        <a:spcAft>
          <a:spcPct val="0"/>
        </a:spcAft>
        <a:defRPr sz="3600">
          <a:solidFill>
            <a:schemeClr val="tx2"/>
          </a:solidFill>
          <a:latin typeface="Sylfaen" pitchFamily="18" charset="0"/>
        </a:defRPr>
      </a:lvl8pPr>
      <a:lvl9pPr marL="1828800" algn="ctr" rtl="0" fontAlgn="base">
        <a:spcBef>
          <a:spcPct val="0"/>
        </a:spcBef>
        <a:spcAft>
          <a:spcPct val="0"/>
        </a:spcAft>
        <a:defRPr sz="3600">
          <a:solidFill>
            <a:schemeClr val="tx2"/>
          </a:solidFill>
          <a:latin typeface="Sylfaen" pitchFamily="18"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Calibri" pitchFamily="34" charset="0"/>
        <a:buChar char="•"/>
        <a:defRPr sz="2800">
          <a:solidFill>
            <a:schemeClr val="tx1"/>
          </a:solidFill>
          <a:latin typeface="Calibri" pitchFamily="34" charset="0"/>
        </a:defRPr>
      </a:lvl2pPr>
      <a:lvl3pPr marL="1143000" indent="-228600" algn="l" rtl="0" eaLnBrk="0" fontAlgn="base" hangingPunct="0">
        <a:spcBef>
          <a:spcPct val="20000"/>
        </a:spcBef>
        <a:spcAft>
          <a:spcPct val="0"/>
        </a:spcAft>
        <a:buFont typeface="Calibri" pitchFamily="34"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fontAlgn="base">
        <a:spcBef>
          <a:spcPct val="20000"/>
        </a:spcBef>
        <a:spcAft>
          <a:spcPct val="0"/>
        </a:spcAft>
        <a:buFont typeface="Calibri" pitchFamily="34" charset="0"/>
        <a:buChar char="•"/>
        <a:defRPr sz="2000">
          <a:solidFill>
            <a:schemeClr val="tx1"/>
          </a:solidFill>
          <a:latin typeface="Calibri" pitchFamily="34" charset="0"/>
        </a:defRPr>
      </a:lvl6pPr>
      <a:lvl7pPr marL="2971800" indent="-228600" algn="l" rtl="0" fontAlgn="base">
        <a:spcBef>
          <a:spcPct val="20000"/>
        </a:spcBef>
        <a:spcAft>
          <a:spcPct val="0"/>
        </a:spcAft>
        <a:buFont typeface="Calibri" pitchFamily="34" charset="0"/>
        <a:buChar char="•"/>
        <a:defRPr sz="2000">
          <a:solidFill>
            <a:schemeClr val="tx1"/>
          </a:solidFill>
          <a:latin typeface="Calibri" pitchFamily="34" charset="0"/>
        </a:defRPr>
      </a:lvl7pPr>
      <a:lvl8pPr marL="3429000" indent="-228600" algn="l" rtl="0" fontAlgn="base">
        <a:spcBef>
          <a:spcPct val="20000"/>
        </a:spcBef>
        <a:spcAft>
          <a:spcPct val="0"/>
        </a:spcAft>
        <a:buFont typeface="Calibri" pitchFamily="34" charset="0"/>
        <a:buChar char="•"/>
        <a:defRPr sz="2000">
          <a:solidFill>
            <a:schemeClr val="tx1"/>
          </a:solidFill>
          <a:latin typeface="Calibri" pitchFamily="34" charset="0"/>
        </a:defRPr>
      </a:lvl8pPr>
      <a:lvl9pPr marL="3886200" indent="-228600" algn="l" rtl="0" fontAlgn="base">
        <a:spcBef>
          <a:spcPct val="20000"/>
        </a:spcBef>
        <a:spcAft>
          <a:spcPct val="0"/>
        </a:spcAft>
        <a:buFont typeface="Calibri" pitchFamily="34" charset="0"/>
        <a:buChar char="•"/>
        <a:defRPr sz="20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50000">
              <a:schemeClr val="bg2"/>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71364" name="AutoShape 4"/>
          <p:cNvSpPr>
            <a:spLocks noChangeArrowheads="1"/>
          </p:cNvSpPr>
          <p:nvPr/>
        </p:nvSpPr>
        <p:spPr bwMode="auto">
          <a:xfrm>
            <a:off x="76200" y="42863"/>
            <a:ext cx="8967788" cy="457200"/>
          </a:xfrm>
          <a:prstGeom prst="roundRect">
            <a:avLst>
              <a:gd name="adj" fmla="val 16667"/>
            </a:avLst>
          </a:prstGeom>
          <a:solidFill>
            <a:srgbClr val="3366CC">
              <a:alpha val="95000"/>
            </a:srgbClr>
          </a:solidFill>
          <a:ln w="9525">
            <a:noFill/>
            <a:round/>
            <a:headEnd/>
            <a:tailEnd/>
          </a:ln>
          <a:effectLst/>
        </p:spPr>
        <p:txBody>
          <a:bodyPr wrap="none" anchor="ctr"/>
          <a:lstStyle/>
          <a:p>
            <a:pPr algn="l">
              <a:defRPr/>
            </a:pPr>
            <a:endParaRPr lang="en-US" sz="1600" b="1" dirty="0">
              <a:solidFill>
                <a:schemeClr val="bg1"/>
              </a:solidFill>
              <a:latin typeface="Sylfaen" pitchFamily="18" charset="0"/>
            </a:endParaRPr>
          </a:p>
        </p:txBody>
      </p:sp>
      <p:sp>
        <p:nvSpPr>
          <p:cNvPr id="271365" name="Text Box 5"/>
          <p:cNvSpPr txBox="1">
            <a:spLocks noChangeArrowheads="1"/>
          </p:cNvSpPr>
          <p:nvPr/>
        </p:nvSpPr>
        <p:spPr bwMode="auto">
          <a:xfrm>
            <a:off x="161925" y="122238"/>
            <a:ext cx="3819525" cy="366712"/>
          </a:xfrm>
          <a:prstGeom prst="rect">
            <a:avLst/>
          </a:prstGeom>
          <a:noFill/>
          <a:ln w="9525">
            <a:noFill/>
            <a:miter lim="800000"/>
            <a:headEnd/>
            <a:tailEnd/>
          </a:ln>
          <a:effectLst/>
        </p:spPr>
        <p:txBody>
          <a:bodyPr>
            <a:spAutoFit/>
          </a:bodyPr>
          <a:lstStyle/>
          <a:p>
            <a:pPr algn="l">
              <a:spcBef>
                <a:spcPct val="50000"/>
              </a:spcBef>
              <a:defRPr/>
            </a:pPr>
            <a:r>
              <a:rPr lang="en-US" sz="1800" b="1" i="1" dirty="0">
                <a:solidFill>
                  <a:schemeClr val="bg1"/>
                </a:solidFill>
                <a:latin typeface="Sylfaen" pitchFamily="18" charset="0"/>
              </a:rPr>
              <a:t>So What?  </a:t>
            </a:r>
            <a:r>
              <a:rPr lang="en-US" sz="1800" b="1" dirty="0">
                <a:solidFill>
                  <a:schemeClr val="bg1"/>
                </a:solidFill>
                <a:latin typeface="Sylfaen" pitchFamily="18" charset="0"/>
              </a:rPr>
              <a:t>Paternity Establishment</a:t>
            </a:r>
          </a:p>
        </p:txBody>
      </p:sp>
      <p:sp>
        <p:nvSpPr>
          <p:cNvPr id="3076" name="Rectangle 7"/>
          <p:cNvSpPr>
            <a:spLocks noGrp="1" noChangeArrowheads="1"/>
          </p:cNvSpPr>
          <p:nvPr>
            <p:ph type="title"/>
          </p:nvPr>
        </p:nvSpPr>
        <p:spPr bwMode="auto">
          <a:xfrm>
            <a:off x="219075" y="698500"/>
            <a:ext cx="8683625"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077" name="Rectangle 8"/>
          <p:cNvSpPr>
            <a:spLocks noGrp="1" noChangeArrowheads="1"/>
          </p:cNvSpPr>
          <p:nvPr>
            <p:ph type="body" idx="1"/>
          </p:nvPr>
        </p:nvSpPr>
        <p:spPr bwMode="auto">
          <a:xfrm>
            <a:off x="219075" y="1533525"/>
            <a:ext cx="8683625"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66"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Sylfaen" pitchFamily="18" charset="0"/>
        </a:defRPr>
      </a:lvl2pPr>
      <a:lvl3pPr algn="ctr" rtl="0" eaLnBrk="0" fontAlgn="base" hangingPunct="0">
        <a:spcBef>
          <a:spcPct val="0"/>
        </a:spcBef>
        <a:spcAft>
          <a:spcPct val="0"/>
        </a:spcAft>
        <a:defRPr sz="3600">
          <a:solidFill>
            <a:schemeClr val="tx2"/>
          </a:solidFill>
          <a:latin typeface="Sylfaen" pitchFamily="18" charset="0"/>
        </a:defRPr>
      </a:lvl3pPr>
      <a:lvl4pPr algn="ctr" rtl="0" eaLnBrk="0" fontAlgn="base" hangingPunct="0">
        <a:spcBef>
          <a:spcPct val="0"/>
        </a:spcBef>
        <a:spcAft>
          <a:spcPct val="0"/>
        </a:spcAft>
        <a:defRPr sz="3600">
          <a:solidFill>
            <a:schemeClr val="tx2"/>
          </a:solidFill>
          <a:latin typeface="Sylfaen" pitchFamily="18" charset="0"/>
        </a:defRPr>
      </a:lvl4pPr>
      <a:lvl5pPr algn="ctr" rtl="0" eaLnBrk="0" fontAlgn="base" hangingPunct="0">
        <a:spcBef>
          <a:spcPct val="0"/>
        </a:spcBef>
        <a:spcAft>
          <a:spcPct val="0"/>
        </a:spcAft>
        <a:defRPr sz="3600">
          <a:solidFill>
            <a:schemeClr val="tx2"/>
          </a:solidFill>
          <a:latin typeface="Sylfaen" pitchFamily="18" charset="0"/>
        </a:defRPr>
      </a:lvl5pPr>
      <a:lvl6pPr marL="457200" algn="ctr" rtl="0" fontAlgn="base">
        <a:spcBef>
          <a:spcPct val="0"/>
        </a:spcBef>
        <a:spcAft>
          <a:spcPct val="0"/>
        </a:spcAft>
        <a:defRPr sz="3600">
          <a:solidFill>
            <a:schemeClr val="tx2"/>
          </a:solidFill>
          <a:latin typeface="Sylfaen" pitchFamily="18" charset="0"/>
        </a:defRPr>
      </a:lvl6pPr>
      <a:lvl7pPr marL="914400" algn="ctr" rtl="0" fontAlgn="base">
        <a:spcBef>
          <a:spcPct val="0"/>
        </a:spcBef>
        <a:spcAft>
          <a:spcPct val="0"/>
        </a:spcAft>
        <a:defRPr sz="3600">
          <a:solidFill>
            <a:schemeClr val="tx2"/>
          </a:solidFill>
          <a:latin typeface="Sylfaen" pitchFamily="18" charset="0"/>
        </a:defRPr>
      </a:lvl7pPr>
      <a:lvl8pPr marL="1371600" algn="ctr" rtl="0" fontAlgn="base">
        <a:spcBef>
          <a:spcPct val="0"/>
        </a:spcBef>
        <a:spcAft>
          <a:spcPct val="0"/>
        </a:spcAft>
        <a:defRPr sz="3600">
          <a:solidFill>
            <a:schemeClr val="tx2"/>
          </a:solidFill>
          <a:latin typeface="Sylfaen" pitchFamily="18" charset="0"/>
        </a:defRPr>
      </a:lvl8pPr>
      <a:lvl9pPr marL="1828800" algn="ctr" rtl="0" fontAlgn="base">
        <a:spcBef>
          <a:spcPct val="0"/>
        </a:spcBef>
        <a:spcAft>
          <a:spcPct val="0"/>
        </a:spcAft>
        <a:defRPr sz="3600">
          <a:solidFill>
            <a:schemeClr val="tx2"/>
          </a:solidFill>
          <a:latin typeface="Sylfaen" pitchFamily="18"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Calibri" pitchFamily="34" charset="0"/>
        <a:buChar char="•"/>
        <a:defRPr sz="2800">
          <a:solidFill>
            <a:schemeClr val="tx1"/>
          </a:solidFill>
          <a:latin typeface="Calibri" pitchFamily="34" charset="0"/>
        </a:defRPr>
      </a:lvl2pPr>
      <a:lvl3pPr marL="1143000" indent="-228600" algn="l" rtl="0" eaLnBrk="0" fontAlgn="base" hangingPunct="0">
        <a:spcBef>
          <a:spcPct val="20000"/>
        </a:spcBef>
        <a:spcAft>
          <a:spcPct val="0"/>
        </a:spcAft>
        <a:buFont typeface="Calibri" pitchFamily="34"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fontAlgn="base">
        <a:spcBef>
          <a:spcPct val="20000"/>
        </a:spcBef>
        <a:spcAft>
          <a:spcPct val="0"/>
        </a:spcAft>
        <a:buFont typeface="Calibri" pitchFamily="34" charset="0"/>
        <a:buChar char="•"/>
        <a:defRPr sz="2000">
          <a:solidFill>
            <a:schemeClr val="tx1"/>
          </a:solidFill>
          <a:latin typeface="Calibri" pitchFamily="34" charset="0"/>
        </a:defRPr>
      </a:lvl6pPr>
      <a:lvl7pPr marL="2971800" indent="-228600" algn="l" rtl="0" fontAlgn="base">
        <a:spcBef>
          <a:spcPct val="20000"/>
        </a:spcBef>
        <a:spcAft>
          <a:spcPct val="0"/>
        </a:spcAft>
        <a:buFont typeface="Calibri" pitchFamily="34" charset="0"/>
        <a:buChar char="•"/>
        <a:defRPr sz="2000">
          <a:solidFill>
            <a:schemeClr val="tx1"/>
          </a:solidFill>
          <a:latin typeface="Calibri" pitchFamily="34" charset="0"/>
        </a:defRPr>
      </a:lvl7pPr>
      <a:lvl8pPr marL="3429000" indent="-228600" algn="l" rtl="0" fontAlgn="base">
        <a:spcBef>
          <a:spcPct val="20000"/>
        </a:spcBef>
        <a:spcAft>
          <a:spcPct val="0"/>
        </a:spcAft>
        <a:buFont typeface="Calibri" pitchFamily="34" charset="0"/>
        <a:buChar char="•"/>
        <a:defRPr sz="2000">
          <a:solidFill>
            <a:schemeClr val="tx1"/>
          </a:solidFill>
          <a:latin typeface="Calibri" pitchFamily="34" charset="0"/>
        </a:defRPr>
      </a:lvl8pPr>
      <a:lvl9pPr marL="3886200" indent="-228600" algn="l" rtl="0" fontAlgn="base">
        <a:spcBef>
          <a:spcPct val="20000"/>
        </a:spcBef>
        <a:spcAft>
          <a:spcPct val="0"/>
        </a:spcAft>
        <a:buFont typeface="Calibri" pitchFamily="34" charset="0"/>
        <a:buChar char="•"/>
        <a:defRPr sz="20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50000">
              <a:schemeClr val="bg2"/>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72388" name="AutoShape 4"/>
          <p:cNvSpPr>
            <a:spLocks noChangeArrowheads="1"/>
          </p:cNvSpPr>
          <p:nvPr/>
        </p:nvSpPr>
        <p:spPr bwMode="auto">
          <a:xfrm>
            <a:off x="76200" y="42863"/>
            <a:ext cx="8967788" cy="457200"/>
          </a:xfrm>
          <a:prstGeom prst="roundRect">
            <a:avLst>
              <a:gd name="adj" fmla="val 16667"/>
            </a:avLst>
          </a:prstGeom>
          <a:solidFill>
            <a:srgbClr val="3366CC">
              <a:alpha val="95000"/>
            </a:srgbClr>
          </a:solidFill>
          <a:ln w="9525">
            <a:noFill/>
            <a:round/>
            <a:headEnd/>
            <a:tailEnd/>
          </a:ln>
          <a:effectLst/>
        </p:spPr>
        <p:txBody>
          <a:bodyPr wrap="none" anchor="ctr"/>
          <a:lstStyle/>
          <a:p>
            <a:pPr algn="l">
              <a:defRPr/>
            </a:pPr>
            <a:endParaRPr lang="en-US" sz="1600" b="1" dirty="0">
              <a:solidFill>
                <a:schemeClr val="bg1"/>
              </a:solidFill>
              <a:latin typeface="Sylfaen" pitchFamily="18" charset="0"/>
            </a:endParaRPr>
          </a:p>
        </p:txBody>
      </p:sp>
      <p:sp>
        <p:nvSpPr>
          <p:cNvPr id="272389" name="Text Box 5"/>
          <p:cNvSpPr txBox="1">
            <a:spLocks noChangeArrowheads="1"/>
          </p:cNvSpPr>
          <p:nvPr/>
        </p:nvSpPr>
        <p:spPr bwMode="auto">
          <a:xfrm>
            <a:off x="161925" y="122238"/>
            <a:ext cx="5853113" cy="366712"/>
          </a:xfrm>
          <a:prstGeom prst="rect">
            <a:avLst/>
          </a:prstGeom>
          <a:noFill/>
          <a:ln w="9525">
            <a:noFill/>
            <a:miter lim="800000"/>
            <a:headEnd/>
            <a:tailEnd/>
          </a:ln>
          <a:effectLst/>
        </p:spPr>
        <p:txBody>
          <a:bodyPr>
            <a:spAutoFit/>
          </a:bodyPr>
          <a:lstStyle/>
          <a:p>
            <a:pPr algn="l">
              <a:spcBef>
                <a:spcPct val="50000"/>
              </a:spcBef>
              <a:defRPr/>
            </a:pPr>
            <a:r>
              <a:rPr lang="en-US" sz="1800" b="1" i="1" dirty="0">
                <a:solidFill>
                  <a:schemeClr val="bg1"/>
                </a:solidFill>
                <a:latin typeface="Sylfaen" pitchFamily="18" charset="0"/>
              </a:rPr>
              <a:t>Now What? </a:t>
            </a:r>
            <a:r>
              <a:rPr lang="en-US" sz="1800" b="1" dirty="0">
                <a:solidFill>
                  <a:schemeClr val="bg1"/>
                </a:solidFill>
                <a:latin typeface="Sylfaen" pitchFamily="18" charset="0"/>
              </a:rPr>
              <a:t> Administering the AOP, Step-by-Step</a:t>
            </a:r>
            <a:endParaRPr lang="en-US" sz="1800" b="1" i="1" dirty="0">
              <a:solidFill>
                <a:schemeClr val="bg1"/>
              </a:solidFill>
              <a:latin typeface="Sylfaen" pitchFamily="18" charset="0"/>
            </a:endParaRPr>
          </a:p>
        </p:txBody>
      </p:sp>
      <p:sp>
        <p:nvSpPr>
          <p:cNvPr id="4100" name="Rectangle 7"/>
          <p:cNvSpPr>
            <a:spLocks noGrp="1" noChangeArrowheads="1"/>
          </p:cNvSpPr>
          <p:nvPr>
            <p:ph type="title"/>
          </p:nvPr>
        </p:nvSpPr>
        <p:spPr bwMode="auto">
          <a:xfrm>
            <a:off x="219075" y="698500"/>
            <a:ext cx="8683625"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4101" name="Rectangle 8"/>
          <p:cNvSpPr>
            <a:spLocks noGrp="1" noChangeArrowheads="1"/>
          </p:cNvSpPr>
          <p:nvPr>
            <p:ph type="body" idx="1"/>
          </p:nvPr>
        </p:nvSpPr>
        <p:spPr bwMode="auto">
          <a:xfrm>
            <a:off x="219075" y="1533525"/>
            <a:ext cx="8683625"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365"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67"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Sylfaen" pitchFamily="18" charset="0"/>
        </a:defRPr>
      </a:lvl2pPr>
      <a:lvl3pPr algn="ctr" rtl="0" eaLnBrk="0" fontAlgn="base" hangingPunct="0">
        <a:spcBef>
          <a:spcPct val="0"/>
        </a:spcBef>
        <a:spcAft>
          <a:spcPct val="0"/>
        </a:spcAft>
        <a:defRPr sz="3600">
          <a:solidFill>
            <a:schemeClr val="tx2"/>
          </a:solidFill>
          <a:latin typeface="Sylfaen" pitchFamily="18" charset="0"/>
        </a:defRPr>
      </a:lvl3pPr>
      <a:lvl4pPr algn="ctr" rtl="0" eaLnBrk="0" fontAlgn="base" hangingPunct="0">
        <a:spcBef>
          <a:spcPct val="0"/>
        </a:spcBef>
        <a:spcAft>
          <a:spcPct val="0"/>
        </a:spcAft>
        <a:defRPr sz="3600">
          <a:solidFill>
            <a:schemeClr val="tx2"/>
          </a:solidFill>
          <a:latin typeface="Sylfaen" pitchFamily="18" charset="0"/>
        </a:defRPr>
      </a:lvl4pPr>
      <a:lvl5pPr algn="ctr" rtl="0" eaLnBrk="0" fontAlgn="base" hangingPunct="0">
        <a:spcBef>
          <a:spcPct val="0"/>
        </a:spcBef>
        <a:spcAft>
          <a:spcPct val="0"/>
        </a:spcAft>
        <a:defRPr sz="3600">
          <a:solidFill>
            <a:schemeClr val="tx2"/>
          </a:solidFill>
          <a:latin typeface="Sylfaen" pitchFamily="18" charset="0"/>
        </a:defRPr>
      </a:lvl5pPr>
      <a:lvl6pPr marL="457200" algn="ctr" rtl="0" fontAlgn="base">
        <a:spcBef>
          <a:spcPct val="0"/>
        </a:spcBef>
        <a:spcAft>
          <a:spcPct val="0"/>
        </a:spcAft>
        <a:defRPr sz="3600">
          <a:solidFill>
            <a:schemeClr val="tx2"/>
          </a:solidFill>
          <a:latin typeface="Sylfaen" pitchFamily="18" charset="0"/>
        </a:defRPr>
      </a:lvl6pPr>
      <a:lvl7pPr marL="914400" algn="ctr" rtl="0" fontAlgn="base">
        <a:spcBef>
          <a:spcPct val="0"/>
        </a:spcBef>
        <a:spcAft>
          <a:spcPct val="0"/>
        </a:spcAft>
        <a:defRPr sz="3600">
          <a:solidFill>
            <a:schemeClr val="tx2"/>
          </a:solidFill>
          <a:latin typeface="Sylfaen" pitchFamily="18" charset="0"/>
        </a:defRPr>
      </a:lvl7pPr>
      <a:lvl8pPr marL="1371600" algn="ctr" rtl="0" fontAlgn="base">
        <a:spcBef>
          <a:spcPct val="0"/>
        </a:spcBef>
        <a:spcAft>
          <a:spcPct val="0"/>
        </a:spcAft>
        <a:defRPr sz="3600">
          <a:solidFill>
            <a:schemeClr val="tx2"/>
          </a:solidFill>
          <a:latin typeface="Sylfaen" pitchFamily="18" charset="0"/>
        </a:defRPr>
      </a:lvl8pPr>
      <a:lvl9pPr marL="1828800" algn="ctr" rtl="0" fontAlgn="base">
        <a:spcBef>
          <a:spcPct val="0"/>
        </a:spcBef>
        <a:spcAft>
          <a:spcPct val="0"/>
        </a:spcAft>
        <a:defRPr sz="3600">
          <a:solidFill>
            <a:schemeClr val="tx2"/>
          </a:solidFill>
          <a:latin typeface="Sylfaen" pitchFamily="18"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Calibri" pitchFamily="34" charset="0"/>
        <a:buChar char="•"/>
        <a:defRPr sz="2800">
          <a:solidFill>
            <a:schemeClr val="tx1"/>
          </a:solidFill>
          <a:latin typeface="Calibri" pitchFamily="34" charset="0"/>
        </a:defRPr>
      </a:lvl2pPr>
      <a:lvl3pPr marL="1143000" indent="-228600" algn="l" rtl="0" eaLnBrk="0" fontAlgn="base" hangingPunct="0">
        <a:spcBef>
          <a:spcPct val="20000"/>
        </a:spcBef>
        <a:spcAft>
          <a:spcPct val="0"/>
        </a:spcAft>
        <a:buFont typeface="Calibri" pitchFamily="34"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fontAlgn="base">
        <a:spcBef>
          <a:spcPct val="20000"/>
        </a:spcBef>
        <a:spcAft>
          <a:spcPct val="0"/>
        </a:spcAft>
        <a:buFont typeface="Calibri" pitchFamily="34" charset="0"/>
        <a:buChar char="•"/>
        <a:defRPr sz="2000">
          <a:solidFill>
            <a:schemeClr val="tx1"/>
          </a:solidFill>
          <a:latin typeface="Calibri" pitchFamily="34" charset="0"/>
        </a:defRPr>
      </a:lvl6pPr>
      <a:lvl7pPr marL="2971800" indent="-228600" algn="l" rtl="0" fontAlgn="base">
        <a:spcBef>
          <a:spcPct val="20000"/>
        </a:spcBef>
        <a:spcAft>
          <a:spcPct val="0"/>
        </a:spcAft>
        <a:buFont typeface="Calibri" pitchFamily="34" charset="0"/>
        <a:buChar char="•"/>
        <a:defRPr sz="2000">
          <a:solidFill>
            <a:schemeClr val="tx1"/>
          </a:solidFill>
          <a:latin typeface="Calibri" pitchFamily="34" charset="0"/>
        </a:defRPr>
      </a:lvl7pPr>
      <a:lvl8pPr marL="3429000" indent="-228600" algn="l" rtl="0" fontAlgn="base">
        <a:spcBef>
          <a:spcPct val="20000"/>
        </a:spcBef>
        <a:spcAft>
          <a:spcPct val="0"/>
        </a:spcAft>
        <a:buFont typeface="Calibri" pitchFamily="34" charset="0"/>
        <a:buChar char="•"/>
        <a:defRPr sz="2000">
          <a:solidFill>
            <a:schemeClr val="tx1"/>
          </a:solidFill>
          <a:latin typeface="Calibri" pitchFamily="34" charset="0"/>
        </a:defRPr>
      </a:lvl8pPr>
      <a:lvl9pPr marL="3886200" indent="-228600" algn="l" rtl="0" fontAlgn="base">
        <a:spcBef>
          <a:spcPct val="20000"/>
        </a:spcBef>
        <a:spcAft>
          <a:spcPct val="0"/>
        </a:spcAft>
        <a:buFont typeface="Calibri" pitchFamily="34" charset="0"/>
        <a:buChar char="•"/>
        <a:defRPr sz="20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50000">
              <a:schemeClr val="bg2"/>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19075" y="698500"/>
            <a:ext cx="8683625"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auto">
          <a:xfrm>
            <a:off x="219075" y="1533525"/>
            <a:ext cx="8683625"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1956" name="AutoShape 4"/>
          <p:cNvSpPr>
            <a:spLocks noChangeArrowheads="1"/>
          </p:cNvSpPr>
          <p:nvPr/>
        </p:nvSpPr>
        <p:spPr bwMode="auto">
          <a:xfrm>
            <a:off x="76200" y="42863"/>
            <a:ext cx="8967788" cy="457200"/>
          </a:xfrm>
          <a:prstGeom prst="roundRect">
            <a:avLst>
              <a:gd name="adj" fmla="val 16667"/>
            </a:avLst>
          </a:prstGeom>
          <a:solidFill>
            <a:srgbClr val="3366CC">
              <a:alpha val="95000"/>
            </a:srgbClr>
          </a:solidFill>
          <a:ln w="9525">
            <a:noFill/>
            <a:round/>
            <a:headEnd/>
            <a:tailEnd/>
          </a:ln>
          <a:effectLst/>
        </p:spPr>
        <p:txBody>
          <a:bodyPr wrap="none" anchor="ctr"/>
          <a:lstStyle/>
          <a:p>
            <a:pPr algn="l">
              <a:defRPr/>
            </a:pPr>
            <a:endParaRPr lang="en-US" sz="1600" b="1" dirty="0">
              <a:solidFill>
                <a:schemeClr val="bg1"/>
              </a:solidFill>
              <a:latin typeface="Sylfaen" pitchFamily="18" charset="0"/>
            </a:endParaRPr>
          </a:p>
        </p:txBody>
      </p:sp>
      <p:sp>
        <p:nvSpPr>
          <p:cNvPr id="381957" name="Text Box 5"/>
          <p:cNvSpPr txBox="1">
            <a:spLocks noChangeArrowheads="1"/>
          </p:cNvSpPr>
          <p:nvPr/>
        </p:nvSpPr>
        <p:spPr bwMode="auto">
          <a:xfrm>
            <a:off x="161925" y="122238"/>
            <a:ext cx="3481388" cy="366712"/>
          </a:xfrm>
          <a:prstGeom prst="rect">
            <a:avLst/>
          </a:prstGeom>
          <a:noFill/>
          <a:ln w="9525">
            <a:noFill/>
            <a:miter lim="800000"/>
            <a:headEnd/>
            <a:tailEnd/>
          </a:ln>
          <a:effectLst/>
        </p:spPr>
        <p:txBody>
          <a:bodyPr>
            <a:spAutoFit/>
          </a:bodyPr>
          <a:lstStyle/>
          <a:p>
            <a:pPr algn="l">
              <a:spcBef>
                <a:spcPct val="50000"/>
              </a:spcBef>
              <a:defRPr/>
            </a:pPr>
            <a:r>
              <a:rPr lang="en-US" sz="1800" b="1" dirty="0">
                <a:solidFill>
                  <a:schemeClr val="bg1"/>
                </a:solidFill>
                <a:latin typeface="Sylfaen" pitchFamily="18" charset="0"/>
              </a:rPr>
              <a:t>AOP Training – </a:t>
            </a:r>
            <a:r>
              <a:rPr lang="en-US" sz="1800" b="1" i="1" dirty="0">
                <a:solidFill>
                  <a:schemeClr val="bg1"/>
                </a:solidFill>
                <a:latin typeface="Sylfaen" pitchFamily="18" charset="0"/>
              </a:rPr>
              <a:t>Final Details</a:t>
            </a:r>
          </a:p>
        </p:txBody>
      </p:sp>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68"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Sylfaen" pitchFamily="18" charset="0"/>
        </a:defRPr>
      </a:lvl2pPr>
      <a:lvl3pPr algn="ctr" rtl="0" eaLnBrk="0" fontAlgn="base" hangingPunct="0">
        <a:spcBef>
          <a:spcPct val="0"/>
        </a:spcBef>
        <a:spcAft>
          <a:spcPct val="0"/>
        </a:spcAft>
        <a:defRPr sz="3600">
          <a:solidFill>
            <a:schemeClr val="tx2"/>
          </a:solidFill>
          <a:latin typeface="Sylfaen" pitchFamily="18" charset="0"/>
        </a:defRPr>
      </a:lvl3pPr>
      <a:lvl4pPr algn="ctr" rtl="0" eaLnBrk="0" fontAlgn="base" hangingPunct="0">
        <a:spcBef>
          <a:spcPct val="0"/>
        </a:spcBef>
        <a:spcAft>
          <a:spcPct val="0"/>
        </a:spcAft>
        <a:defRPr sz="3600">
          <a:solidFill>
            <a:schemeClr val="tx2"/>
          </a:solidFill>
          <a:latin typeface="Sylfaen" pitchFamily="18" charset="0"/>
        </a:defRPr>
      </a:lvl4pPr>
      <a:lvl5pPr algn="ctr" rtl="0" eaLnBrk="0" fontAlgn="base" hangingPunct="0">
        <a:spcBef>
          <a:spcPct val="0"/>
        </a:spcBef>
        <a:spcAft>
          <a:spcPct val="0"/>
        </a:spcAft>
        <a:defRPr sz="3600">
          <a:solidFill>
            <a:schemeClr val="tx2"/>
          </a:solidFill>
          <a:latin typeface="Sylfaen" pitchFamily="18" charset="0"/>
        </a:defRPr>
      </a:lvl5pPr>
      <a:lvl6pPr marL="457200" algn="ctr" rtl="0" fontAlgn="base">
        <a:spcBef>
          <a:spcPct val="0"/>
        </a:spcBef>
        <a:spcAft>
          <a:spcPct val="0"/>
        </a:spcAft>
        <a:defRPr sz="3600">
          <a:solidFill>
            <a:schemeClr val="tx2"/>
          </a:solidFill>
          <a:latin typeface="Sylfaen" pitchFamily="18" charset="0"/>
        </a:defRPr>
      </a:lvl6pPr>
      <a:lvl7pPr marL="914400" algn="ctr" rtl="0" fontAlgn="base">
        <a:spcBef>
          <a:spcPct val="0"/>
        </a:spcBef>
        <a:spcAft>
          <a:spcPct val="0"/>
        </a:spcAft>
        <a:defRPr sz="3600">
          <a:solidFill>
            <a:schemeClr val="tx2"/>
          </a:solidFill>
          <a:latin typeface="Sylfaen" pitchFamily="18" charset="0"/>
        </a:defRPr>
      </a:lvl7pPr>
      <a:lvl8pPr marL="1371600" algn="ctr" rtl="0" fontAlgn="base">
        <a:spcBef>
          <a:spcPct val="0"/>
        </a:spcBef>
        <a:spcAft>
          <a:spcPct val="0"/>
        </a:spcAft>
        <a:defRPr sz="3600">
          <a:solidFill>
            <a:schemeClr val="tx2"/>
          </a:solidFill>
          <a:latin typeface="Sylfaen" pitchFamily="18" charset="0"/>
        </a:defRPr>
      </a:lvl8pPr>
      <a:lvl9pPr marL="1828800" algn="ctr" rtl="0" fontAlgn="base">
        <a:spcBef>
          <a:spcPct val="0"/>
        </a:spcBef>
        <a:spcAft>
          <a:spcPct val="0"/>
        </a:spcAft>
        <a:defRPr sz="3600">
          <a:solidFill>
            <a:schemeClr val="tx2"/>
          </a:solidFill>
          <a:latin typeface="Sylfaen" pitchFamily="18"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Calibri" pitchFamily="34" charset="0"/>
        <a:buChar char="•"/>
        <a:defRPr sz="2800">
          <a:solidFill>
            <a:schemeClr val="tx1"/>
          </a:solidFill>
          <a:latin typeface="Calibri" pitchFamily="34" charset="0"/>
        </a:defRPr>
      </a:lvl2pPr>
      <a:lvl3pPr marL="1143000" indent="-228600" algn="l" rtl="0" eaLnBrk="0" fontAlgn="base" hangingPunct="0">
        <a:spcBef>
          <a:spcPct val="20000"/>
        </a:spcBef>
        <a:spcAft>
          <a:spcPct val="0"/>
        </a:spcAft>
        <a:buFont typeface="Calibri" pitchFamily="34"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fontAlgn="base">
        <a:spcBef>
          <a:spcPct val="20000"/>
        </a:spcBef>
        <a:spcAft>
          <a:spcPct val="0"/>
        </a:spcAft>
        <a:buFont typeface="Calibri" pitchFamily="34" charset="0"/>
        <a:buChar char="•"/>
        <a:defRPr sz="2000">
          <a:solidFill>
            <a:schemeClr val="tx1"/>
          </a:solidFill>
          <a:latin typeface="Calibri" pitchFamily="34" charset="0"/>
        </a:defRPr>
      </a:lvl6pPr>
      <a:lvl7pPr marL="2971800" indent="-228600" algn="l" rtl="0" fontAlgn="base">
        <a:spcBef>
          <a:spcPct val="20000"/>
        </a:spcBef>
        <a:spcAft>
          <a:spcPct val="0"/>
        </a:spcAft>
        <a:buFont typeface="Calibri" pitchFamily="34" charset="0"/>
        <a:buChar char="•"/>
        <a:defRPr sz="2000">
          <a:solidFill>
            <a:schemeClr val="tx1"/>
          </a:solidFill>
          <a:latin typeface="Calibri" pitchFamily="34" charset="0"/>
        </a:defRPr>
      </a:lvl7pPr>
      <a:lvl8pPr marL="3429000" indent="-228600" algn="l" rtl="0" fontAlgn="base">
        <a:spcBef>
          <a:spcPct val="20000"/>
        </a:spcBef>
        <a:spcAft>
          <a:spcPct val="0"/>
        </a:spcAft>
        <a:buFont typeface="Calibri" pitchFamily="34" charset="0"/>
        <a:buChar char="•"/>
        <a:defRPr sz="2000">
          <a:solidFill>
            <a:schemeClr val="tx1"/>
          </a:solidFill>
          <a:latin typeface="Calibri" pitchFamily="34" charset="0"/>
        </a:defRPr>
      </a:lvl8pPr>
      <a:lvl9pPr marL="3886200" indent="-228600" algn="l" rtl="0" fontAlgn="base">
        <a:spcBef>
          <a:spcPct val="20000"/>
        </a:spcBef>
        <a:spcAft>
          <a:spcPct val="0"/>
        </a:spcAft>
        <a:buFont typeface="Calibri" pitchFamily="34" charset="0"/>
        <a:buChar char="•"/>
        <a:defRPr sz="20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50000">
              <a:schemeClr val="bg2"/>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564231" name="AutoShape 7"/>
          <p:cNvSpPr>
            <a:spLocks noChangeArrowheads="1"/>
          </p:cNvSpPr>
          <p:nvPr/>
        </p:nvSpPr>
        <p:spPr bwMode="auto">
          <a:xfrm>
            <a:off x="76200" y="42863"/>
            <a:ext cx="8967788" cy="457200"/>
          </a:xfrm>
          <a:prstGeom prst="roundRect">
            <a:avLst>
              <a:gd name="adj" fmla="val 16667"/>
            </a:avLst>
          </a:prstGeom>
          <a:solidFill>
            <a:srgbClr val="3366CC">
              <a:alpha val="95000"/>
            </a:srgbClr>
          </a:solidFill>
          <a:ln w="9525">
            <a:noFill/>
            <a:round/>
            <a:headEnd/>
            <a:tailEnd/>
          </a:ln>
          <a:effectLst/>
        </p:spPr>
        <p:txBody>
          <a:bodyPr wrap="none" anchor="ctr"/>
          <a:lstStyle/>
          <a:p>
            <a:pPr algn="l">
              <a:defRPr/>
            </a:pPr>
            <a:endParaRPr lang="en-US" sz="1600" b="1" dirty="0">
              <a:solidFill>
                <a:schemeClr val="bg1"/>
              </a:solidFill>
              <a:latin typeface="Sylfaen" pitchFamily="18" charset="0"/>
            </a:endParaRPr>
          </a:p>
        </p:txBody>
      </p:sp>
      <p:sp>
        <p:nvSpPr>
          <p:cNvPr id="564232" name="Text Box 8"/>
          <p:cNvSpPr txBox="1">
            <a:spLocks noChangeArrowheads="1"/>
          </p:cNvSpPr>
          <p:nvPr/>
        </p:nvSpPr>
        <p:spPr bwMode="auto">
          <a:xfrm>
            <a:off x="161925" y="122238"/>
            <a:ext cx="5853113" cy="366712"/>
          </a:xfrm>
          <a:prstGeom prst="rect">
            <a:avLst/>
          </a:prstGeom>
          <a:noFill/>
          <a:ln w="9525">
            <a:noFill/>
            <a:miter lim="800000"/>
            <a:headEnd/>
            <a:tailEnd/>
          </a:ln>
          <a:effectLst/>
        </p:spPr>
        <p:txBody>
          <a:bodyPr>
            <a:spAutoFit/>
          </a:bodyPr>
          <a:lstStyle/>
          <a:p>
            <a:pPr algn="l">
              <a:spcBef>
                <a:spcPct val="50000"/>
              </a:spcBef>
              <a:defRPr/>
            </a:pPr>
            <a:r>
              <a:rPr lang="en-US" sz="1800" b="1" i="1" dirty="0">
                <a:solidFill>
                  <a:schemeClr val="bg1"/>
                </a:solidFill>
                <a:latin typeface="Sylfaen" pitchFamily="18" charset="0"/>
              </a:rPr>
              <a:t>What if…</a:t>
            </a:r>
          </a:p>
        </p:txBody>
      </p:sp>
    </p:spTree>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485E1E-51FF-4CDD-B495-844C87E410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9EF169-A8CE-4E05-8AD2-5082149ABC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5314F-9187-40C7-B863-79EF1C86232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671139-A741-4515-AD68-8D38307A84C2}" type="datetimeFigureOut">
              <a:rPr lang="en-US" smtClean="0"/>
              <a:t>3/9/2021</a:t>
            </a:fld>
            <a:endParaRPr lang="en-US"/>
          </a:p>
        </p:txBody>
      </p:sp>
      <p:sp>
        <p:nvSpPr>
          <p:cNvPr id="5" name="Footer Placeholder 4">
            <a:extLst>
              <a:ext uri="{FF2B5EF4-FFF2-40B4-BE49-F238E27FC236}">
                <a16:creationId xmlns:a16="http://schemas.microsoft.com/office/drawing/2014/main" id="{FC7AF00C-3ACC-4FF6-8E36-B7363C41843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F2E2B2-0D13-4A99-8AC0-8092E6E62F0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35C09F-79B3-4123-8B5E-7C7672B17499}" type="slidenum">
              <a:rPr lang="en-US" smtClean="0"/>
              <a:t>‹#›</a:t>
            </a:fld>
            <a:endParaRPr lang="en-US"/>
          </a:p>
        </p:txBody>
      </p:sp>
    </p:spTree>
    <p:extLst>
      <p:ext uri="{BB962C8B-B14F-4D97-AF65-F5344CB8AC3E}">
        <p14:creationId xmlns:p14="http://schemas.microsoft.com/office/powerpoint/2010/main" val="258465903"/>
      </p:ext>
    </p:extLst>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39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hyperlink" Target="http://www.statutes.legis.state.tx.us/?link=FA" TargetMode="External"/><Relationship Id="rId2" Type="http://schemas.openxmlformats.org/officeDocument/2006/relationships/notesSlide" Target="../notesSlides/notesSlide10.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3.xml"/><Relationship Id="rId1" Type="http://schemas.openxmlformats.org/officeDocument/2006/relationships/slideLayout" Target="../slideLayouts/slideLayout74.xml"/><Relationship Id="rId5" Type="http://schemas.openxmlformats.org/officeDocument/2006/relationships/image" Target="../media/image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4.xml"/><Relationship Id="rId1" Type="http://schemas.openxmlformats.org/officeDocument/2006/relationships/slideLayout" Target="../slideLayouts/slideLayout74.xml"/><Relationship Id="rId5" Type="http://schemas.openxmlformats.org/officeDocument/2006/relationships/image" Target="../media/image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4.xml"/><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4.xml"/><Relationship Id="rId6" Type="http://schemas.openxmlformats.org/officeDocument/2006/relationships/image" Target="../media/image3.png"/><Relationship Id="rId5" Type="http://schemas.openxmlformats.org/officeDocument/2006/relationships/image" Target="../media/image90.png"/><Relationship Id="rId4" Type="http://schemas.openxmlformats.org/officeDocument/2006/relationships/customXml" Target="../ink/ink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4.xml"/><Relationship Id="rId5" Type="http://schemas.openxmlformats.org/officeDocument/2006/relationships/image" Target="../media/image8.sv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4.xml"/><Relationship Id="rId5" Type="http://schemas.openxmlformats.org/officeDocument/2006/relationships/image" Target="../media/image8.sv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74.xml"/><Relationship Id="rId5" Type="http://schemas.openxmlformats.org/officeDocument/2006/relationships/image" Target="../media/image8.sv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74.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4.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0.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74.xml"/><Relationship Id="rId5" Type="http://schemas.openxmlformats.org/officeDocument/2006/relationships/image" Target="../media/image3.png"/><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74.xml"/><Relationship Id="rId5" Type="http://schemas.openxmlformats.org/officeDocument/2006/relationships/image" Target="../media/image8.sv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74.xml"/><Relationship Id="rId5" Type="http://schemas.openxmlformats.org/officeDocument/2006/relationships/image" Target="../media/image8.sv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74.xml"/><Relationship Id="rId5" Type="http://schemas.openxmlformats.org/officeDocument/2006/relationships/image" Target="../media/image8.sv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3.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74.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5.xml"/><Relationship Id="rId1" Type="http://schemas.openxmlformats.org/officeDocument/2006/relationships/slideLayout" Target="../slideLayouts/slideLayout74.xml"/><Relationship Id="rId5" Type="http://schemas.openxmlformats.org/officeDocument/2006/relationships/image" Target="../media/image3.png"/><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79.xml"/><Relationship Id="rId4" Type="http://schemas.openxmlformats.org/officeDocument/2006/relationships/comments" Target="../comments/comment1.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8.xml"/><Relationship Id="rId1" Type="http://schemas.openxmlformats.org/officeDocument/2006/relationships/slideLayout" Target="../slideLayouts/slideLayout7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1.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2.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74.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74.xml"/><Relationship Id="rId5" Type="http://schemas.openxmlformats.org/officeDocument/2006/relationships/image" Target="../media/image3.png"/><Relationship Id="rId4" Type="http://schemas.openxmlformats.org/officeDocument/2006/relationships/image" Target="../media/image34.png"/></Relationships>
</file>

<file path=ppt/slides/_rels/slide7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5.xml"/><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6.xml"/><Relationship Id="rId1" Type="http://schemas.openxmlformats.org/officeDocument/2006/relationships/slideLayout" Target="../slideLayouts/slideLayout79.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8.xml"/><Relationship Id="rId1" Type="http://schemas.openxmlformats.org/officeDocument/2006/relationships/slideLayout" Target="../slideLayouts/slideLayout79.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4.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customXml" Target="../ink/ink1.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79.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0.xml"/><Relationship Id="rId1" Type="http://schemas.openxmlformats.org/officeDocument/2006/relationships/slideLayout" Target="../slideLayouts/slideLayout79.xml"/><Relationship Id="rId5" Type="http://schemas.openxmlformats.org/officeDocument/2006/relationships/image" Target="../media/image3.png"/><Relationship Id="rId4" Type="http://schemas.openxmlformats.org/officeDocument/2006/relationships/image" Target="../media/image37.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79.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79.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7660" t="6531" r="7690" b="14876"/>
          <a:stretch/>
        </p:blipFill>
        <p:spPr bwMode="auto">
          <a:xfrm>
            <a:off x="2193884" y="381000"/>
            <a:ext cx="5166108" cy="3936518"/>
          </a:xfrm>
          <a:prstGeom prst="rect">
            <a:avLst/>
          </a:prstGeom>
          <a:solidFill>
            <a:srgbClr val="4F81BD"/>
          </a:solidFill>
        </p:spPr>
      </p:pic>
      <p:sp>
        <p:nvSpPr>
          <p:cNvPr id="6" name="Rectangle 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p:cNvSpPr txBox="1"/>
          <p:nvPr/>
        </p:nvSpPr>
        <p:spPr>
          <a:xfrm>
            <a:off x="468924" y="4474539"/>
            <a:ext cx="8393722" cy="1077218"/>
          </a:xfrm>
          <a:prstGeom prst="rect">
            <a:avLst/>
          </a:prstGeom>
          <a:noFill/>
        </p:spPr>
        <p:txBody>
          <a:bodyPr wrap="square" rtlCol="0">
            <a:spAutoFit/>
          </a:bodyPr>
          <a:lstStyle/>
          <a:p>
            <a:r>
              <a:rPr lang="en-US" dirty="0">
                <a:solidFill>
                  <a:srgbClr val="002060"/>
                </a:solidFill>
                <a:latin typeface="Freight Text Pro"/>
              </a:rPr>
              <a:t>Acknowledgment of Paternity</a:t>
            </a:r>
            <a:br>
              <a:rPr lang="en-US" dirty="0">
                <a:solidFill>
                  <a:srgbClr val="002060"/>
                </a:solidFill>
                <a:latin typeface="Freight Text Pro"/>
              </a:rPr>
            </a:br>
            <a:r>
              <a:rPr lang="en-US" dirty="0">
                <a:solidFill>
                  <a:srgbClr val="002060"/>
                </a:solidFill>
                <a:latin typeface="Freight Text Pro"/>
              </a:rPr>
              <a:t>Certification Training</a:t>
            </a:r>
            <a:endParaRPr lang="en-US" b="1" dirty="0">
              <a:solidFill>
                <a:srgbClr val="002060"/>
              </a:solidFill>
              <a:latin typeface="+mn-lt"/>
            </a:endParaRPr>
          </a:p>
        </p:txBody>
      </p:sp>
      <p:sp>
        <p:nvSpPr>
          <p:cNvPr id="7" name="TextBox 6"/>
          <p:cNvSpPr txBox="1"/>
          <p:nvPr/>
        </p:nvSpPr>
        <p:spPr>
          <a:xfrm>
            <a:off x="1891838" y="6256614"/>
            <a:ext cx="5770200" cy="369332"/>
          </a:xfrm>
          <a:prstGeom prst="rect">
            <a:avLst/>
          </a:prstGeom>
          <a:noFill/>
        </p:spPr>
        <p:txBody>
          <a:bodyPr wrap="square" rtlCol="0">
            <a:spAutoFit/>
          </a:bodyPr>
          <a:lstStyle/>
          <a:p>
            <a:r>
              <a:rPr lang="en-US" sz="1800" dirty="0">
                <a:solidFill>
                  <a:srgbClr val="002060"/>
                </a:solidFill>
                <a:latin typeface="Freight Text Pro"/>
              </a:rPr>
              <a:t>Child Support Division </a:t>
            </a:r>
            <a:r>
              <a:rPr lang="en-US" sz="1800" dirty="0">
                <a:solidFill>
                  <a:srgbClr val="002060"/>
                </a:solidFill>
                <a:latin typeface="Freight Text Pro"/>
                <a:sym typeface="Wingdings 2"/>
              </a:rPr>
              <a:t> </a:t>
            </a:r>
            <a:r>
              <a:rPr lang="en-US" sz="1800" dirty="0">
                <a:solidFill>
                  <a:srgbClr val="002060"/>
                </a:solidFill>
                <a:latin typeface="Freight Text Pro"/>
              </a:rPr>
              <a:t>Texas Attorney General </a:t>
            </a:r>
          </a:p>
        </p:txBody>
      </p:sp>
      <p:sp>
        <p:nvSpPr>
          <p:cNvPr id="8" name="object 4">
            <a:extLst>
              <a:ext uri="{FF2B5EF4-FFF2-40B4-BE49-F238E27FC236}">
                <a16:creationId xmlns:a16="http://schemas.microsoft.com/office/drawing/2014/main" id="{70355520-1739-40A7-AA3E-B8FE2E6014F5}"/>
              </a:ext>
            </a:extLst>
          </p:cNvPr>
          <p:cNvSpPr/>
          <p:nvPr/>
        </p:nvSpPr>
        <p:spPr>
          <a:xfrm>
            <a:off x="4319075" y="5522840"/>
            <a:ext cx="693420" cy="69189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8389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18825" y="1276921"/>
            <a:ext cx="8902700" cy="5094201"/>
          </a:xfrm>
          <a:prstGeom prst="rect">
            <a:avLst/>
          </a:prstGeom>
          <a:noFill/>
          <a:ln w="9525">
            <a:noFill/>
            <a:miter lim="800000"/>
            <a:headEnd/>
            <a:tailEnd/>
          </a:ln>
        </p:spPr>
        <p:txBody>
          <a:bodyPr/>
          <a:lstStyle/>
          <a:p>
            <a:pPr marL="274320" algn="l">
              <a:spcBef>
                <a:spcPts val="0"/>
              </a:spcBef>
              <a:spcAft>
                <a:spcPts val="800"/>
              </a:spcAft>
            </a:pPr>
            <a:r>
              <a:rPr lang="en-US" sz="2100" b="1" dirty="0">
                <a:solidFill>
                  <a:srgbClr val="002060"/>
                </a:solidFill>
                <a:latin typeface="Freight Text Pro"/>
              </a:rPr>
              <a:t>Your Responsibilities as a Certified Entity</a:t>
            </a:r>
            <a:endParaRPr lang="en-US" sz="2100" dirty="0">
              <a:solidFill>
                <a:srgbClr val="002060"/>
              </a:solidFill>
              <a:latin typeface="Freight Text Pro"/>
            </a:endParaRPr>
          </a:p>
          <a:p>
            <a:pPr marL="804672" lvl="1" indent="-347472" algn="l">
              <a:spcBef>
                <a:spcPts val="0"/>
              </a:spcBef>
              <a:spcAft>
                <a:spcPts val="800"/>
              </a:spcAft>
              <a:buFont typeface="Arial" pitchFamily="34" charset="0"/>
              <a:buChar char="•"/>
            </a:pPr>
            <a:r>
              <a:rPr lang="en-US" sz="2100" dirty="0">
                <a:solidFill>
                  <a:srgbClr val="002060"/>
                </a:solidFill>
                <a:latin typeface="Freight Text Pro"/>
              </a:rPr>
              <a:t>Complete AOP Certified Entity Training provided by the Office of the Attorney General (OAG) at least once a year. </a:t>
            </a:r>
          </a:p>
          <a:p>
            <a:pPr marL="804672" lvl="1" indent="-347472" algn="l">
              <a:spcBef>
                <a:spcPts val="0"/>
              </a:spcBef>
              <a:spcAft>
                <a:spcPts val="800"/>
              </a:spcAft>
              <a:buFont typeface="Arial" pitchFamily="34" charset="0"/>
              <a:buChar char="•"/>
            </a:pPr>
            <a:r>
              <a:rPr lang="en-US" sz="2100" dirty="0">
                <a:solidFill>
                  <a:srgbClr val="002060"/>
                </a:solidFill>
                <a:latin typeface="Freight Text Pro"/>
              </a:rPr>
              <a:t>Provide parents with all legally required information about paternity establishment and child support services.</a:t>
            </a:r>
          </a:p>
          <a:p>
            <a:pPr marL="804672" lvl="1" indent="-347472" algn="l">
              <a:spcBef>
                <a:spcPts val="0"/>
              </a:spcBef>
              <a:spcAft>
                <a:spcPts val="800"/>
              </a:spcAft>
              <a:buFont typeface="Arial" pitchFamily="34" charset="0"/>
              <a:buChar char="•"/>
            </a:pPr>
            <a:r>
              <a:rPr lang="en-US" sz="2100" dirty="0">
                <a:solidFill>
                  <a:srgbClr val="002060"/>
                </a:solidFill>
                <a:latin typeface="Freight Text Pro"/>
              </a:rPr>
              <a:t>Ensure the AOP and Parent Survey are completed correctly.</a:t>
            </a:r>
          </a:p>
          <a:p>
            <a:pPr marL="804672" lvl="1" indent="-347472" algn="l">
              <a:spcBef>
                <a:spcPts val="0"/>
              </a:spcBef>
              <a:spcAft>
                <a:spcPts val="800"/>
              </a:spcAft>
              <a:buFont typeface="Arial" pitchFamily="34" charset="0"/>
              <a:buChar char="•"/>
            </a:pPr>
            <a:r>
              <a:rPr lang="en-US" sz="2100" dirty="0">
                <a:solidFill>
                  <a:srgbClr val="002060"/>
                </a:solidFill>
                <a:latin typeface="Freight Text Pro"/>
              </a:rPr>
              <a:t>Provide a copy of the completed AOP form to all signatories.</a:t>
            </a:r>
          </a:p>
          <a:p>
            <a:pPr marL="804672" lvl="1" indent="-347472" algn="l">
              <a:spcBef>
                <a:spcPts val="0"/>
              </a:spcBef>
              <a:spcAft>
                <a:spcPts val="800"/>
              </a:spcAft>
              <a:buFont typeface="Arial" pitchFamily="34" charset="0"/>
              <a:buChar char="•"/>
            </a:pPr>
            <a:r>
              <a:rPr lang="en-US" sz="2100" dirty="0">
                <a:solidFill>
                  <a:srgbClr val="002060"/>
                </a:solidFill>
                <a:latin typeface="Freight Text Pro"/>
              </a:rPr>
              <a:t>File the completed AOP form with the Texas Department of State Health Services, Vital Statistics Section using the Texas Electronic Vital Events Registrar (</a:t>
            </a:r>
            <a:r>
              <a:rPr lang="en-US" sz="2100" b="1" dirty="0">
                <a:solidFill>
                  <a:srgbClr val="002060"/>
                </a:solidFill>
                <a:latin typeface="Freight Text Pro"/>
              </a:rPr>
              <a:t>TxEVER</a:t>
            </a:r>
            <a:r>
              <a:rPr lang="en-US" sz="2100" dirty="0">
                <a:solidFill>
                  <a:srgbClr val="002060"/>
                </a:solidFill>
                <a:latin typeface="Freight Text Pro"/>
              </a:rPr>
              <a:t>) system.</a:t>
            </a:r>
          </a:p>
          <a:p>
            <a:pPr marL="804672" lvl="1" indent="-347472" algn="l">
              <a:spcBef>
                <a:spcPts val="0"/>
              </a:spcBef>
              <a:spcAft>
                <a:spcPts val="800"/>
              </a:spcAft>
              <a:buFont typeface="Arial" pitchFamily="34" charset="0"/>
              <a:buChar char="•"/>
            </a:pPr>
            <a:r>
              <a:rPr lang="en-US" sz="2100" dirty="0">
                <a:solidFill>
                  <a:srgbClr val="002060"/>
                </a:solidFill>
                <a:latin typeface="Freight Text Pro"/>
              </a:rPr>
              <a:t>Retain any hardcopy original documents according to your organization’s retention policy, or a minimum of two years.</a:t>
            </a:r>
          </a:p>
          <a:p>
            <a:pPr marL="804672" lvl="1" indent="-347472" algn="l">
              <a:spcBef>
                <a:spcPts val="0"/>
              </a:spcBef>
              <a:spcAft>
                <a:spcPts val="800"/>
              </a:spcAft>
              <a:buFont typeface="Arial" pitchFamily="34" charset="0"/>
              <a:buChar char="•"/>
            </a:pPr>
            <a:r>
              <a:rPr lang="en-US" sz="2100" dirty="0">
                <a:solidFill>
                  <a:srgbClr val="002060"/>
                </a:solidFill>
                <a:latin typeface="Freight Text Pro"/>
              </a:rPr>
              <a:t>If necessary, provide instructions and assistance to rescind an AOP.</a:t>
            </a:r>
          </a:p>
        </p:txBody>
      </p:sp>
      <p:sp>
        <p:nvSpPr>
          <p:cNvPr id="6" name="Rectangle 5">
            <a:extLst>
              <a:ext uri="{FF2B5EF4-FFF2-40B4-BE49-F238E27FC236}">
                <a16:creationId xmlns:a16="http://schemas.microsoft.com/office/drawing/2014/main" id="{B691D93F-CF84-4C85-AC33-C8C5DC062E7D}"/>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125A08-2804-4187-8459-4916605E1E7C}"/>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https://www.texasattorneygeneral.gov/sites/default/files/files/branding/2018/OAG-Official-Lockup-White%402x.png">
            <a:extLst>
              <a:ext uri="{FF2B5EF4-FFF2-40B4-BE49-F238E27FC236}">
                <a16:creationId xmlns:a16="http://schemas.microsoft.com/office/drawing/2014/main" id="{308F846A-4BD5-4BE2-BAC4-3D9BA5F71F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6">
            <a:extLst>
              <a:ext uri="{FF2B5EF4-FFF2-40B4-BE49-F238E27FC236}">
                <a16:creationId xmlns:a16="http://schemas.microsoft.com/office/drawing/2014/main" id="{941E9719-846B-4108-90F9-1B8C74F5D9F6}"/>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387932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7" name="Rectangle 3"/>
          <p:cNvSpPr>
            <a:spLocks noGrp="1" noChangeArrowheads="1"/>
          </p:cNvSpPr>
          <p:nvPr>
            <p:ph idx="1"/>
          </p:nvPr>
        </p:nvSpPr>
        <p:spPr>
          <a:xfrm>
            <a:off x="-1649" y="1264091"/>
            <a:ext cx="8683625" cy="4719405"/>
          </a:xfrm>
        </p:spPr>
        <p:txBody>
          <a:bodyPr>
            <a:normAutofit/>
          </a:bodyPr>
          <a:lstStyle/>
          <a:p>
            <a:pPr marL="274320" lvl="1" indent="0" eaLnBrk="1" hangingPunct="1">
              <a:spcBef>
                <a:spcPts val="2160"/>
              </a:spcBef>
              <a:spcAft>
                <a:spcPts val="1200"/>
              </a:spcAft>
              <a:buNone/>
            </a:pPr>
            <a:r>
              <a:rPr lang="en-US" sz="2100" b="1" dirty="0">
                <a:solidFill>
                  <a:srgbClr val="002060"/>
                </a:solidFill>
                <a:latin typeface="Freight Text Pro"/>
              </a:rPr>
              <a:t>Laws Regarding the AOP</a:t>
            </a:r>
          </a:p>
          <a:p>
            <a:pPr marL="274320" lvl="1" indent="0" eaLnBrk="1" hangingPunct="1">
              <a:spcBef>
                <a:spcPts val="2160"/>
              </a:spcBef>
              <a:spcAft>
                <a:spcPts val="1200"/>
              </a:spcAft>
              <a:buNone/>
            </a:pPr>
            <a:r>
              <a:rPr lang="en-US" sz="2100" dirty="0">
                <a:solidFill>
                  <a:srgbClr val="002060"/>
                </a:solidFill>
                <a:latin typeface="Freight Text Pro"/>
              </a:rPr>
              <a:t>Laws that address the AOP process are listed below. </a:t>
            </a:r>
          </a:p>
          <a:p>
            <a:pPr marL="804672" lvl="1" indent="-347472">
              <a:spcBef>
                <a:spcPts val="600"/>
              </a:spcBef>
              <a:spcAft>
                <a:spcPts val="600"/>
              </a:spcAft>
              <a:buFont typeface="Arial" pitchFamily="34" charset="0"/>
              <a:buChar char="•"/>
            </a:pPr>
            <a:r>
              <a:rPr lang="en-US" sz="2100" dirty="0">
                <a:solidFill>
                  <a:srgbClr val="002060"/>
                </a:solidFill>
                <a:latin typeface="Freight Text Pro"/>
              </a:rPr>
              <a:t>United States Code Chapter 42, Section 666 (a) (5) (C) (D) and (E)</a:t>
            </a:r>
          </a:p>
          <a:p>
            <a:pPr marL="804672" lvl="1" indent="-347472">
              <a:spcBef>
                <a:spcPts val="600"/>
              </a:spcBef>
              <a:spcAft>
                <a:spcPts val="600"/>
              </a:spcAft>
              <a:buFont typeface="Arial" pitchFamily="34" charset="0"/>
              <a:buChar char="•"/>
            </a:pPr>
            <a:r>
              <a:rPr lang="en-US" sz="2100" dirty="0">
                <a:solidFill>
                  <a:srgbClr val="002060"/>
                </a:solidFill>
                <a:latin typeface="Freight Text Pro"/>
              </a:rPr>
              <a:t>Texas Family Code Chapter 160, Subchapter D</a:t>
            </a:r>
            <a:r>
              <a:rPr lang="en-US" sz="2100" dirty="0">
                <a:solidFill>
                  <a:srgbClr val="002060"/>
                </a:solidFill>
                <a:latin typeface="Freight Text Pro"/>
                <a:hlinkClick r:id="rId3">
                  <a:extLst>
                    <a:ext uri="{A12FA001-AC4F-418D-AE19-62706E023703}">
                      <ahyp:hlinkClr xmlns:ahyp="http://schemas.microsoft.com/office/drawing/2018/hyperlinkcolor" val="tx"/>
                    </a:ext>
                  </a:extLst>
                </a:hlinkClick>
              </a:rPr>
              <a:t> </a:t>
            </a:r>
            <a:endParaRPr lang="en-US" sz="2100" dirty="0">
              <a:solidFill>
                <a:srgbClr val="002060"/>
              </a:solidFill>
              <a:latin typeface="Freight Text Pro"/>
            </a:endParaRPr>
          </a:p>
          <a:p>
            <a:pPr marL="804672" lvl="1" indent="-347472">
              <a:spcBef>
                <a:spcPts val="600"/>
              </a:spcBef>
              <a:spcAft>
                <a:spcPts val="600"/>
              </a:spcAft>
              <a:buFont typeface="Arial" pitchFamily="34" charset="0"/>
              <a:buChar char="•"/>
            </a:pPr>
            <a:r>
              <a:rPr lang="en-US" sz="2100" dirty="0">
                <a:solidFill>
                  <a:srgbClr val="002060"/>
                </a:solidFill>
                <a:latin typeface="Freight Text Pro"/>
              </a:rPr>
              <a:t>Texas Health and Safety Code Attachment 1, 192.012</a:t>
            </a:r>
          </a:p>
          <a:p>
            <a:pPr marL="804672" lvl="1" indent="-347472">
              <a:spcBef>
                <a:spcPts val="600"/>
              </a:spcBef>
              <a:spcAft>
                <a:spcPts val="600"/>
              </a:spcAft>
              <a:buFont typeface="Arial" pitchFamily="34" charset="0"/>
              <a:buChar char="•"/>
            </a:pPr>
            <a:r>
              <a:rPr lang="en-US" sz="2100" dirty="0">
                <a:solidFill>
                  <a:srgbClr val="002060"/>
                </a:solidFill>
                <a:latin typeface="Freight Text Pro"/>
              </a:rPr>
              <a:t>Texas Administrative Code Chapter 55, Subchapter J, Rules 55.401 – 55.409</a:t>
            </a:r>
          </a:p>
        </p:txBody>
      </p:sp>
      <p:sp>
        <p:nvSpPr>
          <p:cNvPr id="6" name="Rectangle 5">
            <a:extLst>
              <a:ext uri="{FF2B5EF4-FFF2-40B4-BE49-F238E27FC236}">
                <a16:creationId xmlns:a16="http://schemas.microsoft.com/office/drawing/2014/main" id="{2D42A838-75A4-4853-B8AE-2AC9340C774B}"/>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569837-6856-417B-B2E6-7D22EC90CCE8}"/>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https://www.texasattorneygeneral.gov/sites/default/files/files/branding/2018/OAG-Official-Lockup-White%402x.png">
            <a:extLst>
              <a:ext uri="{FF2B5EF4-FFF2-40B4-BE49-F238E27FC236}">
                <a16:creationId xmlns:a16="http://schemas.microsoft.com/office/drawing/2014/main" id="{06874643-68D0-43B8-95D6-96F5F2E5F0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6">
            <a:extLst>
              <a:ext uri="{FF2B5EF4-FFF2-40B4-BE49-F238E27FC236}">
                <a16:creationId xmlns:a16="http://schemas.microsoft.com/office/drawing/2014/main" id="{64A2C26B-7491-44BE-AD6C-8AB5B5508FE8}"/>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649" y="1336703"/>
            <a:ext cx="8683625" cy="4153841"/>
          </a:xfrm>
        </p:spPr>
        <p:txBody>
          <a:bodyPr>
            <a:normAutofit/>
          </a:bodyPr>
          <a:lstStyle/>
          <a:p>
            <a:pPr marL="274320" indent="0" eaLnBrk="1" hangingPunct="1">
              <a:spcBef>
                <a:spcPts val="2160"/>
              </a:spcBef>
              <a:spcAft>
                <a:spcPts val="1200"/>
              </a:spcAft>
              <a:buNone/>
            </a:pPr>
            <a:r>
              <a:rPr lang="en-US" b="1" dirty="0">
                <a:solidFill>
                  <a:srgbClr val="002060"/>
                </a:solidFill>
                <a:latin typeface="Freight Text Pro"/>
              </a:rPr>
              <a:t>Two-Party AOP</a:t>
            </a:r>
          </a:p>
          <a:p>
            <a:pPr marL="274320" indent="0" eaLnBrk="1" hangingPunct="1">
              <a:spcBef>
                <a:spcPts val="2160"/>
              </a:spcBef>
              <a:spcAft>
                <a:spcPts val="1200"/>
              </a:spcAft>
              <a:buNone/>
            </a:pPr>
            <a:r>
              <a:rPr lang="en-US" dirty="0">
                <a:solidFill>
                  <a:srgbClr val="002060"/>
                </a:solidFill>
                <a:latin typeface="Freight Text Pro"/>
              </a:rPr>
              <a:t>A basic AOP is completed when the following conditions are met:</a:t>
            </a:r>
          </a:p>
          <a:p>
            <a:pPr marL="804672" indent="-347472">
              <a:spcBef>
                <a:spcPts val="600"/>
              </a:spcBef>
              <a:spcAft>
                <a:spcPts val="600"/>
              </a:spcAft>
            </a:pPr>
            <a:r>
              <a:rPr lang="en-US" dirty="0">
                <a:solidFill>
                  <a:srgbClr val="002060"/>
                </a:solidFill>
                <a:latin typeface="Freight Text Pro"/>
              </a:rPr>
              <a:t>Biological mother and father are not married.</a:t>
            </a:r>
          </a:p>
          <a:p>
            <a:pPr marL="804672" indent="-347472">
              <a:spcBef>
                <a:spcPts val="600"/>
              </a:spcBef>
              <a:spcAft>
                <a:spcPts val="600"/>
              </a:spcAft>
            </a:pPr>
            <a:r>
              <a:rPr lang="en-US" dirty="0">
                <a:solidFill>
                  <a:srgbClr val="002060"/>
                </a:solidFill>
                <a:latin typeface="Freight Text Pro"/>
              </a:rPr>
              <a:t>Parents are certain the man who wants to sign the AOP is the biological father.</a:t>
            </a:r>
          </a:p>
          <a:p>
            <a:pPr marL="804672" indent="-347472">
              <a:spcBef>
                <a:spcPts val="600"/>
              </a:spcBef>
              <a:spcAft>
                <a:spcPts val="600"/>
              </a:spcAft>
            </a:pPr>
            <a:r>
              <a:rPr lang="en-US" dirty="0">
                <a:solidFill>
                  <a:srgbClr val="002060"/>
                </a:solidFill>
                <a:latin typeface="Freight Text Pro"/>
              </a:rPr>
              <a:t>Parents are willing to sign the AOP.</a:t>
            </a:r>
          </a:p>
        </p:txBody>
      </p:sp>
      <p:sp>
        <p:nvSpPr>
          <p:cNvPr id="6" name="Rectangle 5">
            <a:extLst>
              <a:ext uri="{FF2B5EF4-FFF2-40B4-BE49-F238E27FC236}">
                <a16:creationId xmlns:a16="http://schemas.microsoft.com/office/drawing/2014/main" id="{2CF18ADC-02E3-41A5-B38A-4D5A76CC842F}"/>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2037F2F-BC01-44D2-8B96-B138A9ED658A}"/>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https://www.texasattorneygeneral.gov/sites/default/files/files/branding/2018/OAG-Official-Lockup-White%402x.png">
            <a:extLst>
              <a:ext uri="{FF2B5EF4-FFF2-40B4-BE49-F238E27FC236}">
                <a16:creationId xmlns:a16="http://schemas.microsoft.com/office/drawing/2014/main" id="{A6B34A22-F69C-4169-91CD-DB7386151D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6">
            <a:extLst>
              <a:ext uri="{FF2B5EF4-FFF2-40B4-BE49-F238E27FC236}">
                <a16:creationId xmlns:a16="http://schemas.microsoft.com/office/drawing/2014/main" id="{4808AEDF-6AB4-4733-9CB1-2266913750C1}"/>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3"/>
          <p:cNvSpPr>
            <a:spLocks noGrp="1" noChangeArrowheads="1"/>
          </p:cNvSpPr>
          <p:nvPr>
            <p:ph idx="1"/>
          </p:nvPr>
        </p:nvSpPr>
        <p:spPr>
          <a:xfrm>
            <a:off x="458" y="1266511"/>
            <a:ext cx="8215954" cy="4797463"/>
          </a:xfrm>
          <a:noFill/>
        </p:spPr>
        <p:txBody>
          <a:bodyPr>
            <a:normAutofit/>
          </a:bodyPr>
          <a:lstStyle/>
          <a:p>
            <a:pPr marL="274320" indent="0" eaLnBrk="1" hangingPunct="1">
              <a:spcBef>
                <a:spcPts val="2160"/>
              </a:spcBef>
              <a:spcAft>
                <a:spcPts val="1200"/>
              </a:spcAft>
              <a:buNone/>
            </a:pPr>
            <a:r>
              <a:rPr lang="en-US" b="1" dirty="0">
                <a:solidFill>
                  <a:srgbClr val="002060"/>
                </a:solidFill>
                <a:latin typeface="Freight Text Pro"/>
              </a:rPr>
              <a:t>AOP Guidelines</a:t>
            </a:r>
          </a:p>
          <a:p>
            <a:pPr marL="804672" indent="-347472">
              <a:spcBef>
                <a:spcPts val="600"/>
              </a:spcBef>
              <a:spcAft>
                <a:spcPts val="600"/>
              </a:spcAft>
            </a:pPr>
            <a:r>
              <a:rPr lang="en-US" dirty="0">
                <a:solidFill>
                  <a:srgbClr val="002060"/>
                </a:solidFill>
                <a:latin typeface="Freight Text Pro"/>
              </a:rPr>
              <a:t>Only parties to the AOP should be present.</a:t>
            </a:r>
          </a:p>
          <a:p>
            <a:pPr marL="804672" indent="-347472">
              <a:spcBef>
                <a:spcPts val="600"/>
              </a:spcBef>
              <a:spcAft>
                <a:spcPts val="600"/>
              </a:spcAft>
            </a:pPr>
            <a:r>
              <a:rPr lang="en-US" dirty="0">
                <a:solidFill>
                  <a:srgbClr val="002060"/>
                </a:solidFill>
                <a:latin typeface="Freight Text Pro"/>
              </a:rPr>
              <a:t>Never give out a blank AOP.</a:t>
            </a:r>
          </a:p>
          <a:p>
            <a:pPr marL="804672" indent="-347472">
              <a:spcBef>
                <a:spcPts val="600"/>
              </a:spcBef>
              <a:spcAft>
                <a:spcPts val="600"/>
              </a:spcAft>
            </a:pPr>
            <a:r>
              <a:rPr lang="en-US" dirty="0">
                <a:solidFill>
                  <a:srgbClr val="002060"/>
                </a:solidFill>
                <a:latin typeface="Freight Text Pro"/>
              </a:rPr>
              <a:t>Never leave an AOP with parties who are unattended.</a:t>
            </a:r>
          </a:p>
          <a:p>
            <a:pPr marL="804672" indent="-347472">
              <a:spcBef>
                <a:spcPts val="600"/>
              </a:spcBef>
              <a:spcAft>
                <a:spcPts val="600"/>
              </a:spcAft>
            </a:pPr>
            <a:r>
              <a:rPr lang="en-US" dirty="0">
                <a:solidFill>
                  <a:srgbClr val="002060"/>
                </a:solidFill>
                <a:latin typeface="Freight Text Pro"/>
              </a:rPr>
              <a:t>All parties </a:t>
            </a:r>
            <a:r>
              <a:rPr lang="en-US" b="1" dirty="0">
                <a:solidFill>
                  <a:srgbClr val="002060"/>
                </a:solidFill>
                <a:latin typeface="Freight Text Pro"/>
              </a:rPr>
              <a:t>must</a:t>
            </a:r>
            <a:r>
              <a:rPr lang="en-US" dirty="0">
                <a:solidFill>
                  <a:srgbClr val="002060"/>
                </a:solidFill>
                <a:latin typeface="Freight Text Pro"/>
              </a:rPr>
              <a:t> provide </a:t>
            </a:r>
            <a:r>
              <a:rPr lang="en-US" u="sng" dirty="0">
                <a:solidFill>
                  <a:srgbClr val="002060"/>
                </a:solidFill>
                <a:latin typeface="Freight Text Pro"/>
              </a:rPr>
              <a:t>appropriate</a:t>
            </a:r>
            <a:r>
              <a:rPr lang="en-US" dirty="0">
                <a:solidFill>
                  <a:srgbClr val="002060"/>
                </a:solidFill>
                <a:latin typeface="Freight Text Pro"/>
              </a:rPr>
              <a:t> identification (ID) prior to signing the AOP.</a:t>
            </a:r>
          </a:p>
          <a:p>
            <a:pPr marL="804672" indent="-347472">
              <a:spcBef>
                <a:spcPts val="600"/>
              </a:spcBef>
              <a:spcAft>
                <a:spcPts val="600"/>
              </a:spcAft>
            </a:pPr>
            <a:r>
              <a:rPr lang="en-US" dirty="0">
                <a:solidFill>
                  <a:srgbClr val="002060"/>
                </a:solidFill>
                <a:latin typeface="Freight Text Pro"/>
              </a:rPr>
              <a:t>Picture ID is preferred but not required.</a:t>
            </a:r>
          </a:p>
        </p:txBody>
      </p:sp>
      <p:sp>
        <p:nvSpPr>
          <p:cNvPr id="5" name="TextBox 4"/>
          <p:cNvSpPr txBox="1"/>
          <p:nvPr/>
        </p:nvSpPr>
        <p:spPr>
          <a:xfrm>
            <a:off x="3742441" y="1102936"/>
            <a:ext cx="184731" cy="584775"/>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4CD6586A-5868-4E9B-AF1C-83D0B8131F64}"/>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3BCC76-A07F-4E58-981E-1740CBEA7E41}"/>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s://www.texasattorneygeneral.gov/sites/default/files/files/branding/2018/OAG-Official-Lockup-White%402x.png">
            <a:extLst>
              <a:ext uri="{FF2B5EF4-FFF2-40B4-BE49-F238E27FC236}">
                <a16:creationId xmlns:a16="http://schemas.microsoft.com/office/drawing/2014/main" id="{594F6CAA-0EB0-421A-A786-58903D81430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6">
            <a:extLst>
              <a:ext uri="{FF2B5EF4-FFF2-40B4-BE49-F238E27FC236}">
                <a16:creationId xmlns:a16="http://schemas.microsoft.com/office/drawing/2014/main" id="{81C781E1-585B-4AC4-855D-4AA7E58985BD}"/>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4" name="WordArt 6"/>
          <p:cNvSpPr>
            <a:spLocks noChangeArrowheads="1" noChangeShapeType="1" noTextEdit="1"/>
          </p:cNvSpPr>
          <p:nvPr/>
        </p:nvSpPr>
        <p:spPr bwMode="auto">
          <a:xfrm>
            <a:off x="798285" y="563563"/>
            <a:ext cx="405040" cy="639762"/>
          </a:xfrm>
          <a:prstGeom prst="rect">
            <a:avLst/>
          </a:prstGeom>
        </p:spPr>
        <p:txBody>
          <a:bodyPr wrap="none" fromWordArt="1">
            <a:prstTxWarp prst="textPlain">
              <a:avLst>
                <a:gd name="adj" fmla="val 50000"/>
              </a:avLst>
            </a:prstTxWarp>
          </a:bodyPr>
          <a:lstStyle/>
          <a:p>
            <a:endParaRPr lang="en-US" sz="7200" b="1" kern="10" dirty="0">
              <a:ln w="9525">
                <a:noFill/>
                <a:round/>
                <a:headEnd/>
                <a:tailEnd/>
              </a:ln>
              <a:solidFill>
                <a:srgbClr val="336699"/>
              </a:solidFill>
              <a:effectLst>
                <a:outerShdw dist="45791" dir="2021404" algn="ctr" rotWithShape="0">
                  <a:srgbClr val="B2B2B2">
                    <a:alpha val="79999"/>
                  </a:srgbClr>
                </a:outerShdw>
              </a:effectLst>
              <a:latin typeface="Cambria"/>
            </a:endParaRPr>
          </a:p>
        </p:txBody>
      </p:sp>
      <p:sp>
        <p:nvSpPr>
          <p:cNvPr id="35848" name="Rectangle 12"/>
          <p:cNvSpPr>
            <a:spLocks noChangeArrowheads="1"/>
          </p:cNvSpPr>
          <p:nvPr/>
        </p:nvSpPr>
        <p:spPr bwMode="auto">
          <a:xfrm>
            <a:off x="15757" y="765204"/>
            <a:ext cx="8778271" cy="5986299"/>
          </a:xfrm>
          <a:prstGeom prst="rect">
            <a:avLst/>
          </a:prstGeom>
          <a:noFill/>
          <a:ln w="9525">
            <a:noFill/>
            <a:miter lim="800000"/>
            <a:headEnd/>
            <a:tailEnd/>
          </a:ln>
        </p:spPr>
        <p:txBody>
          <a:bodyPr/>
          <a:lstStyle/>
          <a:p>
            <a:pPr marL="342900" indent="-342900" eaLnBrk="0" hangingPunct="0">
              <a:spcBef>
                <a:spcPct val="20000"/>
              </a:spcBef>
            </a:pPr>
            <a:endParaRPr lang="en-US" sz="1600" b="1" dirty="0">
              <a:latin typeface="+mn-lt"/>
            </a:endParaRPr>
          </a:p>
          <a:p>
            <a:pPr marL="342900" indent="-342900" eaLnBrk="0" hangingPunct="0">
              <a:spcBef>
                <a:spcPct val="20000"/>
              </a:spcBef>
            </a:pPr>
            <a:endParaRPr lang="en-US" sz="1600" b="1" dirty="0">
              <a:latin typeface="+mn-lt"/>
            </a:endParaRPr>
          </a:p>
          <a:p>
            <a:pPr marL="274320" algn="l" eaLnBrk="0" hangingPunct="0">
              <a:spcBef>
                <a:spcPts val="108"/>
              </a:spcBef>
              <a:spcAft>
                <a:spcPts val="1200"/>
              </a:spcAft>
            </a:pPr>
            <a:r>
              <a:rPr lang="en-US" sz="2100" b="1" dirty="0">
                <a:solidFill>
                  <a:srgbClr val="002060"/>
                </a:solidFill>
                <a:latin typeface="Freight Text Pro"/>
              </a:rPr>
              <a:t>Appropriate Identification</a:t>
            </a:r>
          </a:p>
          <a:p>
            <a:pPr marL="274320" algn="l" eaLnBrk="0" hangingPunct="0">
              <a:spcBef>
                <a:spcPts val="108"/>
              </a:spcBef>
              <a:spcAft>
                <a:spcPts val="1200"/>
              </a:spcAft>
            </a:pPr>
            <a:r>
              <a:rPr lang="en-US" sz="2100" dirty="0">
                <a:solidFill>
                  <a:srgbClr val="002060"/>
                </a:solidFill>
                <a:latin typeface="Freight Text Pro"/>
              </a:rPr>
              <a:t>Texas Administrative Code, Chapter 55, Subchapter J, Rule 55.404 and 55.408</a:t>
            </a:r>
          </a:p>
          <a:p>
            <a:pPr marL="274320" algn="l" eaLnBrk="0" hangingPunct="0">
              <a:spcBef>
                <a:spcPts val="108"/>
              </a:spcBef>
              <a:spcAft>
                <a:spcPts val="1200"/>
              </a:spcAft>
            </a:pPr>
            <a:r>
              <a:rPr lang="en-US" sz="2100" dirty="0">
                <a:solidFill>
                  <a:srgbClr val="002060"/>
                </a:solidFill>
                <a:latin typeface="Freight Text Pro"/>
              </a:rPr>
              <a:t>All parties must show an ID before signing the AOP.  Names on the ID and AOP should match.  Note on the Parent Survey what type of identification the parents provided.  Make a copy of the ID and staple it to the Parent Survey.</a:t>
            </a:r>
          </a:p>
          <a:p>
            <a:pPr marL="342900" indent="-342900" algn="l" eaLnBrk="0" hangingPunct="0">
              <a:spcBef>
                <a:spcPts val="0"/>
              </a:spcBef>
              <a:buFont typeface="Arial" pitchFamily="34" charset="0"/>
              <a:buChar char="•"/>
            </a:pPr>
            <a:endParaRPr lang="en-US" sz="1600" dirty="0">
              <a:solidFill>
                <a:schemeClr val="bg1"/>
              </a:solidFill>
              <a:latin typeface="Freight Text Pro"/>
            </a:endParaRPr>
          </a:p>
          <a:p>
            <a:pPr marL="342900" indent="-342900" algn="l" eaLnBrk="0" hangingPunct="0">
              <a:spcBef>
                <a:spcPts val="0"/>
              </a:spcBef>
              <a:buFont typeface="Arial" pitchFamily="34" charset="0"/>
              <a:buChar char="•"/>
            </a:pPr>
            <a:endParaRPr lang="en-US" sz="1600" dirty="0">
              <a:solidFill>
                <a:schemeClr val="bg1"/>
              </a:solidFill>
              <a:latin typeface="Calibri"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D5CF5DE-7B5D-4320-AAB9-CF3AA28BF5AA}"/>
                  </a:ext>
                </a:extLst>
              </p14:cNvPr>
              <p14:cNvContentPartPr/>
              <p14:nvPr/>
            </p14:nvContentPartPr>
            <p14:xfrm>
              <a:off x="2043287" y="5756988"/>
              <a:ext cx="93600" cy="9720"/>
            </p14:xfrm>
          </p:contentPart>
        </mc:Choice>
        <mc:Fallback xmlns="">
          <p:pic>
            <p:nvPicPr>
              <p:cNvPr id="2" name="Ink 1">
                <a:extLst>
                  <a:ext uri="{FF2B5EF4-FFF2-40B4-BE49-F238E27FC236}">
                    <a16:creationId xmlns:a16="http://schemas.microsoft.com/office/drawing/2014/main" id="{1D5CF5DE-7B5D-4320-AAB9-CF3AA28BF5AA}"/>
                  </a:ext>
                </a:extLst>
              </p:cNvPr>
              <p:cNvPicPr/>
              <p:nvPr/>
            </p:nvPicPr>
            <p:blipFill>
              <a:blip r:embed="rId4"/>
              <a:stretch>
                <a:fillRect/>
              </a:stretch>
            </p:blipFill>
            <p:spPr>
              <a:xfrm>
                <a:off x="2034287" y="5747988"/>
                <a:ext cx="111240" cy="27360"/>
              </a:xfrm>
              <a:prstGeom prst="rect">
                <a:avLst/>
              </a:prstGeom>
            </p:spPr>
          </p:pic>
        </mc:Fallback>
      </mc:AlternateContent>
      <p:sp>
        <p:nvSpPr>
          <p:cNvPr id="12" name="Rectangle 11">
            <a:extLst>
              <a:ext uri="{FF2B5EF4-FFF2-40B4-BE49-F238E27FC236}">
                <a16:creationId xmlns:a16="http://schemas.microsoft.com/office/drawing/2014/main" id="{DCDFD35A-87AE-4CF1-94D9-8E43112F1738}"/>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15C832-81B8-487D-9078-8FCF9AF12536}"/>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https://www.texasattorneygeneral.gov/sites/default/files/files/branding/2018/OAG-Official-Lockup-White%402x.png">
            <a:extLst>
              <a:ext uri="{FF2B5EF4-FFF2-40B4-BE49-F238E27FC236}">
                <a16:creationId xmlns:a16="http://schemas.microsoft.com/office/drawing/2014/main" id="{2E9D74E8-60DF-45CB-A5A0-25E89C82105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6">
            <a:extLst>
              <a:ext uri="{FF2B5EF4-FFF2-40B4-BE49-F238E27FC236}">
                <a16:creationId xmlns:a16="http://schemas.microsoft.com/office/drawing/2014/main" id="{D9A4F4CC-E839-49A7-8A3D-29C2067B5037}"/>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4" name="WordArt 6"/>
          <p:cNvSpPr>
            <a:spLocks noChangeArrowheads="1" noChangeShapeType="1" noTextEdit="1"/>
          </p:cNvSpPr>
          <p:nvPr/>
        </p:nvSpPr>
        <p:spPr bwMode="auto">
          <a:xfrm>
            <a:off x="798285" y="563563"/>
            <a:ext cx="405040" cy="639762"/>
          </a:xfrm>
          <a:prstGeom prst="rect">
            <a:avLst/>
          </a:prstGeom>
        </p:spPr>
        <p:txBody>
          <a:bodyPr wrap="none" fromWordArt="1">
            <a:prstTxWarp prst="textPlain">
              <a:avLst>
                <a:gd name="adj" fmla="val 50000"/>
              </a:avLst>
            </a:prstTxWarp>
          </a:bodyPr>
          <a:lstStyle/>
          <a:p>
            <a:endParaRPr lang="en-US" sz="7200" b="1" kern="10" dirty="0">
              <a:ln w="9525">
                <a:noFill/>
                <a:round/>
                <a:headEnd/>
                <a:tailEnd/>
              </a:ln>
              <a:solidFill>
                <a:srgbClr val="336699"/>
              </a:solidFill>
              <a:effectLst>
                <a:outerShdw dist="45791" dir="2021404" algn="ctr" rotWithShape="0">
                  <a:srgbClr val="B2B2B2">
                    <a:alpha val="79999"/>
                  </a:srgbClr>
                </a:outerShdw>
              </a:effectLst>
              <a:latin typeface="Cambria"/>
            </a:endParaRPr>
          </a:p>
        </p:txBody>
      </p:sp>
      <p:sp>
        <p:nvSpPr>
          <p:cNvPr id="35848" name="Rectangle 12"/>
          <p:cNvSpPr>
            <a:spLocks noChangeArrowheads="1"/>
          </p:cNvSpPr>
          <p:nvPr/>
        </p:nvSpPr>
        <p:spPr bwMode="auto">
          <a:xfrm>
            <a:off x="15757" y="765204"/>
            <a:ext cx="8778271" cy="5986299"/>
          </a:xfrm>
          <a:prstGeom prst="rect">
            <a:avLst/>
          </a:prstGeom>
          <a:noFill/>
          <a:ln w="9525">
            <a:noFill/>
            <a:miter lim="800000"/>
            <a:headEnd/>
            <a:tailEnd/>
          </a:ln>
        </p:spPr>
        <p:txBody>
          <a:bodyPr/>
          <a:lstStyle/>
          <a:p>
            <a:pPr marL="342900" indent="-342900" eaLnBrk="0" hangingPunct="0">
              <a:spcBef>
                <a:spcPct val="20000"/>
              </a:spcBef>
            </a:pPr>
            <a:endParaRPr lang="en-US" sz="1600" b="1" dirty="0">
              <a:latin typeface="+mn-lt"/>
            </a:endParaRPr>
          </a:p>
          <a:p>
            <a:pPr marL="342900" indent="-342900" eaLnBrk="0" hangingPunct="0">
              <a:spcBef>
                <a:spcPct val="20000"/>
              </a:spcBef>
            </a:pPr>
            <a:endParaRPr lang="en-US" sz="1600" b="1" dirty="0">
              <a:latin typeface="+mn-lt"/>
            </a:endParaRPr>
          </a:p>
          <a:p>
            <a:pPr marL="274320" algn="l" eaLnBrk="0" hangingPunct="0">
              <a:spcBef>
                <a:spcPts val="108"/>
              </a:spcBef>
              <a:spcAft>
                <a:spcPts val="1200"/>
              </a:spcAft>
            </a:pPr>
            <a:r>
              <a:rPr lang="en-US" sz="2100" b="1" dirty="0">
                <a:solidFill>
                  <a:srgbClr val="002060"/>
                </a:solidFill>
                <a:latin typeface="Freight Text Pro"/>
              </a:rPr>
              <a:t>Examples of Acceptable IDs:</a:t>
            </a:r>
            <a:endParaRPr lang="en-US" sz="2100" dirty="0">
              <a:solidFill>
                <a:srgbClr val="002060"/>
              </a:solidFill>
              <a:latin typeface="Freight Text Pro"/>
            </a:endParaRP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Driver’s License (valid or expired)</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Passport</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Work ID</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Credit Card/Debit Card</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Current Utility/Cell Phone Bill</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Student ID</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Birth Certificate (including foreign)</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Social Security Card</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Current Report Card</a:t>
            </a:r>
          </a:p>
          <a:p>
            <a:pPr marL="342900" indent="-342900" algn="l" eaLnBrk="0" hangingPunct="0">
              <a:spcBef>
                <a:spcPts val="0"/>
              </a:spcBef>
              <a:buFont typeface="Arial" pitchFamily="34" charset="0"/>
              <a:buChar char="•"/>
            </a:pPr>
            <a:endParaRPr lang="en-US" sz="1600" dirty="0">
              <a:solidFill>
                <a:schemeClr val="bg1"/>
              </a:solidFill>
              <a:latin typeface="Freight Text Pro"/>
            </a:endParaRPr>
          </a:p>
          <a:p>
            <a:pPr marL="342900" indent="-342900" algn="l" eaLnBrk="0" hangingPunct="0">
              <a:spcBef>
                <a:spcPts val="0"/>
              </a:spcBef>
              <a:buFont typeface="Arial" pitchFamily="34" charset="0"/>
              <a:buChar char="•"/>
            </a:pPr>
            <a:endParaRPr lang="en-US" sz="1600" dirty="0">
              <a:solidFill>
                <a:schemeClr val="bg1"/>
              </a:solidFill>
              <a:latin typeface="Calibri" pitchFamily="34" charset="0"/>
            </a:endParaRPr>
          </a:p>
        </p:txBody>
      </p:sp>
      <p:sp>
        <p:nvSpPr>
          <p:cNvPr id="8" name="Rectangle 12"/>
          <p:cNvSpPr>
            <a:spLocks noChangeArrowheads="1"/>
          </p:cNvSpPr>
          <p:nvPr/>
        </p:nvSpPr>
        <p:spPr bwMode="auto">
          <a:xfrm>
            <a:off x="4404892" y="1788150"/>
            <a:ext cx="4739108" cy="3181350"/>
          </a:xfrm>
          <a:prstGeom prst="rect">
            <a:avLst/>
          </a:prstGeom>
          <a:noFill/>
          <a:ln w="9525">
            <a:noFill/>
            <a:miter lim="800000"/>
            <a:headEnd/>
            <a:tailEnd/>
          </a:ln>
        </p:spPr>
        <p:txBody>
          <a:bodyPr/>
          <a:lstStyle/>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Mother’s Medical Record (only in hospital)</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Mother’s Hospital Bracelet (only in hospital)</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Military ID</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Offender ID</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Firearm License</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Voter Registration Card</a:t>
            </a:r>
          </a:p>
          <a:p>
            <a:pPr marL="491490" lvl="1" indent="-285750" algn="l" eaLnBrk="0" hangingPunct="0">
              <a:lnSpc>
                <a:spcPct val="150000"/>
              </a:lnSpc>
              <a:spcBef>
                <a:spcPts val="0"/>
              </a:spcBef>
              <a:buFont typeface="Arial" pitchFamily="34" charset="0"/>
              <a:buChar char="•"/>
            </a:pPr>
            <a:r>
              <a:rPr lang="en-US" sz="2100" dirty="0">
                <a:solidFill>
                  <a:srgbClr val="002060"/>
                </a:solidFill>
                <a:latin typeface="Freight Text Pro"/>
              </a:rPr>
              <a:t>Any state issued ID or Foreign ID</a:t>
            </a:r>
          </a:p>
          <a:p>
            <a:pPr marL="342900" indent="-342900" algn="l" eaLnBrk="0" hangingPunct="0">
              <a:spcBef>
                <a:spcPts val="0"/>
              </a:spcBef>
              <a:buFont typeface="Arial" pitchFamily="34" charset="0"/>
              <a:buChar char="•"/>
            </a:pPr>
            <a:endParaRPr lang="en-US" sz="1600" dirty="0">
              <a:solidFill>
                <a:srgbClr val="002060"/>
              </a:solidFill>
              <a:latin typeface="Freight Text Pro"/>
            </a:endParaRPr>
          </a:p>
          <a:p>
            <a:pPr marL="342900" indent="-342900" algn="l" eaLnBrk="0" hangingPunct="0">
              <a:spcBef>
                <a:spcPts val="0"/>
              </a:spcBef>
              <a:buFont typeface="Arial" pitchFamily="34" charset="0"/>
              <a:buChar char="•"/>
            </a:pPr>
            <a:endParaRPr lang="en-US" sz="1600" dirty="0">
              <a:solidFill>
                <a:srgbClr val="002060"/>
              </a:solidFill>
              <a:latin typeface="Freight Text Pro"/>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D5CF5DE-7B5D-4320-AAB9-CF3AA28BF5AA}"/>
                  </a:ext>
                </a:extLst>
              </p14:cNvPr>
              <p14:cNvContentPartPr/>
              <p14:nvPr/>
            </p14:nvContentPartPr>
            <p14:xfrm>
              <a:off x="2043287" y="5756988"/>
              <a:ext cx="93600" cy="9720"/>
            </p14:xfrm>
          </p:contentPart>
        </mc:Choice>
        <mc:Fallback xmlns="">
          <p:pic>
            <p:nvPicPr>
              <p:cNvPr id="2" name="Ink 1">
                <a:extLst>
                  <a:ext uri="{FF2B5EF4-FFF2-40B4-BE49-F238E27FC236}">
                    <a16:creationId xmlns:a16="http://schemas.microsoft.com/office/drawing/2014/main" id="{1D5CF5DE-7B5D-4320-AAB9-CF3AA28BF5AA}"/>
                  </a:ext>
                </a:extLst>
              </p:cNvPr>
              <p:cNvPicPr/>
              <p:nvPr/>
            </p:nvPicPr>
            <p:blipFill>
              <a:blip r:embed="rId4"/>
              <a:stretch>
                <a:fillRect/>
              </a:stretch>
            </p:blipFill>
            <p:spPr>
              <a:xfrm>
                <a:off x="2034287" y="5747988"/>
                <a:ext cx="111240" cy="27360"/>
              </a:xfrm>
              <a:prstGeom prst="rect">
                <a:avLst/>
              </a:prstGeom>
            </p:spPr>
          </p:pic>
        </mc:Fallback>
      </mc:AlternateContent>
      <p:sp>
        <p:nvSpPr>
          <p:cNvPr id="12" name="Rectangle 11">
            <a:extLst>
              <a:ext uri="{FF2B5EF4-FFF2-40B4-BE49-F238E27FC236}">
                <a16:creationId xmlns:a16="http://schemas.microsoft.com/office/drawing/2014/main" id="{DCDFD35A-87AE-4CF1-94D9-8E43112F1738}"/>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15C832-81B8-487D-9078-8FCF9AF12536}"/>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https://www.texasattorneygeneral.gov/sites/default/files/files/branding/2018/OAG-Official-Lockup-White%402x.png">
            <a:extLst>
              <a:ext uri="{FF2B5EF4-FFF2-40B4-BE49-F238E27FC236}">
                <a16:creationId xmlns:a16="http://schemas.microsoft.com/office/drawing/2014/main" id="{2E9D74E8-60DF-45CB-A5A0-25E89C82105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6">
            <a:extLst>
              <a:ext uri="{FF2B5EF4-FFF2-40B4-BE49-F238E27FC236}">
                <a16:creationId xmlns:a16="http://schemas.microsoft.com/office/drawing/2014/main" id="{D9A4F4CC-E839-49A7-8A3D-29C2067B5037}"/>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2975737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WordArt 8"/>
          <p:cNvSpPr>
            <a:spLocks noChangeArrowheads="1" noChangeShapeType="1" noTextEdit="1"/>
          </p:cNvSpPr>
          <p:nvPr/>
        </p:nvSpPr>
        <p:spPr bwMode="auto">
          <a:xfrm rot="451675">
            <a:off x="4210050" y="1778000"/>
            <a:ext cx="731838" cy="1233488"/>
          </a:xfrm>
          <a:prstGeom prst="rect">
            <a:avLst/>
          </a:prstGeom>
        </p:spPr>
        <p:txBody>
          <a:bodyPr wrap="none" fromWordArt="1">
            <a:prstTxWarp prst="textPlain">
              <a:avLst>
                <a:gd name="adj" fmla="val 50000"/>
              </a:avLst>
            </a:prstTxWarp>
          </a:bodyPr>
          <a:lstStyle/>
          <a:p>
            <a:endParaRPr lang="en-US" sz="8000" kern="10" dirty="0">
              <a:ln w="9525">
                <a:noFill/>
                <a:round/>
                <a:headEnd/>
                <a:tailEnd/>
              </a:ln>
              <a:solidFill>
                <a:srgbClr val="9B0F0F">
                  <a:alpha val="89803"/>
                </a:srgbClr>
              </a:solidFill>
              <a:effectLst>
                <a:outerShdw dist="45791" dir="2021404" algn="ctr" rotWithShape="0">
                  <a:srgbClr val="B2B2B2">
                    <a:alpha val="79999"/>
                  </a:srgbClr>
                </a:outerShdw>
              </a:effectLst>
              <a:latin typeface="Freight Text Pro"/>
            </a:endParaRPr>
          </a:p>
        </p:txBody>
      </p:sp>
      <p:sp>
        <p:nvSpPr>
          <p:cNvPr id="29708" name="Rectangle 14"/>
          <p:cNvSpPr>
            <a:spLocks noChangeArrowheads="1"/>
          </p:cNvSpPr>
          <p:nvPr/>
        </p:nvSpPr>
        <p:spPr bwMode="auto">
          <a:xfrm>
            <a:off x="256033" y="1261114"/>
            <a:ext cx="8773667" cy="484620"/>
          </a:xfrm>
          <a:prstGeom prst="rect">
            <a:avLst/>
          </a:prstGeom>
          <a:noFill/>
          <a:ln w="9525">
            <a:noFill/>
            <a:miter lim="800000"/>
            <a:headEnd/>
            <a:tailEnd/>
          </a:ln>
        </p:spPr>
        <p:txBody>
          <a:bodyPr wrap="square" anchor="ctr">
            <a:spAutoFit/>
          </a:bodyPr>
          <a:lstStyle/>
          <a:p>
            <a:pPr>
              <a:lnSpc>
                <a:spcPct val="90000"/>
              </a:lnSpc>
            </a:pPr>
            <a:r>
              <a:rPr lang="en-US" sz="2800" b="1" dirty="0">
                <a:solidFill>
                  <a:srgbClr val="002060"/>
                </a:solidFill>
                <a:latin typeface="Freight Text Pro"/>
              </a:rPr>
              <a:t>Step-by-Step</a:t>
            </a:r>
          </a:p>
        </p:txBody>
      </p:sp>
      <p:sp>
        <p:nvSpPr>
          <p:cNvPr id="17" name="Rectangle 16">
            <a:extLst>
              <a:ext uri="{FF2B5EF4-FFF2-40B4-BE49-F238E27FC236}">
                <a16:creationId xmlns:a16="http://schemas.microsoft.com/office/drawing/2014/main" id="{8D0B0C6E-3857-4E05-B31A-7A71792F4D0C}"/>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BAAAF-662F-4D64-9F99-0137A4B96FE0}"/>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https://www.texasattorneygeneral.gov/sites/default/files/files/branding/2018/OAG-Official-Lockup-White%402x.png">
            <a:extLst>
              <a:ext uri="{FF2B5EF4-FFF2-40B4-BE49-F238E27FC236}">
                <a16:creationId xmlns:a16="http://schemas.microsoft.com/office/drawing/2014/main" id="{135A90C4-029D-41EF-BA41-E960FE4B78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6">
            <a:extLst>
              <a:ext uri="{FF2B5EF4-FFF2-40B4-BE49-F238E27FC236}">
                <a16:creationId xmlns:a16="http://schemas.microsoft.com/office/drawing/2014/main" id="{192BD31E-2802-4BA9-A91C-92128EB274EB}"/>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graphicFrame>
        <p:nvGraphicFramePr>
          <p:cNvPr id="9" name="Table 8">
            <a:extLst>
              <a:ext uri="{FF2B5EF4-FFF2-40B4-BE49-F238E27FC236}">
                <a16:creationId xmlns:a16="http://schemas.microsoft.com/office/drawing/2014/main" id="{CABE5189-5BF4-4624-8C57-F9CA89C824CA}"/>
              </a:ext>
            </a:extLst>
          </p:cNvPr>
          <p:cNvGraphicFramePr>
            <a:graphicFrameLocks noGrp="1"/>
          </p:cNvGraphicFramePr>
          <p:nvPr>
            <p:extLst>
              <p:ext uri="{D42A27DB-BD31-4B8C-83A1-F6EECF244321}">
                <p14:modId xmlns:p14="http://schemas.microsoft.com/office/powerpoint/2010/main" val="1295389578"/>
              </p:ext>
            </p:extLst>
          </p:nvPr>
        </p:nvGraphicFramePr>
        <p:xfrm>
          <a:off x="256033" y="1668380"/>
          <a:ext cx="8631934" cy="4757556"/>
        </p:xfrm>
        <a:graphic>
          <a:graphicData uri="http://schemas.openxmlformats.org/drawingml/2006/table">
            <a:tbl>
              <a:tblPr/>
              <a:tblGrid>
                <a:gridCol w="908379">
                  <a:extLst>
                    <a:ext uri="{9D8B030D-6E8A-4147-A177-3AD203B41FA5}">
                      <a16:colId xmlns:a16="http://schemas.microsoft.com/office/drawing/2014/main" val="2636200841"/>
                    </a:ext>
                  </a:extLst>
                </a:gridCol>
                <a:gridCol w="5257783">
                  <a:extLst>
                    <a:ext uri="{9D8B030D-6E8A-4147-A177-3AD203B41FA5}">
                      <a16:colId xmlns:a16="http://schemas.microsoft.com/office/drawing/2014/main" val="3363781882"/>
                    </a:ext>
                  </a:extLst>
                </a:gridCol>
                <a:gridCol w="2465772">
                  <a:extLst>
                    <a:ext uri="{9D8B030D-6E8A-4147-A177-3AD203B41FA5}">
                      <a16:colId xmlns:a16="http://schemas.microsoft.com/office/drawing/2014/main" val="4115124403"/>
                    </a:ext>
                  </a:extLst>
                </a:gridCol>
              </a:tblGrid>
              <a:tr h="634088">
                <a:tc>
                  <a:txBody>
                    <a:bodyPr/>
                    <a:lstStyle/>
                    <a:p>
                      <a:pPr marL="213995" marR="9525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Step</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Process</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Complete?</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2761140138"/>
                  </a:ext>
                </a:extLst>
              </a:tr>
              <a:tr h="446591">
                <a:tc>
                  <a:txBody>
                    <a:bodyPr/>
                    <a:lstStyle/>
                    <a:p>
                      <a:pPr marL="118745" marR="0" algn="ctr"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1</a:t>
                      </a:r>
                    </a:p>
                  </a:txBody>
                  <a:tcPr marL="0" marR="0" marT="0" marB="0" anchor="ctr">
                    <a:lnL w="28575" cap="flat" cmpd="sng" algn="ctr">
                      <a:solidFill>
                        <a:srgbClr val="9B0F0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Determine whether an AOP is appropriate</a:t>
                      </a:r>
                    </a:p>
                  </a:txBody>
                  <a:tcPr marL="0" marR="0" marT="0" marB="0" anchor="ctr">
                    <a:lnL w="28575" cap="flat" cmpd="sng" algn="ctr">
                      <a:noFill/>
                      <a:prstDash val="solid"/>
                      <a:round/>
                      <a:headEnd type="none" w="med" len="med"/>
                      <a:tailEnd type="none" w="med" len="med"/>
                    </a:lnL>
                    <a:lnR w="28575" cap="flat" cmpd="sng" algn="ctr">
                      <a:solidFill>
                        <a:srgbClr val="9B0F0F"/>
                      </a:solidFill>
                      <a:prstDash val="solid"/>
                      <a:round/>
                      <a:headEnd type="none" w="med" len="med"/>
                      <a:tailEnd type="none" w="med" len="med"/>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0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solidFill>
                        <a:srgbClr val="9B0F0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02858111"/>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2</a:t>
                      </a:r>
                    </a:p>
                  </a:txBody>
                  <a:tcPr marL="0" marR="0" marT="0" marB="0" anchor="ctr">
                    <a:lnL w="28575" cap="flat" cmpd="sng" algn="ctr">
                      <a:no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information</a:t>
                      </a:r>
                    </a:p>
                  </a:txBody>
                  <a:tcPr marL="0" marR="0" marT="0" marB="0" anchor="ctr">
                    <a:lnL>
                      <a:noFill/>
                    </a:lnL>
                    <a:lnR w="28575" cap="flat" cmpd="sng" algn="ctr">
                      <a:noFill/>
                      <a:prstDash val="solid"/>
                      <a:round/>
                      <a:headEnd type="none" w="med" len="med"/>
                      <a:tailEnd type="none" w="med" len="med"/>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906650473"/>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3</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Reassess whether an AOP is appropriate</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627437704"/>
                  </a:ext>
                </a:extLst>
              </a:tr>
              <a:tr h="426386">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4</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the AOP</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042523510"/>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5</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Review the completed AOP</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138042824"/>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6</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a Parent Survey</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547790288"/>
                  </a:ext>
                </a:extLst>
              </a:tr>
              <a:tr h="477341">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7</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Submit the AOP to VSS via TxEVER</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73053016"/>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8</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copies to parent(s)</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792258587"/>
                  </a:ext>
                </a:extLst>
              </a:tr>
              <a:tr h="461990">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9</a:t>
                      </a: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Retain original documents</a:t>
                      </a: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428476980"/>
                  </a:ext>
                </a:extLst>
              </a:tr>
            </a:tbl>
          </a:graphicData>
        </a:graphic>
      </p:graphicFrame>
    </p:spTree>
    <p:extLst>
      <p:ext uri="{BB962C8B-B14F-4D97-AF65-F5344CB8AC3E}">
        <p14:creationId xmlns:p14="http://schemas.microsoft.com/office/powerpoint/2010/main" val="35163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5751" y="1231092"/>
            <a:ext cx="8512394" cy="720725"/>
          </a:xfrm>
          <a:noFill/>
        </p:spPr>
        <p:txBody>
          <a:bodyPr lIns="45720" rIns="45720">
            <a:normAutofit/>
          </a:bodyPr>
          <a:lstStyle/>
          <a:p>
            <a:pPr marL="274320" indent="0" eaLnBrk="1" hangingPunct="1">
              <a:spcBef>
                <a:spcPts val="108"/>
              </a:spcBef>
              <a:spcAft>
                <a:spcPts val="1200"/>
              </a:spcAft>
              <a:buFont typeface="Palatino Linotype" pitchFamily="18" charset="0"/>
              <a:buNone/>
            </a:pPr>
            <a:r>
              <a:rPr lang="en-US" b="1" dirty="0">
                <a:solidFill>
                  <a:srgbClr val="002060"/>
                </a:solidFill>
                <a:latin typeface="Freight Text Pro"/>
              </a:rPr>
              <a:t>Step 1:  Determine whether an AOP is appropriate.</a:t>
            </a:r>
          </a:p>
        </p:txBody>
      </p:sp>
      <p:sp>
        <p:nvSpPr>
          <p:cNvPr id="30725" name="Text Box 7"/>
          <p:cNvSpPr txBox="1">
            <a:spLocks noChangeArrowheads="1"/>
          </p:cNvSpPr>
          <p:nvPr/>
        </p:nvSpPr>
        <p:spPr bwMode="auto">
          <a:xfrm>
            <a:off x="12312" y="1770063"/>
            <a:ext cx="8912225" cy="4519699"/>
          </a:xfrm>
          <a:prstGeom prst="rect">
            <a:avLst/>
          </a:prstGeom>
          <a:noFill/>
          <a:ln w="9525">
            <a:noFill/>
            <a:miter lim="800000"/>
            <a:headEnd/>
            <a:tailEnd/>
          </a:ln>
        </p:spPr>
        <p:txBody>
          <a:bodyPr lIns="45720" rIns="45720">
            <a:spAutoFit/>
          </a:bodyPr>
          <a:lstStyle/>
          <a:p>
            <a:pPr marL="274320" algn="l">
              <a:spcBef>
                <a:spcPts val="108"/>
              </a:spcBef>
              <a:spcAft>
                <a:spcPts val="1200"/>
              </a:spcAft>
              <a:buFont typeface="Palatino Linotype" pitchFamily="18" charset="0"/>
              <a:buNone/>
            </a:pPr>
            <a:r>
              <a:rPr lang="en-US" sz="2100" dirty="0">
                <a:solidFill>
                  <a:srgbClr val="002060"/>
                </a:solidFill>
                <a:latin typeface="Freight Text Pro"/>
              </a:rPr>
              <a:t>Evaluate if the following statements are true or false:</a:t>
            </a:r>
          </a:p>
          <a:p>
            <a:pPr marL="804672" indent="-347472" algn="l">
              <a:spcBef>
                <a:spcPts val="600"/>
              </a:spcBef>
              <a:spcAft>
                <a:spcPts val="600"/>
              </a:spcAft>
              <a:buFont typeface="Arial" pitchFamily="34" charset="0"/>
              <a:buChar char="•"/>
            </a:pPr>
            <a:r>
              <a:rPr lang="en-US" sz="2100" dirty="0">
                <a:solidFill>
                  <a:srgbClr val="002060"/>
                </a:solidFill>
                <a:latin typeface="Freight Text Pro"/>
              </a:rPr>
              <a:t>The parents were unmarried when their child was born and there is no presumed father.</a:t>
            </a:r>
          </a:p>
          <a:p>
            <a:pPr marL="804672" indent="-347472" algn="l">
              <a:spcBef>
                <a:spcPts val="600"/>
              </a:spcBef>
              <a:spcAft>
                <a:spcPts val="600"/>
              </a:spcAft>
              <a:buFont typeface="Arial" pitchFamily="34" charset="0"/>
              <a:buChar char="•"/>
            </a:pPr>
            <a:r>
              <a:rPr lang="en-US" sz="2100" dirty="0">
                <a:solidFill>
                  <a:srgbClr val="002060"/>
                </a:solidFill>
                <a:latin typeface="Freight Text Pro"/>
              </a:rPr>
              <a:t>All parties to the AOP are certain that the man who wants to sign the AOP is the biological father.</a:t>
            </a:r>
          </a:p>
          <a:p>
            <a:pPr marL="804672" indent="-347472" algn="l">
              <a:spcBef>
                <a:spcPts val="600"/>
              </a:spcBef>
              <a:spcAft>
                <a:spcPts val="600"/>
              </a:spcAft>
              <a:buFont typeface="Arial" pitchFamily="34" charset="0"/>
              <a:buChar char="•"/>
            </a:pPr>
            <a:r>
              <a:rPr lang="en-US" sz="2100" dirty="0">
                <a:solidFill>
                  <a:srgbClr val="002060"/>
                </a:solidFill>
                <a:latin typeface="Freight Text Pro"/>
              </a:rPr>
              <a:t>Both biological parents want to voluntarily establish legal paternity for their child.</a:t>
            </a:r>
          </a:p>
          <a:p>
            <a:pPr marL="804672" indent="-347472" algn="l">
              <a:spcBef>
                <a:spcPts val="600"/>
              </a:spcBef>
              <a:spcAft>
                <a:spcPts val="600"/>
              </a:spcAft>
              <a:buFont typeface="Arial" pitchFamily="34" charset="0"/>
              <a:buChar char="•"/>
            </a:pPr>
            <a:r>
              <a:rPr lang="en-US" sz="2100" dirty="0">
                <a:solidFill>
                  <a:srgbClr val="002060"/>
                </a:solidFill>
                <a:latin typeface="Freight Text Pro"/>
              </a:rPr>
              <a:t>All parties to the AOP are capable of understanding the legal consequences of signing the document.</a:t>
            </a:r>
          </a:p>
          <a:p>
            <a:pPr marL="804672" indent="-347472" algn="l">
              <a:spcBef>
                <a:spcPts val="600"/>
              </a:spcBef>
              <a:spcAft>
                <a:spcPts val="600"/>
              </a:spcAft>
              <a:buFont typeface="Arial" pitchFamily="34" charset="0"/>
              <a:buChar char="•"/>
            </a:pPr>
            <a:endParaRPr lang="en-US" sz="1800" dirty="0">
              <a:solidFill>
                <a:srgbClr val="002060"/>
              </a:solidFill>
              <a:latin typeface="Freight Text Pro"/>
            </a:endParaRPr>
          </a:p>
          <a:p>
            <a:pPr marL="285750" indent="-285750" algn="l">
              <a:spcBef>
                <a:spcPct val="15000"/>
              </a:spcBef>
              <a:spcAft>
                <a:spcPct val="5000"/>
              </a:spcAft>
              <a:buFont typeface="Arial" pitchFamily="34" charset="0"/>
              <a:buChar char="•"/>
            </a:pPr>
            <a:endParaRPr lang="en-US" sz="1800" b="1" dirty="0">
              <a:solidFill>
                <a:srgbClr val="002060"/>
              </a:solidFill>
              <a:latin typeface="Freight Text Pro"/>
            </a:endParaRPr>
          </a:p>
        </p:txBody>
      </p:sp>
      <p:sp>
        <p:nvSpPr>
          <p:cNvPr id="6" name="Text Box 8"/>
          <p:cNvSpPr txBox="1">
            <a:spLocks noChangeArrowheads="1"/>
          </p:cNvSpPr>
          <p:nvPr/>
        </p:nvSpPr>
        <p:spPr bwMode="auto">
          <a:xfrm>
            <a:off x="1447800" y="5608574"/>
            <a:ext cx="6428874" cy="724942"/>
          </a:xfrm>
          <a:prstGeom prst="rect">
            <a:avLst/>
          </a:prstGeom>
          <a:noFill/>
          <a:ln w="19050">
            <a:solidFill>
              <a:srgbClr val="C00000"/>
            </a:solidFill>
            <a:miter lim="800000"/>
            <a:headEnd/>
            <a:tailEnd type="none" w="lg" len="lg"/>
          </a:ln>
        </p:spPr>
        <p:txBody>
          <a:bodyPr wrap="square" lIns="228600" rIns="45720">
            <a:spAutoFit/>
          </a:bodyPr>
          <a:lstStyle/>
          <a:p>
            <a:pPr algn="l">
              <a:lnSpc>
                <a:spcPct val="85000"/>
              </a:lnSpc>
              <a:spcBef>
                <a:spcPct val="25000"/>
              </a:spcBef>
            </a:pPr>
            <a:r>
              <a:rPr lang="en-US" sz="2100" dirty="0">
                <a:solidFill>
                  <a:srgbClr val="002060"/>
                </a:solidFill>
                <a:latin typeface="Freight Text Pro"/>
              </a:rPr>
              <a:t>if the answer is </a:t>
            </a:r>
            <a:r>
              <a:rPr lang="en-US" sz="2100" b="1" dirty="0">
                <a:solidFill>
                  <a:srgbClr val="002060"/>
                </a:solidFill>
                <a:latin typeface="Freight Text Pro"/>
              </a:rPr>
              <a:t>TRUE </a:t>
            </a:r>
            <a:r>
              <a:rPr lang="en-US" sz="2100" dirty="0">
                <a:solidFill>
                  <a:srgbClr val="002060"/>
                </a:solidFill>
                <a:latin typeface="Freight Text Pro"/>
              </a:rPr>
              <a:t>to all, </a:t>
            </a:r>
            <a:r>
              <a:rPr lang="en-US" sz="2100" b="1" dirty="0">
                <a:solidFill>
                  <a:srgbClr val="002060"/>
                </a:solidFill>
                <a:latin typeface="Freight Text Pro"/>
              </a:rPr>
              <a:t>continue</a:t>
            </a:r>
            <a:r>
              <a:rPr lang="en-US" sz="2100" dirty="0">
                <a:solidFill>
                  <a:srgbClr val="002060"/>
                </a:solidFill>
                <a:latin typeface="Freight Text Pro"/>
              </a:rPr>
              <a:t> the AOP process.</a:t>
            </a:r>
          </a:p>
          <a:p>
            <a:pPr algn="l">
              <a:lnSpc>
                <a:spcPct val="85000"/>
              </a:lnSpc>
              <a:spcBef>
                <a:spcPct val="25000"/>
              </a:spcBef>
            </a:pPr>
            <a:r>
              <a:rPr lang="en-US" sz="2100" dirty="0">
                <a:solidFill>
                  <a:srgbClr val="002060"/>
                </a:solidFill>
                <a:latin typeface="Freight Text Pro"/>
              </a:rPr>
              <a:t>if the answer is </a:t>
            </a:r>
            <a:r>
              <a:rPr lang="en-US" sz="2100" b="1" dirty="0">
                <a:solidFill>
                  <a:srgbClr val="002060"/>
                </a:solidFill>
                <a:latin typeface="Freight Text Pro"/>
              </a:rPr>
              <a:t>FALSE </a:t>
            </a:r>
            <a:r>
              <a:rPr lang="en-US" sz="2100" dirty="0">
                <a:solidFill>
                  <a:srgbClr val="002060"/>
                </a:solidFill>
                <a:latin typeface="Freight Text Pro"/>
              </a:rPr>
              <a:t>to any, </a:t>
            </a:r>
            <a:r>
              <a:rPr lang="en-US" sz="2100" b="1" dirty="0">
                <a:solidFill>
                  <a:srgbClr val="002060"/>
                </a:solidFill>
                <a:latin typeface="Freight Text Pro"/>
              </a:rPr>
              <a:t>pause </a:t>
            </a:r>
            <a:r>
              <a:rPr lang="en-US" sz="2100" dirty="0">
                <a:solidFill>
                  <a:srgbClr val="002060"/>
                </a:solidFill>
                <a:latin typeface="Freight Text Pro"/>
              </a:rPr>
              <a:t>the AOP process.</a:t>
            </a:r>
          </a:p>
        </p:txBody>
      </p:sp>
      <p:sp>
        <p:nvSpPr>
          <p:cNvPr id="11" name="Rectangle 10">
            <a:extLst>
              <a:ext uri="{FF2B5EF4-FFF2-40B4-BE49-F238E27FC236}">
                <a16:creationId xmlns:a16="http://schemas.microsoft.com/office/drawing/2014/main" id="{BF321A4A-1ECA-4114-869A-137B712B3AC0}"/>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E059EE-23AD-429C-B204-AC7CF63C963B}"/>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https://www.texasattorneygeneral.gov/sites/default/files/files/branding/2018/OAG-Official-Lockup-White%402x.png">
            <a:extLst>
              <a:ext uri="{FF2B5EF4-FFF2-40B4-BE49-F238E27FC236}">
                <a16:creationId xmlns:a16="http://schemas.microsoft.com/office/drawing/2014/main" id="{2D1D1669-AE4F-4FB3-9CF0-BEED8EF1F4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6">
            <a:extLst>
              <a:ext uri="{FF2B5EF4-FFF2-40B4-BE49-F238E27FC236}">
                <a16:creationId xmlns:a16="http://schemas.microsoft.com/office/drawing/2014/main" id="{5D41D802-9D54-4BC8-89BF-458E5D966169}"/>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3010297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198981"/>
            <a:ext cx="8902700" cy="5923714"/>
          </a:xfrm>
        </p:spPr>
        <p:txBody>
          <a:bodyPr>
            <a:noAutofit/>
          </a:bodyPr>
          <a:lstStyle/>
          <a:p>
            <a:pPr marL="274320" indent="0">
              <a:lnSpc>
                <a:spcPct val="120000"/>
              </a:lnSpc>
              <a:spcBef>
                <a:spcPts val="600"/>
              </a:spcBef>
              <a:spcAft>
                <a:spcPts val="600"/>
              </a:spcAft>
              <a:buNone/>
              <a:defRPr/>
            </a:pPr>
            <a:r>
              <a:rPr lang="en-US" dirty="0">
                <a:solidFill>
                  <a:srgbClr val="002060"/>
                </a:solidFill>
                <a:latin typeface="Freight Text Pro"/>
              </a:rPr>
              <a:t>Ask the mother:</a:t>
            </a:r>
            <a:endParaRPr lang="en-US" b="1" dirty="0">
              <a:solidFill>
                <a:srgbClr val="002060"/>
              </a:solidFill>
              <a:latin typeface="Freight Text Pro"/>
            </a:endParaRPr>
          </a:p>
          <a:p>
            <a:pPr marL="804672" indent="-347472">
              <a:lnSpc>
                <a:spcPct val="100000"/>
              </a:lnSpc>
              <a:spcBef>
                <a:spcPts val="600"/>
              </a:spcBef>
              <a:spcAft>
                <a:spcPts val="600"/>
              </a:spcAft>
              <a:defRPr/>
            </a:pPr>
            <a:r>
              <a:rPr lang="en-US" dirty="0">
                <a:solidFill>
                  <a:srgbClr val="002060"/>
                </a:solidFill>
                <a:latin typeface="Freight Text Pro"/>
              </a:rPr>
              <a:t>Are/Were you married to the biological father when the child was born?</a:t>
            </a:r>
          </a:p>
          <a:p>
            <a:pPr marL="804672" indent="-347472">
              <a:lnSpc>
                <a:spcPct val="100000"/>
              </a:lnSpc>
              <a:spcBef>
                <a:spcPts val="600"/>
              </a:spcBef>
              <a:spcAft>
                <a:spcPts val="600"/>
              </a:spcAft>
              <a:defRPr/>
            </a:pPr>
            <a:r>
              <a:rPr lang="en-US" dirty="0">
                <a:solidFill>
                  <a:srgbClr val="002060"/>
                </a:solidFill>
                <a:latin typeface="Freight Text Pro"/>
              </a:rPr>
              <a:t>Are/Were you married to a man other than the biological father when the child was born?</a:t>
            </a:r>
          </a:p>
          <a:p>
            <a:pPr marL="804672" indent="-347472">
              <a:lnSpc>
                <a:spcPct val="100000"/>
              </a:lnSpc>
              <a:spcBef>
                <a:spcPts val="600"/>
              </a:spcBef>
              <a:spcAft>
                <a:spcPts val="600"/>
              </a:spcAft>
              <a:defRPr/>
            </a:pPr>
            <a:r>
              <a:rPr lang="en-US" dirty="0">
                <a:solidFill>
                  <a:srgbClr val="002060"/>
                </a:solidFill>
                <a:latin typeface="Freight Text Pro"/>
              </a:rPr>
              <a:t>Have you ever been divorced from a man?  If so, when were you divorced (date)?</a:t>
            </a:r>
          </a:p>
          <a:p>
            <a:pPr marL="804672" indent="-347472">
              <a:lnSpc>
                <a:spcPct val="100000"/>
              </a:lnSpc>
              <a:spcBef>
                <a:spcPts val="600"/>
              </a:spcBef>
              <a:spcAft>
                <a:spcPts val="600"/>
              </a:spcAft>
              <a:defRPr/>
            </a:pPr>
            <a:r>
              <a:rPr lang="en-US" dirty="0">
                <a:solidFill>
                  <a:srgbClr val="002060"/>
                </a:solidFill>
                <a:latin typeface="Freight Text Pro"/>
              </a:rPr>
              <a:t>Has a court order excluded the man you were married to as the father of the child?</a:t>
            </a:r>
          </a:p>
          <a:p>
            <a:pPr marL="274320" indent="0">
              <a:lnSpc>
                <a:spcPct val="120000"/>
              </a:lnSpc>
              <a:spcBef>
                <a:spcPts val="600"/>
              </a:spcBef>
              <a:spcAft>
                <a:spcPts val="600"/>
              </a:spcAft>
              <a:buClr>
                <a:schemeClr val="tx2"/>
              </a:buClr>
              <a:buNone/>
              <a:defRPr/>
            </a:pPr>
            <a:r>
              <a:rPr lang="en-US" dirty="0">
                <a:solidFill>
                  <a:srgbClr val="002060"/>
                </a:solidFill>
                <a:latin typeface="Freight Text Pro"/>
              </a:rPr>
              <a:t>Non-newborns:</a:t>
            </a:r>
          </a:p>
          <a:p>
            <a:pPr marL="804672" indent="-347472">
              <a:lnSpc>
                <a:spcPct val="100000"/>
              </a:lnSpc>
              <a:spcBef>
                <a:spcPts val="600"/>
              </a:spcBef>
              <a:spcAft>
                <a:spcPts val="600"/>
              </a:spcAft>
              <a:buClr>
                <a:schemeClr val="tx2"/>
              </a:buClr>
              <a:defRPr/>
            </a:pPr>
            <a:r>
              <a:rPr lang="en-US" dirty="0">
                <a:solidFill>
                  <a:srgbClr val="002060"/>
                </a:solidFill>
                <a:latin typeface="Freight Text Pro"/>
              </a:rPr>
              <a:t>Has a man lived with the child continuously during the first two years of the child’s life and represented the child as his own?</a:t>
            </a:r>
          </a:p>
          <a:p>
            <a:pPr marL="804672" indent="-347472">
              <a:lnSpc>
                <a:spcPct val="100000"/>
              </a:lnSpc>
              <a:spcBef>
                <a:spcPts val="600"/>
              </a:spcBef>
              <a:spcAft>
                <a:spcPts val="600"/>
              </a:spcAft>
              <a:buClr>
                <a:schemeClr val="tx2"/>
              </a:buClr>
              <a:defRPr/>
            </a:pPr>
            <a:r>
              <a:rPr lang="en-US" dirty="0">
                <a:solidFill>
                  <a:srgbClr val="002060"/>
                </a:solidFill>
                <a:latin typeface="Freight Text Pro"/>
              </a:rPr>
              <a:t>Does a child support order exist for this child?</a:t>
            </a:r>
          </a:p>
          <a:p>
            <a:endParaRPr lang="en-US" dirty="0">
              <a:solidFill>
                <a:srgbClr val="002060"/>
              </a:solidFill>
              <a:latin typeface="Freight Text Pro"/>
            </a:endParaRPr>
          </a:p>
        </p:txBody>
      </p:sp>
      <p:sp>
        <p:nvSpPr>
          <p:cNvPr id="8" name="Rectangle 7">
            <a:extLst>
              <a:ext uri="{FF2B5EF4-FFF2-40B4-BE49-F238E27FC236}">
                <a16:creationId xmlns:a16="http://schemas.microsoft.com/office/drawing/2014/main" id="{E6CF7C9B-A7AC-4489-8D24-3AE04D6BD7BF}"/>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E39392-331E-49F0-A999-E6186522B5A4}"/>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https://www.texasattorneygeneral.gov/sites/default/files/files/branding/2018/OAG-Official-Lockup-White%402x.png">
            <a:extLst>
              <a:ext uri="{FF2B5EF4-FFF2-40B4-BE49-F238E27FC236}">
                <a16:creationId xmlns:a16="http://schemas.microsoft.com/office/drawing/2014/main" id="{BAC4C186-E691-464F-821C-2105264DFC5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6">
            <a:extLst>
              <a:ext uri="{FF2B5EF4-FFF2-40B4-BE49-F238E27FC236}">
                <a16:creationId xmlns:a16="http://schemas.microsoft.com/office/drawing/2014/main" id="{49828B01-A57A-459D-98D3-576DE79B6538}"/>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2244029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5751" y="1205692"/>
            <a:ext cx="8512394" cy="720725"/>
          </a:xfrm>
          <a:noFill/>
        </p:spPr>
        <p:txBody>
          <a:bodyPr lIns="45720" rIns="45720">
            <a:normAutofit/>
          </a:bodyPr>
          <a:lstStyle/>
          <a:p>
            <a:pPr marL="274320" indent="0" eaLnBrk="1" hangingPunct="1">
              <a:spcBef>
                <a:spcPts val="108"/>
              </a:spcBef>
              <a:spcAft>
                <a:spcPts val="1200"/>
              </a:spcAft>
              <a:buFont typeface="Palatino Linotype" pitchFamily="18" charset="0"/>
              <a:buNone/>
            </a:pPr>
            <a:r>
              <a:rPr lang="en-US" b="1" dirty="0">
                <a:solidFill>
                  <a:srgbClr val="002060"/>
                </a:solidFill>
                <a:latin typeface="Freight Text Pro"/>
              </a:rPr>
              <a:t>Step 1:  Determine whether an AOP is appropriate.</a:t>
            </a:r>
          </a:p>
        </p:txBody>
      </p:sp>
      <p:sp>
        <p:nvSpPr>
          <p:cNvPr id="30725" name="Text Box 7"/>
          <p:cNvSpPr txBox="1">
            <a:spLocks noChangeArrowheads="1"/>
          </p:cNvSpPr>
          <p:nvPr/>
        </p:nvSpPr>
        <p:spPr bwMode="auto">
          <a:xfrm>
            <a:off x="12312" y="1568614"/>
            <a:ext cx="8912225" cy="3550203"/>
          </a:xfrm>
          <a:prstGeom prst="rect">
            <a:avLst/>
          </a:prstGeom>
          <a:noFill/>
          <a:ln w="9525">
            <a:noFill/>
            <a:miter lim="800000"/>
            <a:headEnd/>
            <a:tailEnd/>
          </a:ln>
        </p:spPr>
        <p:txBody>
          <a:bodyPr lIns="45720" rIns="45720">
            <a:spAutoFit/>
          </a:bodyPr>
          <a:lstStyle/>
          <a:p>
            <a:pPr marL="274320" algn="l">
              <a:spcBef>
                <a:spcPts val="108"/>
              </a:spcBef>
              <a:spcAft>
                <a:spcPts val="600"/>
              </a:spcAft>
            </a:pPr>
            <a:r>
              <a:rPr lang="en-US" sz="2100" dirty="0">
                <a:solidFill>
                  <a:srgbClr val="002060"/>
                </a:solidFill>
                <a:latin typeface="Freight Text Pro"/>
              </a:rPr>
              <a:t>Next, ask yourself these questions:</a:t>
            </a:r>
          </a:p>
          <a:p>
            <a:pPr marL="804672" indent="-347472" algn="l">
              <a:spcBef>
                <a:spcPts val="600"/>
              </a:spcBef>
              <a:spcAft>
                <a:spcPts val="600"/>
              </a:spcAft>
              <a:buFont typeface="Arial" pitchFamily="34" charset="0"/>
              <a:buChar char="•"/>
            </a:pPr>
            <a:r>
              <a:rPr lang="en-US" sz="2100" dirty="0">
                <a:solidFill>
                  <a:srgbClr val="002060"/>
                </a:solidFill>
                <a:latin typeface="Freight Text Pro"/>
              </a:rPr>
              <a:t>Am I related to any of the parties listed on the AOP?</a:t>
            </a:r>
          </a:p>
          <a:p>
            <a:pPr marL="804672" indent="-347472" algn="l">
              <a:spcBef>
                <a:spcPts val="600"/>
              </a:spcBef>
              <a:spcAft>
                <a:spcPts val="600"/>
              </a:spcAft>
              <a:buFont typeface="Arial" pitchFamily="34" charset="0"/>
              <a:buChar char="•"/>
            </a:pPr>
            <a:r>
              <a:rPr lang="en-US" sz="2100" dirty="0">
                <a:solidFill>
                  <a:srgbClr val="002060"/>
                </a:solidFill>
                <a:latin typeface="Freight Text Pro"/>
              </a:rPr>
              <a:t>Am I good friends with any of the parties listed on the AOP?</a:t>
            </a:r>
          </a:p>
          <a:p>
            <a:pPr marL="804672" indent="-347472" algn="l">
              <a:spcBef>
                <a:spcPts val="600"/>
              </a:spcBef>
              <a:spcAft>
                <a:spcPts val="600"/>
              </a:spcAft>
              <a:buFont typeface="Arial" pitchFamily="34" charset="0"/>
              <a:buChar char="•"/>
            </a:pPr>
            <a:r>
              <a:rPr lang="en-US" sz="2100" dirty="0">
                <a:solidFill>
                  <a:srgbClr val="002060"/>
                </a:solidFill>
                <a:latin typeface="Freight Text Pro"/>
              </a:rPr>
              <a:t>Am I aware of a presumed father who cannot or will not sign the Denial of Paternity portion of the AOP?</a:t>
            </a:r>
          </a:p>
          <a:p>
            <a:pPr marL="804672" indent="-347472" algn="l">
              <a:spcBef>
                <a:spcPts val="600"/>
              </a:spcBef>
              <a:spcAft>
                <a:spcPts val="600"/>
              </a:spcAft>
              <a:buFont typeface="Arial" pitchFamily="34" charset="0"/>
              <a:buChar char="•"/>
            </a:pPr>
            <a:r>
              <a:rPr lang="en-US" sz="2100" dirty="0">
                <a:solidFill>
                  <a:srgbClr val="002060"/>
                </a:solidFill>
                <a:latin typeface="Freight Text Pro"/>
              </a:rPr>
              <a:t>Am I aware of an existing child support order for this child?</a:t>
            </a:r>
          </a:p>
          <a:p>
            <a:pPr marL="457200" algn="l">
              <a:spcBef>
                <a:spcPts val="600"/>
              </a:spcBef>
              <a:spcAft>
                <a:spcPts val="600"/>
              </a:spcAft>
            </a:pPr>
            <a:endParaRPr lang="en-US" sz="1800" dirty="0">
              <a:solidFill>
                <a:srgbClr val="002060"/>
              </a:solidFill>
              <a:latin typeface="Freight Text Pro"/>
            </a:endParaRPr>
          </a:p>
          <a:p>
            <a:pPr algn="l">
              <a:spcBef>
                <a:spcPct val="15000"/>
              </a:spcBef>
              <a:spcAft>
                <a:spcPct val="5000"/>
              </a:spcAft>
            </a:pPr>
            <a:endParaRPr lang="en-US" sz="1800" b="1" dirty="0">
              <a:solidFill>
                <a:srgbClr val="002060"/>
              </a:solidFill>
              <a:latin typeface="Freight Text Pro"/>
            </a:endParaRPr>
          </a:p>
        </p:txBody>
      </p:sp>
      <p:sp>
        <p:nvSpPr>
          <p:cNvPr id="7" name="Text Box 13"/>
          <p:cNvSpPr txBox="1">
            <a:spLocks noChangeArrowheads="1"/>
          </p:cNvSpPr>
          <p:nvPr/>
        </p:nvSpPr>
        <p:spPr bwMode="auto">
          <a:xfrm>
            <a:off x="561732" y="4217736"/>
            <a:ext cx="8060267" cy="2192908"/>
          </a:xfrm>
          <a:prstGeom prst="rect">
            <a:avLst/>
          </a:prstGeom>
          <a:noFill/>
          <a:ln w="28575">
            <a:solidFill>
              <a:srgbClr val="C00000"/>
            </a:solidFill>
            <a:miter lim="800000"/>
            <a:headEnd/>
            <a:tailEnd type="none" w="lg" len="lg"/>
          </a:ln>
        </p:spPr>
        <p:txBody>
          <a:bodyPr wrap="square" lIns="228600" rIns="45720">
            <a:spAutoFit/>
          </a:bodyPr>
          <a:lstStyle/>
          <a:p>
            <a:pPr algn="l">
              <a:spcBef>
                <a:spcPts val="0"/>
              </a:spcBef>
              <a:spcAft>
                <a:spcPts val="600"/>
              </a:spcAft>
            </a:pPr>
            <a:r>
              <a:rPr lang="en-US" sz="2100" dirty="0">
                <a:solidFill>
                  <a:srgbClr val="002060"/>
                </a:solidFill>
                <a:latin typeface="Freight Text Pro"/>
              </a:rPr>
              <a:t>If the answer is </a:t>
            </a:r>
            <a:r>
              <a:rPr lang="en-US" sz="2100" b="1" dirty="0">
                <a:solidFill>
                  <a:srgbClr val="002060"/>
                </a:solidFill>
                <a:latin typeface="Freight Text Pro"/>
              </a:rPr>
              <a:t>NO </a:t>
            </a:r>
            <a:r>
              <a:rPr lang="en-US" sz="2100" dirty="0">
                <a:solidFill>
                  <a:srgbClr val="002060"/>
                </a:solidFill>
                <a:latin typeface="Freight Text Pro"/>
              </a:rPr>
              <a:t>to all, </a:t>
            </a:r>
            <a:r>
              <a:rPr lang="en-US" sz="2100" b="1" dirty="0">
                <a:solidFill>
                  <a:srgbClr val="002060"/>
                </a:solidFill>
                <a:latin typeface="Freight Text Pro"/>
              </a:rPr>
              <a:t>continue</a:t>
            </a:r>
            <a:r>
              <a:rPr lang="en-US" sz="2100" dirty="0">
                <a:solidFill>
                  <a:srgbClr val="002060"/>
                </a:solidFill>
                <a:latin typeface="Freight Text Pro"/>
              </a:rPr>
              <a:t> the AOP process.</a:t>
            </a:r>
          </a:p>
          <a:p>
            <a:pPr algn="l">
              <a:spcBef>
                <a:spcPts val="0"/>
              </a:spcBef>
              <a:spcAft>
                <a:spcPts val="600"/>
              </a:spcAft>
            </a:pPr>
            <a:r>
              <a:rPr lang="en-US" sz="2100" dirty="0">
                <a:solidFill>
                  <a:srgbClr val="002060"/>
                </a:solidFill>
                <a:latin typeface="Freight Text Pro"/>
              </a:rPr>
              <a:t>If the answer is </a:t>
            </a:r>
            <a:r>
              <a:rPr lang="en-US" sz="2100" b="1" dirty="0">
                <a:solidFill>
                  <a:srgbClr val="002060"/>
                </a:solidFill>
                <a:latin typeface="Freight Text Pro"/>
              </a:rPr>
              <a:t>YES </a:t>
            </a:r>
            <a:r>
              <a:rPr lang="en-US" sz="2100" dirty="0">
                <a:solidFill>
                  <a:srgbClr val="002060"/>
                </a:solidFill>
                <a:latin typeface="Freight Text Pro"/>
              </a:rPr>
              <a:t>to #1 or #2, find another certified staff member to complete the AOP process.</a:t>
            </a:r>
          </a:p>
          <a:p>
            <a:pPr algn="l">
              <a:spcBef>
                <a:spcPts val="0"/>
              </a:spcBef>
              <a:spcAft>
                <a:spcPts val="600"/>
              </a:spcAft>
            </a:pPr>
            <a:r>
              <a:rPr lang="en-US" sz="2100" dirty="0">
                <a:solidFill>
                  <a:srgbClr val="002060"/>
                </a:solidFill>
                <a:latin typeface="Freight Text Pro"/>
              </a:rPr>
              <a:t>If the answer is </a:t>
            </a:r>
            <a:r>
              <a:rPr lang="en-US" sz="2100" b="1" dirty="0">
                <a:solidFill>
                  <a:srgbClr val="002060"/>
                </a:solidFill>
                <a:latin typeface="Freight Text Pro"/>
              </a:rPr>
              <a:t>YES </a:t>
            </a:r>
            <a:r>
              <a:rPr lang="en-US" sz="2100" dirty="0">
                <a:solidFill>
                  <a:srgbClr val="002060"/>
                </a:solidFill>
                <a:latin typeface="Freight Text Pro"/>
              </a:rPr>
              <a:t>to #3 or #4, </a:t>
            </a:r>
            <a:r>
              <a:rPr lang="en-US" sz="2100" b="1" dirty="0">
                <a:solidFill>
                  <a:srgbClr val="002060"/>
                </a:solidFill>
                <a:latin typeface="Freight Text Pro"/>
              </a:rPr>
              <a:t>stop </a:t>
            </a:r>
            <a:r>
              <a:rPr lang="en-US" sz="2100" dirty="0">
                <a:solidFill>
                  <a:srgbClr val="002060"/>
                </a:solidFill>
                <a:latin typeface="Freight Text Pro"/>
              </a:rPr>
              <a:t>the AOP process and redirect the couple to another paternity establishment option (OAG or private attorney).</a:t>
            </a:r>
          </a:p>
        </p:txBody>
      </p:sp>
      <p:sp>
        <p:nvSpPr>
          <p:cNvPr id="11" name="Rectangle 10">
            <a:extLst>
              <a:ext uri="{FF2B5EF4-FFF2-40B4-BE49-F238E27FC236}">
                <a16:creationId xmlns:a16="http://schemas.microsoft.com/office/drawing/2014/main" id="{41D31662-9A39-48CB-9C36-EF240B459C60}"/>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EB2CA6-FCDD-43F0-8E81-CF52802B8F6F}"/>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https://www.texasattorneygeneral.gov/sites/default/files/files/branding/2018/OAG-Official-Lockup-White%402x.png">
            <a:extLst>
              <a:ext uri="{FF2B5EF4-FFF2-40B4-BE49-F238E27FC236}">
                <a16:creationId xmlns:a16="http://schemas.microsoft.com/office/drawing/2014/main" id="{EE6DDF27-C46A-4BBB-83B4-16040923AE1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6">
            <a:extLst>
              <a:ext uri="{FF2B5EF4-FFF2-40B4-BE49-F238E27FC236}">
                <a16:creationId xmlns:a16="http://schemas.microsoft.com/office/drawing/2014/main" id="{B5E06F74-B1EA-4D58-B4FE-C5564CDC2CF3}"/>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318792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6A552D-8719-45AE-912B-F16ED1BB0030}"/>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BFA66A3-5C9D-45D8-86EC-F8094EAF0F21}"/>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https://www.texasattorneygeneral.gov/sites/default/files/files/branding/2018/OAG-Official-Lockup-White%402x.png">
            <a:extLst>
              <a:ext uri="{FF2B5EF4-FFF2-40B4-BE49-F238E27FC236}">
                <a16:creationId xmlns:a16="http://schemas.microsoft.com/office/drawing/2014/main" id="{E2BE3D94-9D86-466F-B1D1-B4A0A228561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6">
            <a:extLst>
              <a:ext uri="{FF2B5EF4-FFF2-40B4-BE49-F238E27FC236}">
                <a16:creationId xmlns:a16="http://schemas.microsoft.com/office/drawing/2014/main" id="{CFCEDC22-0397-468B-9B67-5D0B44B6A71C}"/>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AOP Training - Introduction</a:t>
            </a:r>
          </a:p>
        </p:txBody>
      </p:sp>
      <p:sp>
        <p:nvSpPr>
          <p:cNvPr id="8" name="Rectangle 6">
            <a:extLst>
              <a:ext uri="{FF2B5EF4-FFF2-40B4-BE49-F238E27FC236}">
                <a16:creationId xmlns:a16="http://schemas.microsoft.com/office/drawing/2014/main" id="{A05EC4C8-A62B-48E8-BD9E-55B5D79A8387}"/>
              </a:ext>
            </a:extLst>
          </p:cNvPr>
          <p:cNvSpPr>
            <a:spLocks noGrp="1" noChangeArrowheads="1"/>
          </p:cNvSpPr>
          <p:nvPr>
            <p:ph idx="1"/>
          </p:nvPr>
        </p:nvSpPr>
        <p:spPr>
          <a:xfrm>
            <a:off x="93784" y="1234931"/>
            <a:ext cx="8744768" cy="4928963"/>
          </a:xfrm>
          <a:noFill/>
        </p:spPr>
        <p:txBody>
          <a:bodyPr>
            <a:noAutofit/>
          </a:bodyPr>
          <a:lstStyle/>
          <a:p>
            <a:pPr marL="274320" indent="0" eaLnBrk="1" hangingPunct="1">
              <a:spcBef>
                <a:spcPct val="90000"/>
              </a:spcBef>
              <a:spcAft>
                <a:spcPts val="600"/>
              </a:spcAft>
              <a:buNone/>
            </a:pPr>
            <a:r>
              <a:rPr lang="en-US" b="1" dirty="0">
                <a:solidFill>
                  <a:srgbClr val="002060"/>
                </a:solidFill>
                <a:latin typeface="Freight Text Pro"/>
                <a:cs typeface="Calibri" pitchFamily="34" charset="0"/>
              </a:rPr>
              <a:t>Objectives of AOP Certification Training</a:t>
            </a:r>
          </a:p>
          <a:p>
            <a:pPr marL="274320" indent="0" eaLnBrk="1" hangingPunct="1">
              <a:spcBef>
                <a:spcPct val="90000"/>
              </a:spcBef>
              <a:spcAft>
                <a:spcPts val="1200"/>
              </a:spcAft>
              <a:buNone/>
            </a:pPr>
            <a:r>
              <a:rPr lang="en-US" dirty="0">
                <a:solidFill>
                  <a:srgbClr val="002060"/>
                </a:solidFill>
                <a:latin typeface="Freight Text Pro"/>
                <a:cs typeface="Calibri" pitchFamily="34" charset="0"/>
              </a:rPr>
              <a:t>After completing this course, you should be able to:</a:t>
            </a:r>
          </a:p>
          <a:p>
            <a:pPr marL="804672" indent="-347472" eaLnBrk="1" hangingPunct="1">
              <a:spcBef>
                <a:spcPts val="600"/>
              </a:spcBef>
              <a:spcAft>
                <a:spcPts val="600"/>
              </a:spcAft>
              <a:buFontTx/>
              <a:buChar char="•"/>
            </a:pPr>
            <a:r>
              <a:rPr lang="en-US" dirty="0">
                <a:solidFill>
                  <a:srgbClr val="002060"/>
                </a:solidFill>
                <a:latin typeface="Freight Text Pro"/>
                <a:cs typeface="Calibri" pitchFamily="34" charset="0"/>
              </a:rPr>
              <a:t>Define voluntary paternity establishment and the appropriate use of the Acknowledgment of Paternity (AOP).</a:t>
            </a:r>
          </a:p>
          <a:p>
            <a:pPr marL="804672" indent="-347472" eaLnBrk="1" hangingPunct="1">
              <a:spcBef>
                <a:spcPts val="600"/>
              </a:spcBef>
              <a:spcAft>
                <a:spcPts val="600"/>
              </a:spcAft>
              <a:buFontTx/>
              <a:buChar char="•"/>
            </a:pPr>
            <a:r>
              <a:rPr lang="en-US" dirty="0">
                <a:solidFill>
                  <a:srgbClr val="002060"/>
                </a:solidFill>
                <a:latin typeface="Freight Text Pro"/>
                <a:cs typeface="Calibri" pitchFamily="34" charset="0"/>
              </a:rPr>
              <a:t>Identify legal and relational impacts to families who complete an AOP.</a:t>
            </a:r>
          </a:p>
          <a:p>
            <a:pPr marL="804672" indent="-347472" eaLnBrk="1" hangingPunct="1">
              <a:spcBef>
                <a:spcPts val="600"/>
              </a:spcBef>
              <a:spcAft>
                <a:spcPts val="600"/>
              </a:spcAft>
              <a:buFontTx/>
              <a:buChar char="•"/>
            </a:pPr>
            <a:r>
              <a:rPr lang="en-US" dirty="0">
                <a:solidFill>
                  <a:srgbClr val="002060"/>
                </a:solidFill>
                <a:latin typeface="Freight Text Pro"/>
                <a:cs typeface="Calibri" pitchFamily="34" charset="0"/>
              </a:rPr>
              <a:t>Recognize and respond to common concerns unmarried parents have about establishing paternity.</a:t>
            </a:r>
          </a:p>
          <a:p>
            <a:pPr marL="804672" indent="-347472" eaLnBrk="1" hangingPunct="1">
              <a:spcBef>
                <a:spcPts val="600"/>
              </a:spcBef>
              <a:spcAft>
                <a:spcPts val="600"/>
              </a:spcAft>
              <a:buFontTx/>
              <a:buChar char="•"/>
            </a:pPr>
            <a:r>
              <a:rPr lang="en-US" dirty="0">
                <a:solidFill>
                  <a:srgbClr val="002060"/>
                </a:solidFill>
                <a:latin typeface="Freight Text Pro"/>
                <a:cs typeface="Calibri" pitchFamily="34" charset="0"/>
              </a:rPr>
              <a:t>Properly administer the AOP process in full compliance with state code requirements.</a:t>
            </a:r>
          </a:p>
          <a:p>
            <a:pPr marL="804672" indent="-347472" eaLnBrk="1" hangingPunct="1">
              <a:spcBef>
                <a:spcPts val="600"/>
              </a:spcBef>
              <a:spcAft>
                <a:spcPts val="600"/>
              </a:spcAft>
              <a:buFontTx/>
              <a:buChar char="•"/>
            </a:pPr>
            <a:r>
              <a:rPr lang="en-US" dirty="0">
                <a:solidFill>
                  <a:srgbClr val="002060"/>
                </a:solidFill>
                <a:latin typeface="Freight Text Pro"/>
                <a:cs typeface="Calibri" pitchFamily="34" charset="0"/>
              </a:rPr>
              <a:t>Demonstrate ability to identify situations that are not appropriate for the AOP and identify and explain alternate paternity establishment methods.</a:t>
            </a:r>
          </a:p>
          <a:p>
            <a:pPr marL="804672" indent="-347472" eaLnBrk="1" hangingPunct="1">
              <a:spcBef>
                <a:spcPts val="600"/>
              </a:spcBef>
              <a:spcAft>
                <a:spcPts val="600"/>
              </a:spcAft>
              <a:buFontTx/>
              <a:buChar char="•"/>
            </a:pPr>
            <a:r>
              <a:rPr lang="en-US" dirty="0">
                <a:solidFill>
                  <a:srgbClr val="002060"/>
                </a:solidFill>
                <a:latin typeface="Freight Text Pro"/>
                <a:cs typeface="Calibri" pitchFamily="34" charset="0"/>
              </a:rPr>
              <a:t>Identify best practices for administering AOP services.</a:t>
            </a:r>
          </a:p>
        </p:txBody>
      </p:sp>
    </p:spTree>
    <p:extLst>
      <p:ext uri="{BB962C8B-B14F-4D97-AF65-F5344CB8AC3E}">
        <p14:creationId xmlns:p14="http://schemas.microsoft.com/office/powerpoint/2010/main" val="332065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WordArt 8"/>
          <p:cNvSpPr>
            <a:spLocks noChangeArrowheads="1" noChangeShapeType="1" noTextEdit="1"/>
          </p:cNvSpPr>
          <p:nvPr/>
        </p:nvSpPr>
        <p:spPr bwMode="auto">
          <a:xfrm rot="451675">
            <a:off x="4210050" y="1778000"/>
            <a:ext cx="731838" cy="1233488"/>
          </a:xfrm>
          <a:prstGeom prst="rect">
            <a:avLst/>
          </a:prstGeom>
        </p:spPr>
        <p:txBody>
          <a:bodyPr wrap="none" fromWordArt="1">
            <a:prstTxWarp prst="textPlain">
              <a:avLst>
                <a:gd name="adj" fmla="val 50000"/>
              </a:avLst>
            </a:prstTxWarp>
          </a:bodyPr>
          <a:lstStyle/>
          <a:p>
            <a:endParaRPr lang="en-US" sz="8000" kern="10" dirty="0">
              <a:ln w="9525">
                <a:noFill/>
                <a:round/>
                <a:headEnd/>
                <a:tailEnd/>
              </a:ln>
              <a:solidFill>
                <a:srgbClr val="9B0F0F">
                  <a:alpha val="89803"/>
                </a:srgbClr>
              </a:solidFill>
              <a:effectLst>
                <a:outerShdw dist="45791" dir="2021404" algn="ctr" rotWithShape="0">
                  <a:srgbClr val="B2B2B2">
                    <a:alpha val="79999"/>
                  </a:srgbClr>
                </a:outerShdw>
              </a:effectLst>
              <a:latin typeface="Freight Text Pro"/>
            </a:endParaRPr>
          </a:p>
        </p:txBody>
      </p:sp>
      <p:sp>
        <p:nvSpPr>
          <p:cNvPr id="29708" name="Rectangle 14"/>
          <p:cNvSpPr>
            <a:spLocks noChangeArrowheads="1"/>
          </p:cNvSpPr>
          <p:nvPr/>
        </p:nvSpPr>
        <p:spPr bwMode="auto">
          <a:xfrm>
            <a:off x="256033" y="1261114"/>
            <a:ext cx="8773667" cy="484620"/>
          </a:xfrm>
          <a:prstGeom prst="rect">
            <a:avLst/>
          </a:prstGeom>
          <a:noFill/>
          <a:ln w="9525">
            <a:noFill/>
            <a:miter lim="800000"/>
            <a:headEnd/>
            <a:tailEnd/>
          </a:ln>
        </p:spPr>
        <p:txBody>
          <a:bodyPr wrap="square" anchor="ctr">
            <a:spAutoFit/>
          </a:bodyPr>
          <a:lstStyle/>
          <a:p>
            <a:pPr>
              <a:lnSpc>
                <a:spcPct val="90000"/>
              </a:lnSpc>
            </a:pPr>
            <a:r>
              <a:rPr lang="en-US" sz="2800" b="1" dirty="0">
                <a:solidFill>
                  <a:srgbClr val="002060"/>
                </a:solidFill>
                <a:latin typeface="Freight Text Pro"/>
              </a:rPr>
              <a:t>Step-by-Step</a:t>
            </a:r>
          </a:p>
        </p:txBody>
      </p:sp>
      <p:sp>
        <p:nvSpPr>
          <p:cNvPr id="17" name="Rectangle 16">
            <a:extLst>
              <a:ext uri="{FF2B5EF4-FFF2-40B4-BE49-F238E27FC236}">
                <a16:creationId xmlns:a16="http://schemas.microsoft.com/office/drawing/2014/main" id="{8D0B0C6E-3857-4E05-B31A-7A71792F4D0C}"/>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BAAAF-662F-4D64-9F99-0137A4B96FE0}"/>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https://www.texasattorneygeneral.gov/sites/default/files/files/branding/2018/OAG-Official-Lockup-White%402x.png">
            <a:extLst>
              <a:ext uri="{FF2B5EF4-FFF2-40B4-BE49-F238E27FC236}">
                <a16:creationId xmlns:a16="http://schemas.microsoft.com/office/drawing/2014/main" id="{135A90C4-029D-41EF-BA41-E960FE4B78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6">
            <a:extLst>
              <a:ext uri="{FF2B5EF4-FFF2-40B4-BE49-F238E27FC236}">
                <a16:creationId xmlns:a16="http://schemas.microsoft.com/office/drawing/2014/main" id="{192BD31E-2802-4BA9-A91C-92128EB274EB}"/>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graphicFrame>
        <p:nvGraphicFramePr>
          <p:cNvPr id="9" name="Table 8">
            <a:extLst>
              <a:ext uri="{FF2B5EF4-FFF2-40B4-BE49-F238E27FC236}">
                <a16:creationId xmlns:a16="http://schemas.microsoft.com/office/drawing/2014/main" id="{CABE5189-5BF4-4624-8C57-F9CA89C824CA}"/>
              </a:ext>
            </a:extLst>
          </p:cNvPr>
          <p:cNvGraphicFramePr>
            <a:graphicFrameLocks noGrp="1"/>
          </p:cNvGraphicFramePr>
          <p:nvPr>
            <p:extLst>
              <p:ext uri="{D42A27DB-BD31-4B8C-83A1-F6EECF244321}">
                <p14:modId xmlns:p14="http://schemas.microsoft.com/office/powerpoint/2010/main" val="2070771505"/>
              </p:ext>
            </p:extLst>
          </p:nvPr>
        </p:nvGraphicFramePr>
        <p:xfrm>
          <a:off x="256033" y="1668380"/>
          <a:ext cx="8631934" cy="4757556"/>
        </p:xfrm>
        <a:graphic>
          <a:graphicData uri="http://schemas.openxmlformats.org/drawingml/2006/table">
            <a:tbl>
              <a:tblPr/>
              <a:tblGrid>
                <a:gridCol w="908379">
                  <a:extLst>
                    <a:ext uri="{9D8B030D-6E8A-4147-A177-3AD203B41FA5}">
                      <a16:colId xmlns:a16="http://schemas.microsoft.com/office/drawing/2014/main" val="2636200841"/>
                    </a:ext>
                  </a:extLst>
                </a:gridCol>
                <a:gridCol w="5257783">
                  <a:extLst>
                    <a:ext uri="{9D8B030D-6E8A-4147-A177-3AD203B41FA5}">
                      <a16:colId xmlns:a16="http://schemas.microsoft.com/office/drawing/2014/main" val="3363781882"/>
                    </a:ext>
                  </a:extLst>
                </a:gridCol>
                <a:gridCol w="2465772">
                  <a:extLst>
                    <a:ext uri="{9D8B030D-6E8A-4147-A177-3AD203B41FA5}">
                      <a16:colId xmlns:a16="http://schemas.microsoft.com/office/drawing/2014/main" val="4115124403"/>
                    </a:ext>
                  </a:extLst>
                </a:gridCol>
              </a:tblGrid>
              <a:tr h="634088">
                <a:tc>
                  <a:txBody>
                    <a:bodyPr/>
                    <a:lstStyle/>
                    <a:p>
                      <a:pPr marL="213995" marR="9525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Step</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Process</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Complete?</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2761140138"/>
                  </a:ext>
                </a:extLst>
              </a:tr>
              <a:tr h="446591">
                <a:tc>
                  <a:txBody>
                    <a:bodyPr/>
                    <a:lstStyle/>
                    <a:p>
                      <a:pPr marL="118745" marR="0" algn="ctr"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Determine whether an AOP is appropriate</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0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602858111"/>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2</a:t>
                      </a:r>
                    </a:p>
                  </a:txBody>
                  <a:tcPr marL="0" marR="0" marT="0" marB="0" anchor="ctr">
                    <a:lnL w="28575" cap="flat" cmpd="sng" algn="ctr">
                      <a:solidFill>
                        <a:srgbClr val="9B0F0F"/>
                      </a:solid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information</a:t>
                      </a:r>
                    </a:p>
                  </a:txBody>
                  <a:tcPr marL="0" marR="0" marT="0" marB="0" anchor="ctr">
                    <a:lnL>
                      <a:noFill/>
                    </a:lnL>
                    <a:lnR w="28575" cap="flat" cmpd="sng" algn="ctr">
                      <a:solidFill>
                        <a:srgbClr val="9B0F0F"/>
                      </a:solidFill>
                      <a:prstDash val="solid"/>
                      <a:round/>
                      <a:headEnd type="none" w="med" len="med"/>
                      <a:tailEnd type="none" w="med" len="med"/>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solidFill>
                        <a:srgbClr val="9B0F0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6650473"/>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3</a:t>
                      </a:r>
                    </a:p>
                  </a:txBody>
                  <a:tcPr marL="0" marR="0" marT="0" marB="0" anchor="ctr">
                    <a:lnL w="28575" cap="flat" cmpd="sng" algn="ctr">
                      <a:no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Reassess whether an AOP is appropriate</a:t>
                      </a:r>
                    </a:p>
                  </a:txBody>
                  <a:tcPr marL="0" marR="0" marT="0" marB="0" anchor="ctr">
                    <a:lnL>
                      <a:noFill/>
                    </a:lnL>
                    <a:lnR w="28575" cap="flat" cmpd="sng" algn="ctr">
                      <a:noFill/>
                      <a:prstDash val="solid"/>
                      <a:round/>
                      <a:headEnd type="none" w="med" len="med"/>
                      <a:tailEnd type="none" w="med" len="med"/>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627437704"/>
                  </a:ext>
                </a:extLst>
              </a:tr>
              <a:tr h="426386">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4</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the AOP</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042523510"/>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5</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Review the completed AOP</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138042824"/>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6</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a Parent Survey</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547790288"/>
                  </a:ext>
                </a:extLst>
              </a:tr>
              <a:tr h="477341">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7</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Submit the AOP to VSS via TxEVER</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73053016"/>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8</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copies to parent(s)</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792258587"/>
                  </a:ext>
                </a:extLst>
              </a:tr>
              <a:tr h="461990">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9</a:t>
                      </a: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Retain original documents</a:t>
                      </a: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428476980"/>
                  </a:ext>
                </a:extLst>
              </a:tr>
            </a:tbl>
          </a:graphicData>
        </a:graphic>
      </p:graphicFrame>
      <p:pic>
        <p:nvPicPr>
          <p:cNvPr id="10" name="Graphic 9" descr="Checkmark">
            <a:extLst>
              <a:ext uri="{FF2B5EF4-FFF2-40B4-BE49-F238E27FC236}">
                <a16:creationId xmlns:a16="http://schemas.microsoft.com/office/drawing/2014/main" id="{887FDF64-9949-4BA1-920D-AC7DB22919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6146" y="2198069"/>
            <a:ext cx="422258" cy="422258"/>
          </a:xfrm>
          <a:prstGeom prst="rect">
            <a:avLst/>
          </a:prstGeom>
        </p:spPr>
      </p:pic>
    </p:spTree>
    <p:extLst>
      <p:ext uri="{BB962C8B-B14F-4D97-AF65-F5344CB8AC3E}">
        <p14:creationId xmlns:p14="http://schemas.microsoft.com/office/powerpoint/2010/main" val="1031027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9"/>
          <p:cNvSpPr txBox="1">
            <a:spLocks noChangeArrowheads="1"/>
          </p:cNvSpPr>
          <p:nvPr/>
        </p:nvSpPr>
        <p:spPr bwMode="auto">
          <a:xfrm>
            <a:off x="35170" y="1739764"/>
            <a:ext cx="9077816" cy="4981903"/>
          </a:xfrm>
          <a:prstGeom prst="rect">
            <a:avLst/>
          </a:prstGeom>
          <a:noFill/>
          <a:ln w="9525">
            <a:noFill/>
            <a:miter lim="800000"/>
            <a:headEnd/>
            <a:tailEnd/>
          </a:ln>
        </p:spPr>
        <p:txBody>
          <a:bodyPr/>
          <a:lstStyle/>
          <a:p>
            <a:pPr marL="274320" algn="l">
              <a:spcBef>
                <a:spcPts val="0"/>
              </a:spcBef>
              <a:spcAft>
                <a:spcPts val="0"/>
              </a:spcAft>
            </a:pPr>
            <a:r>
              <a:rPr lang="en-US" sz="2100" dirty="0">
                <a:solidFill>
                  <a:srgbClr val="002060"/>
                </a:solidFill>
                <a:latin typeface="Freight Text Pro"/>
              </a:rPr>
              <a:t>Texas Health and Safety Code 192.012 requires parents be given all of the following:</a:t>
            </a:r>
          </a:p>
          <a:p>
            <a:pPr marL="274320" algn="l">
              <a:spcBef>
                <a:spcPts val="0"/>
              </a:spcBef>
              <a:spcAft>
                <a:spcPts val="0"/>
              </a:spcAft>
            </a:pPr>
            <a:endParaRPr lang="en-US" sz="2100" dirty="0">
              <a:solidFill>
                <a:srgbClr val="002060"/>
              </a:solidFill>
              <a:latin typeface="Freight Text Pro"/>
            </a:endParaRPr>
          </a:p>
          <a:p>
            <a:pPr marL="617220" indent="-342900" algn="l">
              <a:spcBef>
                <a:spcPts val="600"/>
              </a:spcBef>
              <a:spcAft>
                <a:spcPts val="600"/>
              </a:spcAft>
              <a:buFont typeface="Arial" panose="020B0604020202020204" pitchFamily="34" charset="0"/>
              <a:buChar char="•"/>
            </a:pPr>
            <a:r>
              <a:rPr lang="en-US" sz="2400" b="1" dirty="0">
                <a:solidFill>
                  <a:srgbClr val="002060"/>
                </a:solidFill>
                <a:latin typeface="Freight Text Pro"/>
              </a:rPr>
              <a:t>Written Information</a:t>
            </a:r>
          </a:p>
          <a:p>
            <a:pPr marL="617220" lvl="1" indent="-342900" algn="l">
              <a:spcBef>
                <a:spcPts val="600"/>
              </a:spcBef>
              <a:spcAft>
                <a:spcPts val="600"/>
              </a:spcAft>
              <a:buFont typeface="Arial" panose="020B0604020202020204" pitchFamily="34" charset="0"/>
              <a:buChar char="•"/>
            </a:pPr>
            <a:r>
              <a:rPr lang="en-US" sz="2400" b="1" dirty="0">
                <a:solidFill>
                  <a:srgbClr val="002060"/>
                </a:solidFill>
                <a:latin typeface="Freight Text Pro"/>
              </a:rPr>
              <a:t>Oral Information</a:t>
            </a:r>
          </a:p>
          <a:p>
            <a:pPr marL="617220" indent="-342900" algn="l">
              <a:spcBef>
                <a:spcPts val="600"/>
              </a:spcBef>
              <a:spcAft>
                <a:spcPts val="600"/>
              </a:spcAft>
              <a:buFont typeface="Arial" panose="020B0604020202020204" pitchFamily="34" charset="0"/>
              <a:buChar char="•"/>
            </a:pPr>
            <a:r>
              <a:rPr lang="en-US" sz="2400" b="1" dirty="0">
                <a:solidFill>
                  <a:srgbClr val="002060"/>
                </a:solidFill>
                <a:latin typeface="Freight Text Pro"/>
              </a:rPr>
              <a:t>Explanation</a:t>
            </a:r>
          </a:p>
        </p:txBody>
      </p:sp>
      <p:sp>
        <p:nvSpPr>
          <p:cNvPr id="11" name="Rectangle 20"/>
          <p:cNvSpPr>
            <a:spLocks noChangeArrowheads="1"/>
          </p:cNvSpPr>
          <p:nvPr/>
        </p:nvSpPr>
        <p:spPr bwMode="auto">
          <a:xfrm>
            <a:off x="-10102" y="1266218"/>
            <a:ext cx="8213725" cy="415498"/>
          </a:xfrm>
          <a:prstGeom prst="rect">
            <a:avLst/>
          </a:prstGeom>
          <a:noFill/>
          <a:ln w="9525">
            <a:noFill/>
            <a:miter lim="800000"/>
            <a:headEnd/>
            <a:tailEnd/>
          </a:ln>
        </p:spPr>
        <p:txBody>
          <a:bodyPr anchor="ctr">
            <a:spAutoFit/>
          </a:bodyPr>
          <a:lstStyle/>
          <a:p>
            <a:pPr marL="274320" algn="l">
              <a:spcBef>
                <a:spcPts val="108"/>
              </a:spcBef>
              <a:spcAft>
                <a:spcPts val="1200"/>
              </a:spcAft>
            </a:pPr>
            <a:r>
              <a:rPr lang="en-US" sz="2100" b="1" dirty="0">
                <a:solidFill>
                  <a:srgbClr val="002060"/>
                </a:solidFill>
                <a:latin typeface="Freight Text Pro"/>
              </a:rPr>
              <a:t>Step 2:  Provide all legally required information</a:t>
            </a:r>
          </a:p>
        </p:txBody>
      </p:sp>
      <p:sp>
        <p:nvSpPr>
          <p:cNvPr id="7" name="Rectangle 6">
            <a:extLst>
              <a:ext uri="{FF2B5EF4-FFF2-40B4-BE49-F238E27FC236}">
                <a16:creationId xmlns:a16="http://schemas.microsoft.com/office/drawing/2014/main" id="{5C877B49-5871-4FD6-BA86-1FB49DF7B548}"/>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B9D236-F8BE-4A34-9C3C-F1F6DD5E10C3}"/>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s://www.texasattorneygeneral.gov/sites/default/files/files/branding/2018/OAG-Official-Lockup-White%402x.png">
            <a:extLst>
              <a:ext uri="{FF2B5EF4-FFF2-40B4-BE49-F238E27FC236}">
                <a16:creationId xmlns:a16="http://schemas.microsoft.com/office/drawing/2014/main" id="{237F7938-DC4D-4E7F-B279-5C13B17AB1D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6">
            <a:extLst>
              <a:ext uri="{FF2B5EF4-FFF2-40B4-BE49-F238E27FC236}">
                <a16:creationId xmlns:a16="http://schemas.microsoft.com/office/drawing/2014/main" id="{78D3DB71-824C-4DBE-8A6E-7E7DC7AFF4B7}"/>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9"/>
          <p:cNvSpPr txBox="1">
            <a:spLocks noChangeArrowheads="1"/>
          </p:cNvSpPr>
          <p:nvPr/>
        </p:nvSpPr>
        <p:spPr bwMode="auto">
          <a:xfrm>
            <a:off x="35170" y="1579344"/>
            <a:ext cx="9077816" cy="4981903"/>
          </a:xfrm>
          <a:prstGeom prst="rect">
            <a:avLst/>
          </a:prstGeom>
          <a:noFill/>
          <a:ln w="9525">
            <a:noFill/>
            <a:miter lim="800000"/>
            <a:headEnd/>
            <a:tailEnd/>
          </a:ln>
        </p:spPr>
        <p:txBody>
          <a:bodyPr/>
          <a:lstStyle/>
          <a:p>
            <a:pPr marL="274320" algn="l">
              <a:spcBef>
                <a:spcPts val="0"/>
              </a:spcBef>
              <a:spcAft>
                <a:spcPts val="0"/>
              </a:spcAft>
            </a:pPr>
            <a:r>
              <a:rPr lang="en-US" sz="2100" b="1" dirty="0">
                <a:solidFill>
                  <a:srgbClr val="002060"/>
                </a:solidFill>
                <a:latin typeface="Freight Text Pro"/>
              </a:rPr>
              <a:t>Written Information</a:t>
            </a:r>
          </a:p>
          <a:p>
            <a:pPr marL="640080" indent="-347472" algn="l">
              <a:spcBef>
                <a:spcPts val="0"/>
              </a:spcBef>
              <a:spcAft>
                <a:spcPts val="0"/>
              </a:spcAft>
              <a:buFont typeface="Arial" pitchFamily="34" charset="0"/>
              <a:buChar char="•"/>
            </a:pPr>
            <a:r>
              <a:rPr lang="en-US" sz="2100" dirty="0">
                <a:solidFill>
                  <a:srgbClr val="002060"/>
                </a:solidFill>
                <a:latin typeface="Freight Text Pro"/>
              </a:rPr>
              <a:t>Provide parents with a copy of the Benefits, Rights and Responsibilities document. </a:t>
            </a:r>
          </a:p>
          <a:p>
            <a:pPr marL="640080" indent="-347472" algn="l">
              <a:spcBef>
                <a:spcPts val="0"/>
              </a:spcBef>
              <a:spcAft>
                <a:spcPts val="0"/>
              </a:spcAft>
              <a:buFont typeface="Arial" pitchFamily="34" charset="0"/>
              <a:buChar char="•"/>
            </a:pPr>
            <a:r>
              <a:rPr lang="en-US" sz="2100" dirty="0">
                <a:solidFill>
                  <a:srgbClr val="002060"/>
                </a:solidFill>
                <a:latin typeface="Freight Text Pro"/>
              </a:rPr>
              <a:t>Give parents brochures and handouts about the availability of child support services provided by the Office of the Attorney General.</a:t>
            </a:r>
          </a:p>
          <a:p>
            <a:pPr marL="274320" lvl="1" algn="l">
              <a:spcBef>
                <a:spcPts val="0"/>
              </a:spcBef>
              <a:spcAft>
                <a:spcPts val="0"/>
              </a:spcAft>
            </a:pPr>
            <a:r>
              <a:rPr lang="en-US" sz="2100" b="1" dirty="0">
                <a:solidFill>
                  <a:srgbClr val="002060"/>
                </a:solidFill>
                <a:latin typeface="Freight Text Pro"/>
              </a:rPr>
              <a:t>Oral Information</a:t>
            </a:r>
          </a:p>
          <a:p>
            <a:pPr marL="640080" lvl="1" indent="-347472" algn="l">
              <a:spcBef>
                <a:spcPts val="0"/>
              </a:spcBef>
              <a:spcAft>
                <a:spcPts val="0"/>
              </a:spcAft>
              <a:buFont typeface="Arial" pitchFamily="34" charset="0"/>
              <a:buChar char="•"/>
            </a:pPr>
            <a:r>
              <a:rPr lang="en-US" sz="2100" b="1" cap="small" dirty="0">
                <a:solidFill>
                  <a:srgbClr val="002060"/>
                </a:solidFill>
                <a:latin typeface="Freight Text Pro"/>
              </a:rPr>
              <a:t>Read </a:t>
            </a:r>
            <a:r>
              <a:rPr lang="en-US" sz="2100" dirty="0">
                <a:solidFill>
                  <a:srgbClr val="002060"/>
                </a:solidFill>
                <a:latin typeface="Freight Text Pro"/>
              </a:rPr>
              <a:t>the Benefits, Rights and Responsibilities document line-by-line to the parent, or</a:t>
            </a:r>
          </a:p>
          <a:p>
            <a:pPr marL="640080" lvl="1" indent="-347472" algn="l">
              <a:spcBef>
                <a:spcPts val="0"/>
              </a:spcBef>
              <a:spcAft>
                <a:spcPts val="0"/>
              </a:spcAft>
              <a:buFont typeface="Arial" pitchFamily="34" charset="0"/>
              <a:buChar char="•"/>
            </a:pPr>
            <a:r>
              <a:rPr lang="en-US" sz="2100" dirty="0">
                <a:solidFill>
                  <a:srgbClr val="002060"/>
                </a:solidFill>
                <a:latin typeface="Freight Text Pro"/>
              </a:rPr>
              <a:t>Call (866) 255-2006 and allow the parent to listen to the recording in English or Spanish, or</a:t>
            </a:r>
          </a:p>
          <a:p>
            <a:pPr marL="640080" lvl="1" indent="-347472" algn="l">
              <a:spcBef>
                <a:spcPts val="0"/>
              </a:spcBef>
              <a:spcAft>
                <a:spcPts val="0"/>
              </a:spcAft>
              <a:buFont typeface="Arial" pitchFamily="34" charset="0"/>
              <a:buChar char="•"/>
            </a:pPr>
            <a:r>
              <a:rPr lang="en-US" sz="2100" dirty="0">
                <a:solidFill>
                  <a:srgbClr val="002060"/>
                </a:solidFill>
                <a:latin typeface="Freight Text Pro"/>
              </a:rPr>
              <a:t>Allow the parent to watch the AOP DVD.</a:t>
            </a:r>
          </a:p>
          <a:p>
            <a:pPr marL="274320" algn="l">
              <a:spcBef>
                <a:spcPts val="0"/>
              </a:spcBef>
              <a:spcAft>
                <a:spcPts val="0"/>
              </a:spcAft>
            </a:pPr>
            <a:r>
              <a:rPr lang="en-US" sz="2100" b="1" dirty="0">
                <a:solidFill>
                  <a:srgbClr val="002060"/>
                </a:solidFill>
                <a:latin typeface="Freight Text Pro"/>
              </a:rPr>
              <a:t>Explanation</a:t>
            </a:r>
          </a:p>
          <a:p>
            <a:pPr marL="640080" lvl="1" indent="-342900" algn="l">
              <a:spcBef>
                <a:spcPts val="0"/>
              </a:spcBef>
              <a:spcAft>
                <a:spcPts val="0"/>
              </a:spcAft>
              <a:buFont typeface="Arial" pitchFamily="34" charset="0"/>
              <a:buChar char="•"/>
            </a:pPr>
            <a:r>
              <a:rPr lang="en-US" sz="2100" dirty="0">
                <a:solidFill>
                  <a:srgbClr val="002060"/>
                </a:solidFill>
                <a:latin typeface="Freight Text Pro"/>
              </a:rPr>
              <a:t>After written and oral information is given to the parents, answer the parents’ questions to the best of your ability.</a:t>
            </a:r>
          </a:p>
          <a:p>
            <a:pPr marL="640080" lvl="1" indent="-342900" algn="l">
              <a:spcBef>
                <a:spcPts val="0"/>
              </a:spcBef>
              <a:spcAft>
                <a:spcPts val="0"/>
              </a:spcAft>
              <a:buFont typeface="Arial" pitchFamily="34" charset="0"/>
              <a:buChar char="•"/>
            </a:pPr>
            <a:r>
              <a:rPr lang="en-US" sz="2100" dirty="0">
                <a:solidFill>
                  <a:srgbClr val="002060"/>
                </a:solidFill>
                <a:latin typeface="Freight Text Pro"/>
              </a:rPr>
              <a:t>Explain every part of this document until you are sure it is understood.</a:t>
            </a:r>
          </a:p>
        </p:txBody>
      </p:sp>
      <p:sp>
        <p:nvSpPr>
          <p:cNvPr id="11" name="Rectangle 20"/>
          <p:cNvSpPr>
            <a:spLocks noChangeArrowheads="1"/>
          </p:cNvSpPr>
          <p:nvPr/>
        </p:nvSpPr>
        <p:spPr bwMode="auto">
          <a:xfrm>
            <a:off x="-10102" y="1186008"/>
            <a:ext cx="8213725" cy="415498"/>
          </a:xfrm>
          <a:prstGeom prst="rect">
            <a:avLst/>
          </a:prstGeom>
          <a:noFill/>
          <a:ln w="9525">
            <a:noFill/>
            <a:miter lim="800000"/>
            <a:headEnd/>
            <a:tailEnd/>
          </a:ln>
        </p:spPr>
        <p:txBody>
          <a:bodyPr anchor="ctr">
            <a:spAutoFit/>
          </a:bodyPr>
          <a:lstStyle/>
          <a:p>
            <a:pPr marL="274320" algn="l">
              <a:spcBef>
                <a:spcPts val="108"/>
              </a:spcBef>
              <a:spcAft>
                <a:spcPts val="1200"/>
              </a:spcAft>
            </a:pPr>
            <a:r>
              <a:rPr lang="en-US" sz="2100" b="1" dirty="0">
                <a:solidFill>
                  <a:srgbClr val="002060"/>
                </a:solidFill>
                <a:latin typeface="Freight Text Pro"/>
              </a:rPr>
              <a:t>Step 2:  Provide all legally required information</a:t>
            </a:r>
          </a:p>
        </p:txBody>
      </p:sp>
      <p:sp>
        <p:nvSpPr>
          <p:cNvPr id="7" name="Rectangle 6">
            <a:extLst>
              <a:ext uri="{FF2B5EF4-FFF2-40B4-BE49-F238E27FC236}">
                <a16:creationId xmlns:a16="http://schemas.microsoft.com/office/drawing/2014/main" id="{5C877B49-5871-4FD6-BA86-1FB49DF7B548}"/>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B9D236-F8BE-4A34-9C3C-F1F6DD5E10C3}"/>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s://www.texasattorneygeneral.gov/sites/default/files/files/branding/2018/OAG-Official-Lockup-White%402x.png">
            <a:extLst>
              <a:ext uri="{FF2B5EF4-FFF2-40B4-BE49-F238E27FC236}">
                <a16:creationId xmlns:a16="http://schemas.microsoft.com/office/drawing/2014/main" id="{237F7938-DC4D-4E7F-B279-5C13B17AB1D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6">
            <a:extLst>
              <a:ext uri="{FF2B5EF4-FFF2-40B4-BE49-F238E27FC236}">
                <a16:creationId xmlns:a16="http://schemas.microsoft.com/office/drawing/2014/main" id="{78D3DB71-824C-4DBE-8A6E-7E7DC7AFF4B7}"/>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2133434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9"/>
          <p:cNvSpPr txBox="1">
            <a:spLocks noChangeArrowheads="1"/>
          </p:cNvSpPr>
          <p:nvPr/>
        </p:nvSpPr>
        <p:spPr bwMode="auto">
          <a:xfrm>
            <a:off x="130629" y="2026002"/>
            <a:ext cx="8947187" cy="1539524"/>
          </a:xfrm>
          <a:prstGeom prst="rect">
            <a:avLst/>
          </a:prstGeom>
          <a:noFill/>
          <a:ln w="9525">
            <a:noFill/>
            <a:miter lim="800000"/>
            <a:headEnd/>
            <a:tailEnd/>
          </a:ln>
        </p:spPr>
        <p:txBody>
          <a:bodyPr/>
          <a:lstStyle/>
          <a:p>
            <a:pPr marL="274320" indent="0" algn="l" eaLnBrk="1" hangingPunct="1">
              <a:spcBef>
                <a:spcPts val="108"/>
              </a:spcBef>
              <a:spcAft>
                <a:spcPts val="1200"/>
              </a:spcAft>
              <a:buNone/>
            </a:pPr>
            <a:r>
              <a:rPr lang="en-US" sz="2100" dirty="0">
                <a:solidFill>
                  <a:srgbClr val="002060"/>
                </a:solidFill>
                <a:latin typeface="Freight Text Pro"/>
              </a:rPr>
              <a:t>The next few slides will assist you in explaining the Benefits, Rights and Responsibilities document to the parents.</a:t>
            </a:r>
          </a:p>
        </p:txBody>
      </p:sp>
      <p:sp>
        <p:nvSpPr>
          <p:cNvPr id="11" name="Rectangle 20"/>
          <p:cNvSpPr>
            <a:spLocks noChangeArrowheads="1"/>
          </p:cNvSpPr>
          <p:nvPr/>
        </p:nvSpPr>
        <p:spPr bwMode="auto">
          <a:xfrm>
            <a:off x="-10102" y="1347302"/>
            <a:ext cx="8213725" cy="415498"/>
          </a:xfrm>
          <a:prstGeom prst="rect">
            <a:avLst/>
          </a:prstGeom>
          <a:noFill/>
          <a:ln w="9525">
            <a:noFill/>
            <a:miter lim="800000"/>
            <a:headEnd/>
            <a:tailEnd/>
          </a:ln>
        </p:spPr>
        <p:txBody>
          <a:bodyPr anchor="ctr">
            <a:spAutoFit/>
          </a:bodyPr>
          <a:lstStyle/>
          <a:p>
            <a:pPr marL="274320" algn="l">
              <a:spcBef>
                <a:spcPts val="108"/>
              </a:spcBef>
              <a:spcAft>
                <a:spcPts val="1200"/>
              </a:spcAft>
            </a:pPr>
            <a:r>
              <a:rPr lang="en-US" sz="2100" b="1" dirty="0">
                <a:solidFill>
                  <a:srgbClr val="002060"/>
                </a:solidFill>
                <a:latin typeface="Freight Text Pro"/>
              </a:rPr>
              <a:t>Step 2:  Provide all legally required information</a:t>
            </a:r>
          </a:p>
        </p:txBody>
      </p:sp>
      <p:sp>
        <p:nvSpPr>
          <p:cNvPr id="6" name="Rectangle 2"/>
          <p:cNvSpPr txBox="1">
            <a:spLocks noChangeArrowheads="1"/>
          </p:cNvSpPr>
          <p:nvPr/>
        </p:nvSpPr>
        <p:spPr bwMode="auto">
          <a:xfrm>
            <a:off x="508472" y="3823120"/>
            <a:ext cx="8191499" cy="869769"/>
          </a:xfrm>
          <a:prstGeom prst="rect">
            <a:avLst/>
          </a:prstGeom>
          <a:noFill/>
          <a:ln w="28575">
            <a:solidFill>
              <a:srgbClr val="9B0F0F"/>
            </a:solidFill>
            <a:miter lim="800000"/>
            <a:headEnd/>
            <a:tailEnd/>
          </a:ln>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Calibri" pitchFamily="34" charset="0"/>
              <a:buChar char="•"/>
              <a:defRPr sz="2800">
                <a:solidFill>
                  <a:schemeClr val="tx1"/>
                </a:solidFill>
                <a:latin typeface="Calibri" pitchFamily="34" charset="0"/>
              </a:defRPr>
            </a:lvl2pPr>
            <a:lvl3pPr marL="1143000" indent="-228600" algn="l" rtl="0" eaLnBrk="0" fontAlgn="base" hangingPunct="0">
              <a:spcBef>
                <a:spcPct val="20000"/>
              </a:spcBef>
              <a:spcAft>
                <a:spcPct val="0"/>
              </a:spcAft>
              <a:buFont typeface="Calibri" pitchFamily="34"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fontAlgn="base">
              <a:spcBef>
                <a:spcPct val="20000"/>
              </a:spcBef>
              <a:spcAft>
                <a:spcPct val="0"/>
              </a:spcAft>
              <a:buFont typeface="Calibri" pitchFamily="34" charset="0"/>
              <a:buChar char="•"/>
              <a:defRPr sz="2000">
                <a:solidFill>
                  <a:schemeClr val="tx1"/>
                </a:solidFill>
                <a:latin typeface="Calibri" pitchFamily="34" charset="0"/>
              </a:defRPr>
            </a:lvl6pPr>
            <a:lvl7pPr marL="2971800" indent="-228600" algn="l" rtl="0" fontAlgn="base">
              <a:spcBef>
                <a:spcPct val="20000"/>
              </a:spcBef>
              <a:spcAft>
                <a:spcPct val="0"/>
              </a:spcAft>
              <a:buFont typeface="Calibri" pitchFamily="34" charset="0"/>
              <a:buChar char="•"/>
              <a:defRPr sz="2000">
                <a:solidFill>
                  <a:schemeClr val="tx1"/>
                </a:solidFill>
                <a:latin typeface="Calibri" pitchFamily="34" charset="0"/>
              </a:defRPr>
            </a:lvl7pPr>
            <a:lvl8pPr marL="3429000" indent="-228600" algn="l" rtl="0" fontAlgn="base">
              <a:spcBef>
                <a:spcPct val="20000"/>
              </a:spcBef>
              <a:spcAft>
                <a:spcPct val="0"/>
              </a:spcAft>
              <a:buFont typeface="Calibri" pitchFamily="34" charset="0"/>
              <a:buChar char="•"/>
              <a:defRPr sz="2000">
                <a:solidFill>
                  <a:schemeClr val="tx1"/>
                </a:solidFill>
                <a:latin typeface="Calibri" pitchFamily="34" charset="0"/>
              </a:defRPr>
            </a:lvl8pPr>
            <a:lvl9pPr marL="3886200" indent="-228600" algn="l" rtl="0" fontAlgn="base">
              <a:spcBef>
                <a:spcPct val="20000"/>
              </a:spcBef>
              <a:spcAft>
                <a:spcPct val="0"/>
              </a:spcAft>
              <a:buFont typeface="Calibri" pitchFamily="34" charset="0"/>
              <a:buChar char="•"/>
              <a:defRPr sz="2000">
                <a:solidFill>
                  <a:schemeClr val="tx1"/>
                </a:solidFill>
                <a:latin typeface="Calibri" pitchFamily="34" charset="0"/>
              </a:defRPr>
            </a:lvl9pPr>
          </a:lstStyle>
          <a:p>
            <a:pPr marL="0" indent="0" algn="ctr" eaLnBrk="1" hangingPunct="1"/>
            <a:r>
              <a:rPr lang="en-US" sz="2400" b="1" kern="0" dirty="0">
                <a:solidFill>
                  <a:srgbClr val="002060"/>
                </a:solidFill>
                <a:latin typeface="Freight Text Pro"/>
              </a:rPr>
              <a:t>Explaining the Benefits, Rights and Responsibilities of the AOP is the most important part of the AOP process.</a:t>
            </a:r>
          </a:p>
        </p:txBody>
      </p:sp>
      <p:sp>
        <p:nvSpPr>
          <p:cNvPr id="8" name="Rectangle 7">
            <a:extLst>
              <a:ext uri="{FF2B5EF4-FFF2-40B4-BE49-F238E27FC236}">
                <a16:creationId xmlns:a16="http://schemas.microsoft.com/office/drawing/2014/main" id="{4F5D6861-F76D-4037-AFAA-B5BEB784D374}"/>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C1A384-1766-4EDE-9FE3-CAACDD7132BC}"/>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https://www.texasattorneygeneral.gov/sites/default/files/files/branding/2018/OAG-Official-Lockup-White%402x.png">
            <a:extLst>
              <a:ext uri="{FF2B5EF4-FFF2-40B4-BE49-F238E27FC236}">
                <a16:creationId xmlns:a16="http://schemas.microsoft.com/office/drawing/2014/main" id="{42B2EF23-F3EC-41DD-9C84-A3C99E08F7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6">
            <a:extLst>
              <a:ext uri="{FF2B5EF4-FFF2-40B4-BE49-F238E27FC236}">
                <a16:creationId xmlns:a16="http://schemas.microsoft.com/office/drawing/2014/main" id="{AEF94DE1-9861-42DE-91B7-153860BD6F8A}"/>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3953456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rotWithShape="1">
          <a:blip r:embed="rId3" cstate="print"/>
          <a:srcRect b="63692"/>
          <a:stretch/>
        </p:blipFill>
        <p:spPr bwMode="auto">
          <a:xfrm>
            <a:off x="42537" y="869454"/>
            <a:ext cx="9035279" cy="2351690"/>
          </a:xfrm>
          <a:prstGeom prst="rect">
            <a:avLst/>
          </a:prstGeom>
          <a:noFill/>
          <a:ln w="12700" cap="rnd">
            <a:gradFill>
              <a:gsLst>
                <a:gs pos="0">
                  <a:schemeClr val="bg1"/>
                </a:gs>
                <a:gs pos="50000">
                  <a:schemeClr val="bg2"/>
                </a:gs>
                <a:gs pos="100000">
                  <a:schemeClr val="accent1">
                    <a:tint val="23500"/>
                    <a:satMod val="160000"/>
                  </a:schemeClr>
                </a:gs>
              </a:gsLst>
              <a:lin ang="5400000" scaled="0"/>
            </a:gradFill>
            <a:round/>
            <a:headEnd/>
            <a:tailEnd/>
          </a:ln>
          <a:effectLst/>
        </p:spPr>
      </p:pic>
      <p:sp>
        <p:nvSpPr>
          <p:cNvPr id="26" name="Rounded Rectangle 25"/>
          <p:cNvSpPr/>
          <p:nvPr/>
        </p:nvSpPr>
        <p:spPr>
          <a:xfrm>
            <a:off x="427587" y="1197120"/>
            <a:ext cx="2193878" cy="330958"/>
          </a:xfrm>
          <a:prstGeom prst="roundRect">
            <a:avLst/>
          </a:prstGeom>
          <a:noFill/>
          <a:ln w="28575">
            <a:solidFill>
              <a:srgbClr val="9B0F0F"/>
            </a:solidFill>
            <a:roun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bwMode="auto">
          <a:xfrm>
            <a:off x="7675649" y="1248216"/>
            <a:ext cx="750627" cy="204716"/>
          </a:xfrm>
          <a:prstGeom prst="roundRect">
            <a:avLst/>
          </a:prstGeom>
          <a:noFill/>
          <a:ln w="28575" cap="flat" cmpd="sng" algn="ctr">
            <a:solidFill>
              <a:srgbClr val="9D1327"/>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28" name="Rounded Rectangle 27"/>
          <p:cNvSpPr/>
          <p:nvPr/>
        </p:nvSpPr>
        <p:spPr bwMode="auto">
          <a:xfrm>
            <a:off x="390524" y="1482622"/>
            <a:ext cx="545911" cy="191069"/>
          </a:xfrm>
          <a:prstGeom prst="roundRect">
            <a:avLst/>
          </a:prstGeom>
          <a:noFill/>
          <a:ln w="28575" cap="flat" cmpd="sng" algn="ctr">
            <a:solidFill>
              <a:srgbClr val="9D1327"/>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29" name="Rounded Rectangle 28"/>
          <p:cNvSpPr/>
          <p:nvPr/>
        </p:nvSpPr>
        <p:spPr bwMode="auto">
          <a:xfrm>
            <a:off x="4399303" y="1497647"/>
            <a:ext cx="2592392" cy="163660"/>
          </a:xfrm>
          <a:prstGeom prst="roundRect">
            <a:avLst/>
          </a:prstGeom>
          <a:noFill/>
          <a:ln w="28575" cap="flat" cmpd="sng" algn="ctr">
            <a:solidFill>
              <a:srgbClr val="9D1327"/>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30" name="Rectangle 24"/>
          <p:cNvSpPr>
            <a:spLocks noChangeArrowheads="1"/>
          </p:cNvSpPr>
          <p:nvPr/>
        </p:nvSpPr>
        <p:spPr bwMode="auto">
          <a:xfrm>
            <a:off x="1662103" y="3765592"/>
            <a:ext cx="4691196" cy="738664"/>
          </a:xfrm>
          <a:prstGeom prst="rect">
            <a:avLst/>
          </a:prstGeom>
          <a:solidFill>
            <a:srgbClr val="9C9C9C">
              <a:alpha val="55000"/>
            </a:srgbClr>
          </a:solidFill>
          <a:ln w="28575">
            <a:solidFill>
              <a:srgbClr val="9D1327"/>
            </a:solidFill>
            <a:round/>
            <a:headEnd/>
            <a:tailEnd/>
          </a:ln>
          <a:effectLst>
            <a:outerShdw dist="71842" dir="2700000" algn="ctr" rotWithShape="0">
              <a:schemeClr val="bg2">
                <a:alpha val="50000"/>
              </a:schemeClr>
            </a:outerShdw>
          </a:effectLst>
        </p:spPr>
        <p:txBody>
          <a:bodyPr wrap="square" lIns="45720" rIns="45720" anchor="ctr">
            <a:spAutoFit/>
          </a:bodyPr>
          <a:lstStyle/>
          <a:p>
            <a:pPr algn="l">
              <a:defRPr/>
            </a:pPr>
            <a:r>
              <a:rPr lang="en-US" sz="2100" dirty="0">
                <a:solidFill>
                  <a:srgbClr val="002060"/>
                </a:solidFill>
                <a:latin typeface="Freight Text Pro"/>
              </a:rPr>
              <a:t>This document carries the same weight as a court order establishing paternity.</a:t>
            </a:r>
          </a:p>
        </p:txBody>
      </p:sp>
      <p:sp>
        <p:nvSpPr>
          <p:cNvPr id="31" name="Rectangle 36"/>
          <p:cNvSpPr>
            <a:spLocks noChangeArrowheads="1"/>
          </p:cNvSpPr>
          <p:nvPr/>
        </p:nvSpPr>
        <p:spPr bwMode="auto">
          <a:xfrm>
            <a:off x="2430130" y="3754501"/>
            <a:ext cx="4398159" cy="738664"/>
          </a:xfrm>
          <a:prstGeom prst="rect">
            <a:avLst/>
          </a:prstGeom>
          <a:solidFill>
            <a:srgbClr val="9C9C9C">
              <a:alpha val="55000"/>
            </a:srgbClr>
          </a:solidFill>
          <a:ln w="28575">
            <a:solidFill>
              <a:srgbClr val="9D1327"/>
            </a:solidFill>
            <a:miter lim="800000"/>
            <a:headEnd/>
            <a:tailEnd/>
          </a:ln>
          <a:effectLst>
            <a:outerShdw dist="107763" dir="2700000" algn="ctr" rotWithShape="0">
              <a:schemeClr val="bg2">
                <a:alpha val="50000"/>
              </a:schemeClr>
            </a:outerShdw>
          </a:effectLst>
        </p:spPr>
        <p:txBody>
          <a:bodyPr wrap="square" lIns="45720" rIns="45720" anchor="ctr">
            <a:spAutoFit/>
          </a:bodyPr>
          <a:lstStyle/>
          <a:p>
            <a:pPr algn="l">
              <a:defRPr/>
            </a:pPr>
            <a:r>
              <a:rPr lang="en-US" sz="2100" dirty="0">
                <a:solidFill>
                  <a:srgbClr val="002060"/>
                </a:solidFill>
                <a:latin typeface="Freight Text Pro"/>
              </a:rPr>
              <a:t>The biological father is the man who conceived the child with the mother</a:t>
            </a:r>
            <a:r>
              <a:rPr lang="en-US" sz="1800" dirty="0">
                <a:solidFill>
                  <a:srgbClr val="002060"/>
                </a:solidFill>
                <a:latin typeface="Freight Text Pro"/>
              </a:rPr>
              <a:t>. </a:t>
            </a:r>
          </a:p>
        </p:txBody>
      </p:sp>
      <p:sp>
        <p:nvSpPr>
          <p:cNvPr id="32" name="Rectangle 41"/>
          <p:cNvSpPr>
            <a:spLocks noChangeArrowheads="1"/>
          </p:cNvSpPr>
          <p:nvPr/>
        </p:nvSpPr>
        <p:spPr bwMode="auto">
          <a:xfrm>
            <a:off x="73744" y="3268729"/>
            <a:ext cx="8974003" cy="3323987"/>
          </a:xfrm>
          <a:prstGeom prst="rect">
            <a:avLst/>
          </a:prstGeom>
          <a:solidFill>
            <a:srgbClr val="9C9C9C">
              <a:alpha val="55000"/>
            </a:srgbClr>
          </a:solidFill>
          <a:ln w="28575">
            <a:solidFill>
              <a:srgbClr val="9D1327"/>
            </a:solidFill>
            <a:miter lim="800000"/>
            <a:headEnd/>
            <a:tailEnd/>
          </a:ln>
          <a:effectLst>
            <a:outerShdw dist="107763" dir="2700000" algn="ctr" rotWithShape="0">
              <a:schemeClr val="bg2">
                <a:alpha val="50000"/>
              </a:schemeClr>
            </a:outerShdw>
          </a:effectLst>
        </p:spPr>
        <p:txBody>
          <a:bodyPr wrap="square" lIns="45720" rIns="45720" anchor="ctr">
            <a:spAutoFit/>
          </a:bodyPr>
          <a:lstStyle/>
          <a:p>
            <a:pPr marL="742950" lvl="4" indent="-285750" algn="l">
              <a:spcBef>
                <a:spcPts val="0"/>
              </a:spcBef>
              <a:spcAft>
                <a:spcPts val="0"/>
              </a:spcAft>
              <a:buFont typeface="Arial" pitchFamily="34" charset="0"/>
              <a:buChar char="•"/>
              <a:defRPr/>
            </a:pPr>
            <a:r>
              <a:rPr lang="en-US" sz="2100" dirty="0">
                <a:solidFill>
                  <a:srgbClr val="002060"/>
                </a:solidFill>
                <a:latin typeface="Freight Text Pro"/>
              </a:rPr>
              <a:t>A genetic test is also called a DNA test. </a:t>
            </a:r>
          </a:p>
          <a:p>
            <a:pPr marL="742950" lvl="4" indent="-285750" algn="l">
              <a:spcBef>
                <a:spcPts val="0"/>
              </a:spcBef>
              <a:spcAft>
                <a:spcPts val="0"/>
              </a:spcAft>
              <a:buFont typeface="Arial" pitchFamily="34" charset="0"/>
              <a:buChar char="•"/>
              <a:defRPr/>
            </a:pPr>
            <a:r>
              <a:rPr lang="en-US" sz="2100" dirty="0">
                <a:solidFill>
                  <a:srgbClr val="002060"/>
                </a:solidFill>
                <a:latin typeface="Freight Text Pro"/>
              </a:rPr>
              <a:t>If you even think you might want a DNA test, DO NOT sign the AOP. </a:t>
            </a:r>
          </a:p>
          <a:p>
            <a:pPr marL="742950" lvl="4" indent="-285750" algn="l">
              <a:spcBef>
                <a:spcPts val="0"/>
              </a:spcBef>
              <a:spcAft>
                <a:spcPts val="0"/>
              </a:spcAft>
              <a:buFont typeface="Arial" pitchFamily="34" charset="0"/>
              <a:buChar char="•"/>
              <a:defRPr/>
            </a:pPr>
            <a:r>
              <a:rPr lang="en-US" sz="2100" dirty="0">
                <a:solidFill>
                  <a:srgbClr val="002060"/>
                </a:solidFill>
                <a:latin typeface="Freight Text Pro"/>
              </a:rPr>
              <a:t>A DNA test can be done in a private lab or by opening a case with the OAG.  The first test is free if you open a case with the OAG.  </a:t>
            </a:r>
          </a:p>
          <a:p>
            <a:pPr marL="742950" lvl="4" indent="-285750" algn="l">
              <a:spcBef>
                <a:spcPts val="0"/>
              </a:spcBef>
              <a:spcAft>
                <a:spcPts val="0"/>
              </a:spcAft>
              <a:buFont typeface="Arial" pitchFamily="34" charset="0"/>
              <a:buChar char="•"/>
              <a:defRPr/>
            </a:pPr>
            <a:r>
              <a:rPr lang="en-US" sz="2100" dirty="0">
                <a:solidFill>
                  <a:srgbClr val="002060"/>
                </a:solidFill>
                <a:latin typeface="Freight Text Pro"/>
              </a:rPr>
              <a:t>Only DNA tests done through a lab accredited by the American Association of Blood Banks will be considered in court.  Tests done in non-accredited labs and over-the-counter “home testing kits” will not be considered as evidence in court.</a:t>
            </a:r>
          </a:p>
          <a:p>
            <a:pPr marL="742950" lvl="4" indent="-285750" algn="l">
              <a:spcBef>
                <a:spcPts val="0"/>
              </a:spcBef>
              <a:spcAft>
                <a:spcPts val="0"/>
              </a:spcAft>
              <a:buFont typeface="Arial" pitchFamily="34" charset="0"/>
              <a:buChar char="•"/>
              <a:defRPr/>
            </a:pPr>
            <a:r>
              <a:rPr lang="en-US" sz="2100" b="1" dirty="0">
                <a:solidFill>
                  <a:srgbClr val="002060"/>
                </a:solidFill>
                <a:latin typeface="Freight Text Pro"/>
              </a:rPr>
              <a:t>The OAG will not order a DNA test if the parents have already signed the AOP.</a:t>
            </a:r>
          </a:p>
        </p:txBody>
      </p:sp>
      <p:sp>
        <p:nvSpPr>
          <p:cNvPr id="33" name="Rounded Rectangle 32"/>
          <p:cNvSpPr/>
          <p:nvPr/>
        </p:nvSpPr>
        <p:spPr bwMode="auto">
          <a:xfrm>
            <a:off x="7421878" y="2290706"/>
            <a:ext cx="750626" cy="204716"/>
          </a:xfrm>
          <a:prstGeom prst="roundRect">
            <a:avLst/>
          </a:prstGeom>
          <a:noFill/>
          <a:ln w="28575" cap="flat" cmpd="sng" algn="ctr">
            <a:solidFill>
              <a:srgbClr val="9D1327"/>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35" name="Rectangle 31"/>
          <p:cNvSpPr>
            <a:spLocks noChangeArrowheads="1"/>
          </p:cNvSpPr>
          <p:nvPr/>
        </p:nvSpPr>
        <p:spPr bwMode="auto">
          <a:xfrm>
            <a:off x="1554636" y="3705865"/>
            <a:ext cx="6249263" cy="964880"/>
          </a:xfrm>
          <a:prstGeom prst="rect">
            <a:avLst/>
          </a:prstGeom>
          <a:solidFill>
            <a:srgbClr val="9C9C9C">
              <a:alpha val="55000"/>
            </a:srgbClr>
          </a:solidFill>
          <a:ln w="28575">
            <a:solidFill>
              <a:srgbClr val="9D1327"/>
            </a:solidFill>
            <a:miter lim="800000"/>
            <a:headEnd/>
            <a:tailEnd/>
          </a:ln>
          <a:effectLst>
            <a:outerShdw dist="107763" dir="2700000" algn="ctr" rotWithShape="0">
              <a:schemeClr val="bg2">
                <a:alpha val="50000"/>
              </a:schemeClr>
            </a:outerShdw>
          </a:effectLst>
        </p:spPr>
        <p:txBody>
          <a:bodyPr wrap="square" lIns="45720" rIns="45720" anchor="ctr">
            <a:spAutoFit/>
          </a:bodyPr>
          <a:lstStyle/>
          <a:p>
            <a:pPr algn="l">
              <a:lnSpc>
                <a:spcPct val="90000"/>
              </a:lnSpc>
              <a:defRPr/>
            </a:pPr>
            <a:r>
              <a:rPr lang="en-US" sz="2100" dirty="0">
                <a:solidFill>
                  <a:srgbClr val="002060"/>
                </a:solidFill>
                <a:latin typeface="Freight Text Pro"/>
              </a:rPr>
              <a:t>This is important! The AOP is </a:t>
            </a:r>
            <a:r>
              <a:rPr lang="en-US" sz="2100" b="1" dirty="0">
                <a:solidFill>
                  <a:srgbClr val="002060"/>
                </a:solidFill>
                <a:latin typeface="Freight Text Pro"/>
              </a:rPr>
              <a:t>only</a:t>
            </a:r>
            <a:r>
              <a:rPr lang="en-US" sz="2100" dirty="0">
                <a:solidFill>
                  <a:srgbClr val="002060"/>
                </a:solidFill>
                <a:latin typeface="Freight Text Pro"/>
              </a:rPr>
              <a:t> used when all parties agree. There are other ways to establish paternity when the parties are not in agreement.</a:t>
            </a:r>
          </a:p>
        </p:txBody>
      </p:sp>
      <p:sp>
        <p:nvSpPr>
          <p:cNvPr id="21" name="Rectangle 20">
            <a:extLst>
              <a:ext uri="{FF2B5EF4-FFF2-40B4-BE49-F238E27FC236}">
                <a16:creationId xmlns:a16="http://schemas.microsoft.com/office/drawing/2014/main" id="{82EBB203-DC4B-4633-86DF-0DDA2C71D124}"/>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96EC56-7AD0-4BBD-8F38-4D229F4724A7}"/>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8" descr="https://www.texasattorneygeneral.gov/sites/default/files/files/branding/2018/OAG-Official-Lockup-White%402x.png">
            <a:extLst>
              <a:ext uri="{FF2B5EF4-FFF2-40B4-BE49-F238E27FC236}">
                <a16:creationId xmlns:a16="http://schemas.microsoft.com/office/drawing/2014/main" id="{7A584EA7-172B-42AE-9AC7-0CDE3697E0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6">
            <a:extLst>
              <a:ext uri="{FF2B5EF4-FFF2-40B4-BE49-F238E27FC236}">
                <a16:creationId xmlns:a16="http://schemas.microsoft.com/office/drawing/2014/main" id="{6332E18F-85F8-4447-9E36-060C7C75228A}"/>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xit" presetSubtype="0" fill="hold" grpId="1" nodeType="withEffect" nodePh="1">
                                  <p:stCondLst>
                                    <p:cond delay="0"/>
                                  </p:stCondLst>
                                  <p:endCondLst>
                                    <p:cond evt="begin" delay="0">
                                      <p:tn val="31"/>
                                    </p:cond>
                                  </p:end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animBg="1"/>
      <p:bldP spid="27" grpId="0" animBg="1"/>
      <p:bldP spid="27" grpId="1" animBg="1"/>
      <p:bldP spid="28" grpId="0" animBg="1"/>
      <p:bldP spid="28" grpId="1" animBg="1"/>
      <p:bldP spid="29" grpId="0" animBg="1"/>
      <p:bldP spid="29" grpId="1" animBg="1"/>
      <p:bldP spid="30" grpId="1" animBg="1"/>
      <p:bldP spid="31" grpId="0" animBg="1"/>
      <p:bldP spid="31" grpId="1" animBg="1"/>
      <p:bldP spid="32" grpId="0" animBg="1"/>
      <p:bldP spid="32" grpId="1" animBg="1"/>
      <p:bldP spid="33"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rotWithShape="1">
          <a:blip r:embed="rId3" cstate="print"/>
          <a:srcRect l="-1" t="35740" r="-882" b="30183"/>
          <a:stretch/>
        </p:blipFill>
        <p:spPr bwMode="auto">
          <a:xfrm>
            <a:off x="76200" y="1096879"/>
            <a:ext cx="9001616" cy="2207174"/>
          </a:xfrm>
          <a:prstGeom prst="rect">
            <a:avLst/>
          </a:prstGeom>
          <a:noFill/>
          <a:ln w="9525">
            <a:noFill/>
            <a:miter lim="800000"/>
            <a:headEnd/>
            <a:tailEnd/>
          </a:ln>
          <a:effectLst/>
        </p:spPr>
      </p:pic>
      <p:sp>
        <p:nvSpPr>
          <p:cNvPr id="74" name="Rounded Rectangle 73"/>
          <p:cNvSpPr/>
          <p:nvPr/>
        </p:nvSpPr>
        <p:spPr bwMode="auto">
          <a:xfrm>
            <a:off x="6373504" y="2110496"/>
            <a:ext cx="1992574" cy="191068"/>
          </a:xfrm>
          <a:prstGeom prst="roundRect">
            <a:avLst/>
          </a:prstGeom>
          <a:noFill/>
          <a:ln w="28575" cap="flat" cmpd="sng" algn="ctr">
            <a:solidFill>
              <a:srgbClr val="9D1327"/>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76" name="Rounded Rectangle 75"/>
          <p:cNvSpPr/>
          <p:nvPr/>
        </p:nvSpPr>
        <p:spPr bwMode="auto">
          <a:xfrm>
            <a:off x="430374" y="2329690"/>
            <a:ext cx="2920621" cy="232012"/>
          </a:xfrm>
          <a:prstGeom prst="roundRect">
            <a:avLst/>
          </a:prstGeom>
          <a:noFill/>
          <a:ln w="28575" cap="flat" cmpd="sng" algn="ctr">
            <a:solidFill>
              <a:srgbClr val="9D1327"/>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77" name="Rectangle 48"/>
          <p:cNvSpPr>
            <a:spLocks noChangeArrowheads="1"/>
          </p:cNvSpPr>
          <p:nvPr/>
        </p:nvSpPr>
        <p:spPr bwMode="auto">
          <a:xfrm>
            <a:off x="263546" y="3322124"/>
            <a:ext cx="8516202" cy="3077766"/>
          </a:xfrm>
          <a:prstGeom prst="rect">
            <a:avLst/>
          </a:prstGeom>
          <a:solidFill>
            <a:srgbClr val="9C9C9C">
              <a:alpha val="55000"/>
            </a:srgbClr>
          </a:solidFill>
          <a:ln w="28575">
            <a:solidFill>
              <a:srgbClr val="9D1327"/>
            </a:solidFill>
            <a:miter lim="800000"/>
            <a:headEnd/>
            <a:tailEnd type="none" w="lg" len="lg"/>
          </a:ln>
          <a:effectLst>
            <a:outerShdw dist="71842" dir="2700000" algn="ctr" rotWithShape="0">
              <a:schemeClr val="bg2">
                <a:alpha val="50000"/>
              </a:schemeClr>
            </a:outerShdw>
          </a:effectLst>
        </p:spPr>
        <p:txBody>
          <a:bodyPr wrap="square" lIns="45720" rIns="45720" anchor="ctr">
            <a:spAutoFit/>
          </a:bodyPr>
          <a:lstStyle/>
          <a:p>
            <a:pPr marL="457200" algn="l">
              <a:spcBef>
                <a:spcPts val="600"/>
              </a:spcBef>
              <a:spcAft>
                <a:spcPts val="600"/>
              </a:spcAft>
              <a:defRPr/>
            </a:pPr>
            <a:r>
              <a:rPr lang="en-US" sz="1800" dirty="0">
                <a:solidFill>
                  <a:srgbClr val="002060"/>
                </a:solidFill>
                <a:latin typeface="Freight Text Pro"/>
              </a:rPr>
              <a:t>In Texas, </a:t>
            </a:r>
            <a:r>
              <a:rPr lang="en-US" sz="1800" b="1" dirty="0">
                <a:solidFill>
                  <a:srgbClr val="002060"/>
                </a:solidFill>
                <a:latin typeface="Freight Text Pro"/>
              </a:rPr>
              <a:t>both</a:t>
            </a:r>
            <a:r>
              <a:rPr lang="en-US" sz="1800" dirty="0">
                <a:solidFill>
                  <a:srgbClr val="002060"/>
                </a:solidFill>
                <a:latin typeface="Freight Text Pro"/>
              </a:rPr>
              <a:t> legal parents are responsible for the financial and emotional support of their child.</a:t>
            </a:r>
          </a:p>
          <a:p>
            <a:pPr marL="457200" algn="l">
              <a:spcBef>
                <a:spcPts val="600"/>
              </a:spcBef>
              <a:spcAft>
                <a:spcPts val="600"/>
              </a:spcAft>
              <a:defRPr/>
            </a:pPr>
            <a:r>
              <a:rPr lang="en-US" sz="1800" dirty="0">
                <a:solidFill>
                  <a:srgbClr val="002060"/>
                </a:solidFill>
                <a:latin typeface="Freight Text Pro"/>
              </a:rPr>
              <a:t>Some rights you may have as a legal parent include: </a:t>
            </a:r>
          </a:p>
          <a:p>
            <a:pPr marL="896112" indent="-285750" algn="l">
              <a:spcBef>
                <a:spcPts val="600"/>
              </a:spcBef>
              <a:spcAft>
                <a:spcPts val="600"/>
              </a:spcAft>
              <a:buFont typeface="Arial" pitchFamily="34" charset="0"/>
              <a:buChar char="•"/>
              <a:defRPr/>
            </a:pPr>
            <a:r>
              <a:rPr lang="en-US" sz="1800" dirty="0">
                <a:solidFill>
                  <a:srgbClr val="002060"/>
                </a:solidFill>
                <a:latin typeface="Freight Text Pro"/>
              </a:rPr>
              <a:t>Access to your child’s medical and school records</a:t>
            </a:r>
          </a:p>
          <a:p>
            <a:pPr marL="896112" indent="-285750" algn="l">
              <a:spcBef>
                <a:spcPts val="600"/>
              </a:spcBef>
              <a:spcAft>
                <a:spcPts val="600"/>
              </a:spcAft>
              <a:buFont typeface="Arial" pitchFamily="34" charset="0"/>
              <a:buChar char="•"/>
              <a:defRPr/>
            </a:pPr>
            <a:r>
              <a:rPr lang="en-US" sz="1800" dirty="0">
                <a:solidFill>
                  <a:srgbClr val="002060"/>
                </a:solidFill>
                <a:latin typeface="Freight Text Pro"/>
              </a:rPr>
              <a:t>The right to request custody, visitation or financial and medical support for your child</a:t>
            </a:r>
          </a:p>
          <a:p>
            <a:pPr marL="896112" indent="-285750" algn="l">
              <a:spcBef>
                <a:spcPts val="600"/>
              </a:spcBef>
              <a:spcAft>
                <a:spcPts val="600"/>
              </a:spcAft>
              <a:buFont typeface="Arial" pitchFamily="34" charset="0"/>
              <a:buChar char="•"/>
              <a:defRPr/>
            </a:pPr>
            <a:r>
              <a:rPr lang="en-US" sz="1800" dirty="0">
                <a:solidFill>
                  <a:srgbClr val="002060"/>
                </a:solidFill>
                <a:latin typeface="Freight Text Pro"/>
              </a:rPr>
              <a:t>Your name placed on the birth certificate</a:t>
            </a:r>
          </a:p>
          <a:p>
            <a:pPr marL="896112" indent="-285750" algn="l">
              <a:spcBef>
                <a:spcPts val="600"/>
              </a:spcBef>
              <a:spcAft>
                <a:spcPts val="600"/>
              </a:spcAft>
              <a:buFont typeface="Arial" pitchFamily="34" charset="0"/>
              <a:buChar char="•"/>
              <a:defRPr/>
            </a:pPr>
            <a:r>
              <a:rPr lang="en-US" sz="1800" dirty="0">
                <a:solidFill>
                  <a:srgbClr val="002060"/>
                </a:solidFill>
                <a:latin typeface="Freight Text Pro"/>
              </a:rPr>
              <a:t>Your benefits (such as Social Security or military) may go to your legal child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EF26392-803C-4B0B-93D6-128568EE683C}"/>
                  </a:ext>
                </a:extLst>
              </p14:cNvPr>
              <p14:cNvContentPartPr/>
              <p14:nvPr/>
            </p14:nvContentPartPr>
            <p14:xfrm>
              <a:off x="2444327" y="4422527"/>
              <a:ext cx="360" cy="360"/>
            </p14:xfrm>
          </p:contentPart>
        </mc:Choice>
        <mc:Fallback xmlns="">
          <p:pic>
            <p:nvPicPr>
              <p:cNvPr id="2" name="Ink 1">
                <a:extLst>
                  <a:ext uri="{FF2B5EF4-FFF2-40B4-BE49-F238E27FC236}">
                    <a16:creationId xmlns:a16="http://schemas.microsoft.com/office/drawing/2014/main" id="{AEF26392-803C-4B0B-93D6-128568EE683C}"/>
                  </a:ext>
                </a:extLst>
              </p:cNvPr>
              <p:cNvPicPr/>
              <p:nvPr/>
            </p:nvPicPr>
            <p:blipFill>
              <a:blip r:embed="rId5"/>
              <a:stretch>
                <a:fillRect/>
              </a:stretch>
            </p:blipFill>
            <p:spPr>
              <a:xfrm>
                <a:off x="2435687" y="4413887"/>
                <a:ext cx="18000" cy="18000"/>
              </a:xfrm>
              <a:prstGeom prst="rect">
                <a:avLst/>
              </a:prstGeom>
            </p:spPr>
          </p:pic>
        </mc:Fallback>
      </mc:AlternateContent>
      <p:sp>
        <p:nvSpPr>
          <p:cNvPr id="15" name="Rectangle 14">
            <a:extLst>
              <a:ext uri="{FF2B5EF4-FFF2-40B4-BE49-F238E27FC236}">
                <a16:creationId xmlns:a16="http://schemas.microsoft.com/office/drawing/2014/main" id="{55FAE79A-826D-4E75-BBC9-F96D1669695D}"/>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68E128-10EC-4944-BC42-3D29DAA2970D}"/>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8" descr="https://www.texasattorneygeneral.gov/sites/default/files/files/branding/2018/OAG-Official-Lockup-White%402x.png">
            <a:extLst>
              <a:ext uri="{FF2B5EF4-FFF2-40B4-BE49-F238E27FC236}">
                <a16:creationId xmlns:a16="http://schemas.microsoft.com/office/drawing/2014/main" id="{2FB7962E-1412-448D-B370-A8A92180B27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6">
            <a:extLst>
              <a:ext uri="{FF2B5EF4-FFF2-40B4-BE49-F238E27FC236}">
                <a16:creationId xmlns:a16="http://schemas.microsoft.com/office/drawing/2014/main" id="{34A52FEC-A3F2-41D6-8905-FE0AD1B5F959}"/>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1205215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rotWithShape="1">
          <a:blip r:embed="rId3" cstate="print"/>
          <a:srcRect l="-854" t="68844" r="-1"/>
          <a:stretch/>
        </p:blipFill>
        <p:spPr bwMode="auto">
          <a:xfrm>
            <a:off x="0" y="1225420"/>
            <a:ext cx="8999061" cy="2017986"/>
          </a:xfrm>
          <a:prstGeom prst="rect">
            <a:avLst/>
          </a:prstGeom>
          <a:noFill/>
          <a:ln w="9525">
            <a:noFill/>
            <a:miter lim="800000"/>
            <a:headEnd/>
            <a:tailEnd/>
          </a:ln>
          <a:effectLst/>
        </p:spPr>
      </p:pic>
      <p:sp>
        <p:nvSpPr>
          <p:cNvPr id="78" name="Rounded Rectangle 77"/>
          <p:cNvSpPr/>
          <p:nvPr/>
        </p:nvSpPr>
        <p:spPr bwMode="auto">
          <a:xfrm>
            <a:off x="2463804" y="2134449"/>
            <a:ext cx="5854889" cy="232011"/>
          </a:xfrm>
          <a:prstGeom prst="roundRect">
            <a:avLst/>
          </a:prstGeom>
          <a:noFill/>
          <a:ln w="28575" cap="flat" cmpd="sng" algn="ctr">
            <a:solidFill>
              <a:srgbClr val="9D1327"/>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79" name="Rounded Rectangle 78"/>
          <p:cNvSpPr/>
          <p:nvPr/>
        </p:nvSpPr>
        <p:spPr bwMode="auto">
          <a:xfrm>
            <a:off x="450152" y="2370969"/>
            <a:ext cx="791570" cy="204717"/>
          </a:xfrm>
          <a:prstGeom prst="roundRect">
            <a:avLst/>
          </a:prstGeom>
          <a:noFill/>
          <a:ln w="28575" cap="flat" cmpd="sng" algn="ctr">
            <a:solidFill>
              <a:srgbClr val="9D1327"/>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80" name="Rectangle 60"/>
          <p:cNvSpPr>
            <a:spLocks noChangeArrowheads="1"/>
          </p:cNvSpPr>
          <p:nvPr/>
        </p:nvSpPr>
        <p:spPr bwMode="auto">
          <a:xfrm>
            <a:off x="446140" y="3748184"/>
            <a:ext cx="7963658" cy="2308324"/>
          </a:xfrm>
          <a:prstGeom prst="rect">
            <a:avLst/>
          </a:prstGeom>
          <a:solidFill>
            <a:srgbClr val="9C9C9C">
              <a:alpha val="55000"/>
            </a:srgbClr>
          </a:solidFill>
          <a:ln w="28575">
            <a:solidFill>
              <a:srgbClr val="9D1327"/>
            </a:solidFill>
            <a:round/>
            <a:headEnd/>
            <a:tailEnd type="none" w="lg" len="lg"/>
          </a:ln>
          <a:effectLst>
            <a:outerShdw dist="71842" dir="2700000" algn="ctr" rotWithShape="0">
              <a:schemeClr val="bg2">
                <a:alpha val="50000"/>
              </a:schemeClr>
            </a:outerShdw>
          </a:effectLst>
        </p:spPr>
        <p:txBody>
          <a:bodyPr wrap="square" lIns="45720" rIns="45720" anchor="ctr">
            <a:spAutoFit/>
          </a:bodyPr>
          <a:lstStyle/>
          <a:p>
            <a:pPr algn="l">
              <a:defRPr/>
            </a:pPr>
            <a:r>
              <a:rPr lang="en-US" sz="1800" dirty="0">
                <a:solidFill>
                  <a:srgbClr val="002060"/>
                </a:solidFill>
                <a:latin typeface="Freight Text Pro"/>
              </a:rPr>
              <a:t>Only the legal father’s name may be placed on the birth certificate. If the AOP is completed at the time of the child’s birth, the father’s name is automatically listed.  If the AOP is completed at a later time, you must amend, or change, the child’s birth certificate. </a:t>
            </a:r>
          </a:p>
          <a:p>
            <a:pPr algn="l">
              <a:defRPr/>
            </a:pPr>
            <a:endParaRPr lang="en-US" sz="1800" b="1" i="1" dirty="0">
              <a:solidFill>
                <a:srgbClr val="002060"/>
              </a:solidFill>
              <a:latin typeface="Freight Text Pro"/>
            </a:endParaRPr>
          </a:p>
          <a:p>
            <a:pPr algn="l">
              <a:defRPr/>
            </a:pPr>
            <a:r>
              <a:rPr lang="en-US" sz="1800" dirty="0">
                <a:solidFill>
                  <a:srgbClr val="002060"/>
                </a:solidFill>
                <a:latin typeface="Freight Text Pro"/>
              </a:rPr>
              <a:t>To change the child’s birth certificate based on an AOP, both parents must sign (before a notary public) the Correcting a Birth Certificate VS-170 form from Texas Vital Statistics. (More detail will be provided about this form later in the training.)</a:t>
            </a:r>
          </a:p>
        </p:txBody>
      </p:sp>
      <p:sp>
        <p:nvSpPr>
          <p:cNvPr id="9" name="Rectangle 8">
            <a:extLst>
              <a:ext uri="{FF2B5EF4-FFF2-40B4-BE49-F238E27FC236}">
                <a16:creationId xmlns:a16="http://schemas.microsoft.com/office/drawing/2014/main" id="{3DBD67B0-4633-4E16-AAFF-B56F4B2BA72E}"/>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B5069B-13B4-41E6-A73E-7DC289D2E476}"/>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https://www.texasattorneygeneral.gov/sites/default/files/files/branding/2018/OAG-Official-Lockup-White%402x.png">
            <a:extLst>
              <a:ext uri="{FF2B5EF4-FFF2-40B4-BE49-F238E27FC236}">
                <a16:creationId xmlns:a16="http://schemas.microsoft.com/office/drawing/2014/main" id="{17BA68F5-33CD-46AD-B40E-49664506A2B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6">
            <a:extLst>
              <a:ext uri="{FF2B5EF4-FFF2-40B4-BE49-F238E27FC236}">
                <a16:creationId xmlns:a16="http://schemas.microsoft.com/office/drawing/2014/main" id="{3CAE17A5-2010-47C6-975C-45D74781C0D6}"/>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1898952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srcRect t="11006" b="58501"/>
          <a:stretch/>
        </p:blipFill>
        <p:spPr bwMode="auto">
          <a:xfrm>
            <a:off x="204716" y="1299982"/>
            <a:ext cx="8652681" cy="1907628"/>
          </a:xfrm>
          <a:prstGeom prst="rect">
            <a:avLst/>
          </a:prstGeom>
          <a:noFill/>
          <a:ln w="9525">
            <a:noFill/>
            <a:miter lim="800000"/>
            <a:headEnd/>
            <a:tailEnd/>
          </a:ln>
          <a:effectLst/>
        </p:spPr>
      </p:pic>
      <p:sp>
        <p:nvSpPr>
          <p:cNvPr id="63" name="Rounded Rectangle 62"/>
          <p:cNvSpPr/>
          <p:nvPr/>
        </p:nvSpPr>
        <p:spPr bwMode="auto">
          <a:xfrm>
            <a:off x="3620385" y="1279322"/>
            <a:ext cx="1733265" cy="259307"/>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66" name="Rectangle 6"/>
          <p:cNvSpPr>
            <a:spLocks noChangeArrowheads="1"/>
          </p:cNvSpPr>
          <p:nvPr/>
        </p:nvSpPr>
        <p:spPr bwMode="auto">
          <a:xfrm>
            <a:off x="984990" y="3648686"/>
            <a:ext cx="7413051" cy="1061829"/>
          </a:xfrm>
          <a:prstGeom prst="rect">
            <a:avLst/>
          </a:prstGeom>
          <a:solidFill>
            <a:srgbClr val="9C9C9C">
              <a:alpha val="55000"/>
            </a:srgbClr>
          </a:solidFill>
          <a:ln w="28575">
            <a:solidFill>
              <a:srgbClr val="9B0F0F"/>
            </a:solidFill>
            <a:miter lim="800000"/>
            <a:headEnd/>
            <a:tailEnd type="none" w="lg" len="lg"/>
          </a:ln>
          <a:effectLst>
            <a:outerShdw dist="71842" dir="2700000" algn="ctr" rotWithShape="0">
              <a:schemeClr val="bg2">
                <a:alpha val="50000"/>
              </a:schemeClr>
            </a:outerShdw>
          </a:effectLst>
        </p:spPr>
        <p:txBody>
          <a:bodyPr wrap="square" lIns="45720" rIns="45720" anchor="ctr">
            <a:spAutoFit/>
          </a:bodyPr>
          <a:lstStyle/>
          <a:p>
            <a:pPr algn="l">
              <a:defRPr/>
            </a:pPr>
            <a:r>
              <a:rPr lang="en-US" sz="2100" dirty="0">
                <a:solidFill>
                  <a:srgbClr val="002060"/>
                </a:solidFill>
                <a:latin typeface="Freight Text Pro"/>
              </a:rPr>
              <a:t>Certified entities must read this section unless they are absolutely certain there is no presumed father. BEST PRACTICE: Review it with all parents.</a:t>
            </a:r>
          </a:p>
        </p:txBody>
      </p:sp>
      <p:sp>
        <p:nvSpPr>
          <p:cNvPr id="25" name="Rectangle 6"/>
          <p:cNvSpPr>
            <a:spLocks noChangeArrowheads="1"/>
          </p:cNvSpPr>
          <p:nvPr/>
        </p:nvSpPr>
        <p:spPr bwMode="auto">
          <a:xfrm>
            <a:off x="135450" y="3461334"/>
            <a:ext cx="8873100" cy="2985433"/>
          </a:xfrm>
          <a:prstGeom prst="rect">
            <a:avLst/>
          </a:prstGeom>
          <a:solidFill>
            <a:srgbClr val="9C9C9C">
              <a:alpha val="55000"/>
            </a:srgbClr>
          </a:solidFill>
          <a:ln w="28575">
            <a:solidFill>
              <a:srgbClr val="9B0F0F"/>
            </a:solidFill>
            <a:miter lim="800000"/>
            <a:headEnd/>
            <a:tailEnd type="none" w="lg" len="lg"/>
          </a:ln>
          <a:effectLst>
            <a:outerShdw dist="71842" dir="2700000" algn="ctr" rotWithShape="0">
              <a:schemeClr val="bg2">
                <a:alpha val="50000"/>
              </a:schemeClr>
            </a:outerShdw>
          </a:effectLst>
        </p:spPr>
        <p:txBody>
          <a:bodyPr wrap="square" lIns="45720" rIns="45720" anchor="ctr">
            <a:spAutoFit/>
          </a:bodyPr>
          <a:lstStyle/>
          <a:p>
            <a:pPr algn="l">
              <a:spcBef>
                <a:spcPts val="0"/>
              </a:spcBef>
              <a:spcAft>
                <a:spcPts val="600"/>
              </a:spcAft>
              <a:defRPr/>
            </a:pPr>
            <a:r>
              <a:rPr lang="en-US" sz="2100" dirty="0">
                <a:solidFill>
                  <a:srgbClr val="002060"/>
                </a:solidFill>
                <a:latin typeface="Freight Text Pro"/>
              </a:rPr>
              <a:t>Indications that a man is a presumed father:</a:t>
            </a:r>
          </a:p>
          <a:p>
            <a:pPr lvl="1" indent="-342900" algn="l">
              <a:spcBef>
                <a:spcPts val="0"/>
              </a:spcBef>
              <a:spcAft>
                <a:spcPts val="600"/>
              </a:spcAft>
              <a:buFont typeface="Arial" pitchFamily="34" charset="0"/>
              <a:buChar char="•"/>
              <a:defRPr/>
            </a:pPr>
            <a:r>
              <a:rPr lang="en-US" sz="2100" dirty="0">
                <a:solidFill>
                  <a:srgbClr val="002060"/>
                </a:solidFill>
                <a:latin typeface="Freight Text Pro"/>
              </a:rPr>
              <a:t>He was married to the biological mother at the time of the child’s birth, </a:t>
            </a:r>
            <a:r>
              <a:rPr lang="en-US" sz="2100" b="1" dirty="0">
                <a:solidFill>
                  <a:srgbClr val="002060"/>
                </a:solidFill>
                <a:latin typeface="Freight Text Pro"/>
              </a:rPr>
              <a:t>or</a:t>
            </a:r>
          </a:p>
          <a:p>
            <a:pPr lvl="1" indent="-342900" algn="l">
              <a:spcBef>
                <a:spcPts val="0"/>
              </a:spcBef>
              <a:spcAft>
                <a:spcPts val="600"/>
              </a:spcAft>
              <a:buFont typeface="Arial" pitchFamily="34" charset="0"/>
              <a:buChar char="•"/>
              <a:defRPr/>
            </a:pPr>
            <a:r>
              <a:rPr lang="en-US" sz="2100" dirty="0">
                <a:solidFill>
                  <a:srgbClr val="002060"/>
                </a:solidFill>
                <a:latin typeface="Freight Text Pro"/>
              </a:rPr>
              <a:t>He was married to the biological mother within 300 days before the child’s birth, </a:t>
            </a:r>
            <a:r>
              <a:rPr lang="en-US" sz="2100" b="1" dirty="0">
                <a:solidFill>
                  <a:srgbClr val="002060"/>
                </a:solidFill>
                <a:latin typeface="Freight Text Pro"/>
              </a:rPr>
              <a:t>or</a:t>
            </a:r>
            <a:endParaRPr lang="en-US" sz="2100" dirty="0">
              <a:solidFill>
                <a:srgbClr val="002060"/>
              </a:solidFill>
              <a:latin typeface="Freight Text Pro"/>
            </a:endParaRPr>
          </a:p>
          <a:p>
            <a:pPr lvl="1" indent="-342900" algn="l">
              <a:spcBef>
                <a:spcPts val="0"/>
              </a:spcBef>
              <a:spcAft>
                <a:spcPts val="600"/>
              </a:spcAft>
              <a:buFont typeface="Arial" pitchFamily="34" charset="0"/>
              <a:buChar char="•"/>
              <a:defRPr/>
            </a:pPr>
            <a:r>
              <a:rPr lang="en-US" sz="2100" dirty="0">
                <a:solidFill>
                  <a:srgbClr val="002060"/>
                </a:solidFill>
                <a:latin typeface="Freight Text Pro"/>
              </a:rPr>
              <a:t>He continuously lived with the child for the first two years of the child’s life </a:t>
            </a:r>
            <a:r>
              <a:rPr lang="en-US" sz="2100" b="1" dirty="0">
                <a:solidFill>
                  <a:srgbClr val="002060"/>
                </a:solidFill>
                <a:latin typeface="Freight Text Pro"/>
              </a:rPr>
              <a:t>and </a:t>
            </a:r>
            <a:r>
              <a:rPr lang="en-US" sz="2100" dirty="0">
                <a:solidFill>
                  <a:srgbClr val="002060"/>
                </a:solidFill>
                <a:latin typeface="Freight Text Pro"/>
              </a:rPr>
              <a:t>represented the child as his own.</a:t>
            </a:r>
          </a:p>
          <a:p>
            <a:pPr algn="l">
              <a:spcBef>
                <a:spcPts val="0"/>
              </a:spcBef>
              <a:spcAft>
                <a:spcPts val="600"/>
              </a:spcAft>
              <a:defRPr/>
            </a:pPr>
            <a:r>
              <a:rPr lang="en-US" sz="2100" b="1" dirty="0">
                <a:solidFill>
                  <a:srgbClr val="002060"/>
                </a:solidFill>
                <a:latin typeface="Freight Text Pro"/>
              </a:rPr>
              <a:t>NOTE:  The Denial of Paternity is unnecessary if a divorce decree specifically states the husband is not the biological father of the child.</a:t>
            </a:r>
          </a:p>
        </p:txBody>
      </p:sp>
      <p:sp>
        <p:nvSpPr>
          <p:cNvPr id="27" name="Rounded Rectangle 26"/>
          <p:cNvSpPr/>
          <p:nvPr/>
        </p:nvSpPr>
        <p:spPr bwMode="auto">
          <a:xfrm>
            <a:off x="4449170" y="2141036"/>
            <a:ext cx="3507475" cy="163773"/>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12" name="Rectangle 15">
            <a:extLst>
              <a:ext uri="{FF2B5EF4-FFF2-40B4-BE49-F238E27FC236}">
                <a16:creationId xmlns:a16="http://schemas.microsoft.com/office/drawing/2014/main" id="{843DD7CF-2078-4A38-9D48-3C1E2832AF09}"/>
              </a:ext>
            </a:extLst>
          </p:cNvPr>
          <p:cNvSpPr>
            <a:spLocks noChangeArrowheads="1"/>
          </p:cNvSpPr>
          <p:nvPr/>
        </p:nvSpPr>
        <p:spPr bwMode="auto">
          <a:xfrm>
            <a:off x="1286617" y="3562911"/>
            <a:ext cx="6400800" cy="1384995"/>
          </a:xfrm>
          <a:prstGeom prst="rect">
            <a:avLst/>
          </a:prstGeom>
          <a:solidFill>
            <a:srgbClr val="9C9C9C">
              <a:alpha val="55000"/>
            </a:srgbClr>
          </a:solidFill>
          <a:ln w="28575">
            <a:solidFill>
              <a:srgbClr val="9B0F0F"/>
            </a:solidFill>
            <a:miter lim="800000"/>
            <a:headEnd/>
            <a:tailEnd type="none" w="lg" len="lg"/>
          </a:ln>
          <a:effectLst>
            <a:outerShdw dist="71842" dir="2700000" algn="ctr" rotWithShape="0">
              <a:schemeClr val="bg2">
                <a:alpha val="50000"/>
              </a:schemeClr>
            </a:outerShdw>
          </a:effectLst>
        </p:spPr>
        <p:txBody>
          <a:bodyPr wrap="square" lIns="45720" rIns="45720" anchor="ctr">
            <a:spAutoFit/>
          </a:bodyPr>
          <a:lstStyle/>
          <a:p>
            <a:pPr algn="l">
              <a:defRPr/>
            </a:pPr>
            <a:r>
              <a:rPr lang="en-US" sz="2100" b="1" dirty="0">
                <a:solidFill>
                  <a:srgbClr val="002060"/>
                </a:solidFill>
                <a:latin typeface="Freight Text Pro"/>
              </a:rPr>
              <a:t>This is very important!  </a:t>
            </a:r>
            <a:r>
              <a:rPr lang="en-US" sz="2100" dirty="0">
                <a:solidFill>
                  <a:srgbClr val="002060"/>
                </a:solidFill>
                <a:latin typeface="Freight Text Pro"/>
              </a:rPr>
              <a:t>The AOP is used </a:t>
            </a:r>
            <a:r>
              <a:rPr lang="en-US" sz="2100" b="1" dirty="0">
                <a:solidFill>
                  <a:srgbClr val="002060"/>
                </a:solidFill>
                <a:latin typeface="Freight Text Pro"/>
              </a:rPr>
              <a:t>only</a:t>
            </a:r>
            <a:r>
              <a:rPr lang="en-US" sz="2100" dirty="0">
                <a:solidFill>
                  <a:srgbClr val="002060"/>
                </a:solidFill>
                <a:latin typeface="Freight Text Pro"/>
              </a:rPr>
              <a:t> for biological parents to establish paternity.  If the presumed father </a:t>
            </a:r>
            <a:r>
              <a:rPr lang="en-US" sz="2100" b="1" dirty="0">
                <a:solidFill>
                  <a:srgbClr val="002060"/>
                </a:solidFill>
                <a:latin typeface="Freight Text Pro"/>
              </a:rPr>
              <a:t>is</a:t>
            </a:r>
            <a:r>
              <a:rPr lang="en-US" sz="2100" i="1" dirty="0">
                <a:solidFill>
                  <a:srgbClr val="002060"/>
                </a:solidFill>
                <a:latin typeface="Freight Text Pro"/>
              </a:rPr>
              <a:t> </a:t>
            </a:r>
            <a:r>
              <a:rPr lang="en-US" sz="2100" dirty="0">
                <a:solidFill>
                  <a:srgbClr val="002060"/>
                </a:solidFill>
                <a:latin typeface="Freight Text Pro"/>
              </a:rPr>
              <a:t> the biological father, and he wishes to relinquish his parental rights, </a:t>
            </a:r>
            <a:r>
              <a:rPr lang="en-US" sz="2100" b="1" dirty="0">
                <a:solidFill>
                  <a:srgbClr val="002060"/>
                </a:solidFill>
                <a:latin typeface="Freight Text Pro"/>
              </a:rPr>
              <a:t>the AOP is not the correct process</a:t>
            </a:r>
            <a:r>
              <a:rPr lang="en-US" sz="2100" i="1" dirty="0">
                <a:solidFill>
                  <a:srgbClr val="002060"/>
                </a:solidFill>
                <a:latin typeface="Freight Text Pro"/>
              </a:rPr>
              <a:t>.</a:t>
            </a:r>
          </a:p>
        </p:txBody>
      </p:sp>
      <p:sp>
        <p:nvSpPr>
          <p:cNvPr id="15" name="Rectangle 14">
            <a:extLst>
              <a:ext uri="{FF2B5EF4-FFF2-40B4-BE49-F238E27FC236}">
                <a16:creationId xmlns:a16="http://schemas.microsoft.com/office/drawing/2014/main" id="{6DE44648-4588-41A1-B42A-6C40B9F0B8F1}"/>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3C834-9D2C-41DA-929E-15B306848CA1}"/>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8" descr="https://www.texasattorneygeneral.gov/sites/default/files/files/branding/2018/OAG-Official-Lockup-White%402x.png">
            <a:extLst>
              <a:ext uri="{FF2B5EF4-FFF2-40B4-BE49-F238E27FC236}">
                <a16:creationId xmlns:a16="http://schemas.microsoft.com/office/drawing/2014/main" id="{71D671A7-E49E-493E-9532-58C5CED6F91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6">
            <a:extLst>
              <a:ext uri="{FF2B5EF4-FFF2-40B4-BE49-F238E27FC236}">
                <a16:creationId xmlns:a16="http://schemas.microsoft.com/office/drawing/2014/main" id="{9BA1E4BC-F840-451E-8569-E9344A641909}"/>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grpId="0" nodeType="withEffect" nodePh="1">
                                  <p:stCondLst>
                                    <p:cond delay="0"/>
                                  </p:stCondLst>
                                  <p:endCondLst>
                                    <p:cond evt="begin" delay="0">
                                      <p:tn val="15"/>
                                    </p:cond>
                                  </p:endCondLst>
                                  <p:childTnLst>
                                    <p:set>
                                      <p:cBhvr>
                                        <p:cTn id="16" dur="1" fill="hold">
                                          <p:stCondLst>
                                            <p:cond delay="0"/>
                                          </p:stCondLst>
                                        </p:cTn>
                                        <p:tgtEl>
                                          <p:spTgt spid="63"/>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1" animBg="1"/>
      <p:bldP spid="25" grpId="0" animBg="1"/>
      <p:bldP spid="25" grpId="1" animBg="1"/>
      <p:bldP spid="27" grpId="0" animBg="1"/>
      <p:bldP spid="1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srcRect l="-1874" t="42004" b="33552"/>
          <a:stretch/>
        </p:blipFill>
        <p:spPr bwMode="auto">
          <a:xfrm>
            <a:off x="42538" y="1207503"/>
            <a:ext cx="8814860" cy="1529255"/>
          </a:xfrm>
          <a:prstGeom prst="rect">
            <a:avLst/>
          </a:prstGeom>
          <a:noFill/>
          <a:ln w="9525">
            <a:noFill/>
            <a:miter lim="800000"/>
            <a:headEnd/>
            <a:tailEnd/>
          </a:ln>
          <a:effectLst/>
        </p:spPr>
      </p:pic>
      <p:sp>
        <p:nvSpPr>
          <p:cNvPr id="65" name="Rounded Rectangle 64"/>
          <p:cNvSpPr/>
          <p:nvPr/>
        </p:nvSpPr>
        <p:spPr bwMode="auto">
          <a:xfrm>
            <a:off x="3796472" y="1227698"/>
            <a:ext cx="1378424" cy="245659"/>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69" name="Rectangle 19"/>
          <p:cNvSpPr>
            <a:spLocks noChangeArrowheads="1"/>
          </p:cNvSpPr>
          <p:nvPr/>
        </p:nvSpPr>
        <p:spPr bwMode="auto">
          <a:xfrm>
            <a:off x="2886104" y="3029219"/>
            <a:ext cx="3161772" cy="738664"/>
          </a:xfrm>
          <a:prstGeom prst="rect">
            <a:avLst/>
          </a:prstGeom>
          <a:solidFill>
            <a:srgbClr val="9C9C9C">
              <a:alpha val="55000"/>
            </a:srgbClr>
          </a:solidFill>
          <a:ln w="28575">
            <a:solidFill>
              <a:srgbClr val="9B0F0F"/>
            </a:solidFill>
            <a:miter lim="800000"/>
            <a:headEnd/>
            <a:tailEnd type="none" w="lg" len="lg"/>
          </a:ln>
          <a:effectLst>
            <a:outerShdw dist="71842" dir="2700000" algn="ctr" rotWithShape="0">
              <a:schemeClr val="bg2">
                <a:alpha val="50000"/>
              </a:schemeClr>
            </a:outerShdw>
          </a:effectLst>
        </p:spPr>
        <p:txBody>
          <a:bodyPr wrap="square" lIns="45720" rIns="45720" anchor="ctr">
            <a:spAutoFit/>
          </a:bodyPr>
          <a:lstStyle/>
          <a:p>
            <a:pPr algn="l">
              <a:defRPr/>
            </a:pPr>
            <a:r>
              <a:rPr lang="en-US" sz="2100" dirty="0">
                <a:solidFill>
                  <a:srgbClr val="002060"/>
                </a:solidFill>
                <a:latin typeface="Freight Text Pro"/>
              </a:rPr>
              <a:t>Cover this section </a:t>
            </a:r>
            <a:r>
              <a:rPr lang="en-US" sz="2100" b="1" dirty="0">
                <a:solidFill>
                  <a:srgbClr val="002060"/>
                </a:solidFill>
                <a:latin typeface="Freight Text Pro"/>
              </a:rPr>
              <a:t>very carefully </a:t>
            </a:r>
            <a:r>
              <a:rPr lang="en-US" sz="2100" dirty="0">
                <a:solidFill>
                  <a:srgbClr val="002060"/>
                </a:solidFill>
                <a:latin typeface="Freight Text Pro"/>
              </a:rPr>
              <a:t>with the parent.</a:t>
            </a:r>
          </a:p>
        </p:txBody>
      </p:sp>
      <p:sp>
        <p:nvSpPr>
          <p:cNvPr id="71" name="Rectangle 26"/>
          <p:cNvSpPr>
            <a:spLocks noChangeArrowheads="1"/>
          </p:cNvSpPr>
          <p:nvPr/>
        </p:nvSpPr>
        <p:spPr bwMode="auto">
          <a:xfrm>
            <a:off x="719340" y="3118289"/>
            <a:ext cx="7397085" cy="2092881"/>
          </a:xfrm>
          <a:prstGeom prst="rect">
            <a:avLst/>
          </a:prstGeom>
          <a:solidFill>
            <a:srgbClr val="9C9C9C">
              <a:alpha val="55000"/>
            </a:srgbClr>
          </a:solidFill>
          <a:ln w="28575">
            <a:solidFill>
              <a:srgbClr val="9B0F0F"/>
            </a:solidFill>
            <a:miter lim="800000"/>
            <a:headEnd/>
            <a:tailEnd type="none" w="lg" len="lg"/>
          </a:ln>
          <a:effectLst>
            <a:outerShdw dist="71842" dir="2700000" algn="ctr" rotWithShape="0">
              <a:schemeClr val="bg2">
                <a:alpha val="50000"/>
              </a:schemeClr>
            </a:outerShdw>
          </a:effectLst>
        </p:spPr>
        <p:txBody>
          <a:bodyPr wrap="square" lIns="45720" rIns="45720" anchor="ctr">
            <a:spAutoFit/>
          </a:bodyPr>
          <a:lstStyle/>
          <a:p>
            <a:pPr algn="l">
              <a:spcAft>
                <a:spcPts val="1200"/>
              </a:spcAft>
              <a:defRPr/>
            </a:pPr>
            <a:r>
              <a:rPr lang="en-US" sz="2100" dirty="0">
                <a:solidFill>
                  <a:srgbClr val="002060"/>
                </a:solidFill>
                <a:latin typeface="Freight Text Pro"/>
              </a:rPr>
              <a:t>Rescission –If any party changes his or her mind about signing the AOP, he or she can file the “Rescission of Acknowledgment of Paternity” (VS-158) to invalidate the AOP before the earlier of:</a:t>
            </a:r>
          </a:p>
          <a:p>
            <a:pPr marL="804672" lvl="1" indent="-347472" algn="l">
              <a:spcBef>
                <a:spcPts val="600"/>
              </a:spcBef>
              <a:spcAft>
                <a:spcPts val="600"/>
              </a:spcAft>
              <a:buFontTx/>
              <a:buChar char="•"/>
              <a:defRPr/>
            </a:pPr>
            <a:r>
              <a:rPr lang="en-US" sz="2100" dirty="0">
                <a:solidFill>
                  <a:srgbClr val="002060"/>
                </a:solidFill>
                <a:latin typeface="Freight Text Pro"/>
              </a:rPr>
              <a:t> The 60</a:t>
            </a:r>
            <a:r>
              <a:rPr lang="en-US" sz="2100" baseline="30000" dirty="0">
                <a:solidFill>
                  <a:srgbClr val="002060"/>
                </a:solidFill>
                <a:latin typeface="Freight Text Pro"/>
              </a:rPr>
              <a:t>th</a:t>
            </a:r>
            <a:r>
              <a:rPr lang="en-US" sz="2100" dirty="0">
                <a:solidFill>
                  <a:srgbClr val="002060"/>
                </a:solidFill>
                <a:latin typeface="Freight Text Pro"/>
              </a:rPr>
              <a:t> day after the AOP was originally filed with VSS; or</a:t>
            </a:r>
          </a:p>
          <a:p>
            <a:pPr marL="804672" lvl="1" indent="-347472" algn="l">
              <a:spcBef>
                <a:spcPts val="600"/>
              </a:spcBef>
              <a:spcAft>
                <a:spcPts val="600"/>
              </a:spcAft>
              <a:buFontTx/>
              <a:buChar char="•"/>
              <a:defRPr/>
            </a:pPr>
            <a:r>
              <a:rPr lang="en-US" sz="2100" dirty="0">
                <a:solidFill>
                  <a:srgbClr val="002060"/>
                </a:solidFill>
                <a:latin typeface="Freight Text Pro"/>
              </a:rPr>
              <a:t> A legal proceeding has been initiated regarding the child</a:t>
            </a:r>
          </a:p>
        </p:txBody>
      </p:sp>
      <p:sp>
        <p:nvSpPr>
          <p:cNvPr id="72" name="Rectangle 54"/>
          <p:cNvSpPr>
            <a:spLocks noChangeArrowheads="1"/>
          </p:cNvSpPr>
          <p:nvPr/>
        </p:nvSpPr>
        <p:spPr bwMode="auto">
          <a:xfrm>
            <a:off x="149946" y="3152941"/>
            <a:ext cx="8814860" cy="3308598"/>
          </a:xfrm>
          <a:prstGeom prst="rect">
            <a:avLst/>
          </a:prstGeom>
          <a:solidFill>
            <a:srgbClr val="9C9C9C">
              <a:alpha val="55000"/>
            </a:srgbClr>
          </a:solidFill>
          <a:ln w="28575">
            <a:solidFill>
              <a:srgbClr val="9B0F0F"/>
            </a:solidFill>
            <a:miter lim="800000"/>
            <a:headEnd/>
            <a:tailEnd type="none" w="lg" len="lg"/>
          </a:ln>
          <a:effectLst>
            <a:outerShdw dist="71842" dir="2700000" algn="ctr" rotWithShape="0">
              <a:schemeClr val="bg2">
                <a:alpha val="50000"/>
              </a:schemeClr>
            </a:outerShdw>
          </a:effectLst>
        </p:spPr>
        <p:txBody>
          <a:bodyPr wrap="square" lIns="45720" rIns="45720" anchor="ctr">
            <a:spAutoFit/>
          </a:bodyPr>
          <a:lstStyle/>
          <a:p>
            <a:pPr algn="l">
              <a:spcBef>
                <a:spcPts val="0"/>
              </a:spcBef>
              <a:spcAft>
                <a:spcPts val="600"/>
              </a:spcAft>
              <a:defRPr/>
            </a:pPr>
            <a:r>
              <a:rPr lang="en-US" sz="2100" b="1" dirty="0">
                <a:solidFill>
                  <a:srgbClr val="002060"/>
                </a:solidFill>
                <a:latin typeface="Freight Text Pro"/>
              </a:rPr>
              <a:t>To Challenge the AOP :</a:t>
            </a:r>
            <a:endParaRPr lang="en-US" sz="2100" dirty="0">
              <a:solidFill>
                <a:srgbClr val="002060"/>
              </a:solidFill>
              <a:latin typeface="Freight Text Pro"/>
            </a:endParaRPr>
          </a:p>
          <a:p>
            <a:pPr lvl="1" indent="-347472" algn="l">
              <a:spcBef>
                <a:spcPts val="0"/>
              </a:spcBef>
              <a:spcAft>
                <a:spcPts val="600"/>
              </a:spcAft>
              <a:buFont typeface="Arial" pitchFamily="34" charset="0"/>
              <a:buChar char="•"/>
              <a:defRPr/>
            </a:pPr>
            <a:r>
              <a:rPr lang="en-US" sz="2100" dirty="0">
                <a:solidFill>
                  <a:srgbClr val="002060"/>
                </a:solidFill>
                <a:latin typeface="Freight Text Pro"/>
              </a:rPr>
              <a:t>If any party to the AOP changes his or her mind after the timeframe for rescission has elapsed, that person may challenge the AOP by filing a lawsuit with the court and going before a judge to prove fraud, duress or material mistake of fact. </a:t>
            </a:r>
          </a:p>
          <a:p>
            <a:pPr lvl="1" indent="-347472" algn="l">
              <a:spcBef>
                <a:spcPts val="0"/>
              </a:spcBef>
              <a:spcAft>
                <a:spcPts val="600"/>
              </a:spcAft>
              <a:buFont typeface="Arial" pitchFamily="34" charset="0"/>
              <a:buChar char="•"/>
              <a:defRPr/>
            </a:pPr>
            <a:r>
              <a:rPr lang="en-US" sz="2100" dirty="0">
                <a:solidFill>
                  <a:srgbClr val="002060"/>
                </a:solidFill>
                <a:latin typeface="Freight Text Pro"/>
              </a:rPr>
              <a:t>A challenge to the AOP can be filed any time before the issuance of an order affecting the child, including a child support order. </a:t>
            </a:r>
          </a:p>
          <a:p>
            <a:pPr lvl="1" indent="-347472" algn="l">
              <a:spcBef>
                <a:spcPts val="0"/>
              </a:spcBef>
              <a:spcAft>
                <a:spcPts val="600"/>
              </a:spcAft>
              <a:buFont typeface="Arial" pitchFamily="34" charset="0"/>
              <a:buChar char="•"/>
              <a:defRPr/>
            </a:pPr>
            <a:r>
              <a:rPr lang="en-US" sz="2100" dirty="0">
                <a:solidFill>
                  <a:srgbClr val="002060"/>
                </a:solidFill>
                <a:latin typeface="Freight Text Pro"/>
              </a:rPr>
              <a:t>Challenging an AOP may require the assistance of a private attorney.</a:t>
            </a:r>
          </a:p>
          <a:p>
            <a:pPr lvl="1" indent="-347472" algn="l">
              <a:spcBef>
                <a:spcPts val="0"/>
              </a:spcBef>
              <a:spcAft>
                <a:spcPts val="600"/>
              </a:spcAft>
              <a:buFont typeface="Arial" pitchFamily="34" charset="0"/>
              <a:buChar char="•"/>
              <a:defRPr/>
            </a:pPr>
            <a:r>
              <a:rPr lang="en-US" sz="2100" dirty="0">
                <a:solidFill>
                  <a:srgbClr val="002060"/>
                </a:solidFill>
                <a:latin typeface="Freight Text Pro"/>
              </a:rPr>
              <a:t>The OAG does not assist parents with challenging the AOP.</a:t>
            </a:r>
          </a:p>
        </p:txBody>
      </p:sp>
      <p:sp>
        <p:nvSpPr>
          <p:cNvPr id="74" name="Rounded Rectangle 73"/>
          <p:cNvSpPr/>
          <p:nvPr/>
        </p:nvSpPr>
        <p:spPr bwMode="auto">
          <a:xfrm>
            <a:off x="7219666" y="1447904"/>
            <a:ext cx="1282889" cy="232012"/>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78" name="Rounded Rectangle 77"/>
          <p:cNvSpPr/>
          <p:nvPr/>
        </p:nvSpPr>
        <p:spPr bwMode="auto">
          <a:xfrm>
            <a:off x="248954" y="1695370"/>
            <a:ext cx="5773474" cy="177421"/>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26" name="Rounded Rectangle 25"/>
          <p:cNvSpPr/>
          <p:nvPr/>
        </p:nvSpPr>
        <p:spPr bwMode="auto">
          <a:xfrm>
            <a:off x="6163586" y="2277011"/>
            <a:ext cx="1819514" cy="232012"/>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15" name="Rectangle 14">
            <a:extLst>
              <a:ext uri="{FF2B5EF4-FFF2-40B4-BE49-F238E27FC236}">
                <a16:creationId xmlns:a16="http://schemas.microsoft.com/office/drawing/2014/main" id="{93DA9754-473B-4D3F-9AAA-A063144DD54F}"/>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BD3719-23FF-4828-97D9-89658E1DA32F}"/>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descr="https://www.texasattorneygeneral.gov/sites/default/files/files/branding/2018/OAG-Official-Lockup-White%402x.png">
            <a:extLst>
              <a:ext uri="{FF2B5EF4-FFF2-40B4-BE49-F238E27FC236}">
                <a16:creationId xmlns:a16="http://schemas.microsoft.com/office/drawing/2014/main" id="{E905D698-EC1B-4146-A947-ADAF65E1243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6">
            <a:extLst>
              <a:ext uri="{FF2B5EF4-FFF2-40B4-BE49-F238E27FC236}">
                <a16:creationId xmlns:a16="http://schemas.microsoft.com/office/drawing/2014/main" id="{CCF2D6CB-23CD-4696-ACAA-92E8D556E84D}"/>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11397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nodePh="1">
                                  <p:stCondLst>
                                    <p:cond delay="0"/>
                                  </p:stCondLst>
                                  <p:endCondLst>
                                    <p:cond evt="begin" delay="0">
                                      <p:tn val="5"/>
                                    </p:cond>
                                  </p:endCondLst>
                                  <p:childTnLst>
                                    <p:set>
                                      <p:cBhvr>
                                        <p:cTn id="6" dur="1" fill="hold">
                                          <p:stCondLst>
                                            <p:cond delay="0"/>
                                          </p:stCondLst>
                                        </p:cTn>
                                        <p:tgtEl>
                                          <p:spTgt spid="6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xit" presetSubtype="0" fill="hold" grpId="1" nodeType="withEffect" nodePh="1">
                                  <p:stCondLst>
                                    <p:cond delay="0"/>
                                  </p:stCondLst>
                                  <p:endCondLst>
                                    <p:cond evt="begin" delay="0">
                                      <p:tn val="21"/>
                                    </p:cond>
                                  </p:endCondLst>
                                  <p:childTnLst>
                                    <p:set>
                                      <p:cBhvr>
                                        <p:cTn id="22" dur="1" fill="hold">
                                          <p:stCondLst>
                                            <p:cond delay="0"/>
                                          </p:stCondLst>
                                        </p:cTn>
                                        <p:tgtEl>
                                          <p:spTgt spid="74"/>
                                        </p:tgtEl>
                                        <p:attrNameLst>
                                          <p:attrName>style.visibility</p:attrName>
                                        </p:attrNameLst>
                                      </p:cBhvr>
                                      <p:to>
                                        <p:strVal val="hidden"/>
                                      </p:to>
                                    </p:set>
                                  </p:childTnLst>
                                </p:cTn>
                              </p:par>
                              <p:par>
                                <p:cTn id="23" presetID="1" presetClass="exit" presetSubtype="0" fill="hold" grpId="1" nodeType="withEffect" nodePh="1">
                                  <p:stCondLst>
                                    <p:cond delay="0"/>
                                  </p:stCondLst>
                                  <p:endCondLst>
                                    <p:cond evt="begin" delay="0">
                                      <p:tn val="23"/>
                                    </p:cond>
                                  </p:endCondLst>
                                  <p:childTnLst>
                                    <p:set>
                                      <p:cBhvr>
                                        <p:cTn id="24" dur="1" fill="hold">
                                          <p:stCondLst>
                                            <p:cond delay="0"/>
                                          </p:stCondLst>
                                        </p:cTn>
                                        <p:tgtEl>
                                          <p:spTgt spid="7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1" grpId="0" animBg="1"/>
      <p:bldP spid="71" grpId="1" animBg="1"/>
      <p:bldP spid="72" grpId="0" animBg="1"/>
      <p:bldP spid="74" grpId="0" animBg="1"/>
      <p:bldP spid="74" grpId="1" animBg="1"/>
      <p:bldP spid="78" grpId="0" animBg="1"/>
      <p:bldP spid="78" grpId="1"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srcRect l="-1874" t="42004" b="33552"/>
          <a:stretch/>
        </p:blipFill>
        <p:spPr bwMode="auto">
          <a:xfrm>
            <a:off x="137788" y="1347875"/>
            <a:ext cx="8814860" cy="1529255"/>
          </a:xfrm>
          <a:prstGeom prst="rect">
            <a:avLst/>
          </a:prstGeom>
          <a:noFill/>
          <a:ln w="9525">
            <a:noFill/>
            <a:miter lim="800000"/>
            <a:headEnd/>
            <a:tailEnd/>
          </a:ln>
          <a:effectLst/>
        </p:spPr>
      </p:pic>
      <p:sp>
        <p:nvSpPr>
          <p:cNvPr id="14" name="Rounded Rectangle 13"/>
          <p:cNvSpPr/>
          <p:nvPr/>
        </p:nvSpPr>
        <p:spPr bwMode="auto">
          <a:xfrm>
            <a:off x="8174725" y="2454039"/>
            <a:ext cx="477671" cy="163773"/>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15" name="Rounded Rectangle 14"/>
          <p:cNvSpPr/>
          <p:nvPr/>
        </p:nvSpPr>
        <p:spPr bwMode="auto">
          <a:xfrm>
            <a:off x="328428" y="2622774"/>
            <a:ext cx="504967" cy="191069"/>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16" name="Rounded Rectangle 15"/>
          <p:cNvSpPr/>
          <p:nvPr/>
        </p:nvSpPr>
        <p:spPr bwMode="auto">
          <a:xfrm>
            <a:off x="1094380" y="2639706"/>
            <a:ext cx="1776041" cy="174137"/>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17" name="Rectangle 35"/>
          <p:cNvSpPr>
            <a:spLocks noChangeArrowheads="1"/>
          </p:cNvSpPr>
          <p:nvPr/>
        </p:nvSpPr>
        <p:spPr bwMode="auto">
          <a:xfrm>
            <a:off x="5931913" y="3364246"/>
            <a:ext cx="2631175" cy="1061829"/>
          </a:xfrm>
          <a:prstGeom prst="rect">
            <a:avLst/>
          </a:prstGeom>
          <a:solidFill>
            <a:srgbClr val="9C9C9C">
              <a:alpha val="55000"/>
            </a:srgbClr>
          </a:solidFill>
          <a:ln w="28575">
            <a:solidFill>
              <a:srgbClr val="9B0F0F"/>
            </a:solidFill>
            <a:miter lim="800000"/>
            <a:headEnd/>
            <a:tailEnd type="none" w="lg" len="lg"/>
          </a:ln>
          <a:effectLst>
            <a:outerShdw dist="35921" dir="2700000" algn="ctr" rotWithShape="0">
              <a:schemeClr val="bg2"/>
            </a:outerShdw>
          </a:effectLst>
        </p:spPr>
        <p:txBody>
          <a:bodyPr wrap="square" lIns="45720" rIns="45720" anchor="ctr">
            <a:spAutoFit/>
          </a:bodyPr>
          <a:lstStyle/>
          <a:p>
            <a:pPr algn="l">
              <a:defRPr/>
            </a:pPr>
            <a:r>
              <a:rPr lang="en-US" sz="2100" b="1" dirty="0">
                <a:solidFill>
                  <a:srgbClr val="002060"/>
                </a:solidFill>
                <a:latin typeface="Freight Text Pro"/>
              </a:rPr>
              <a:t>Fraud -  </a:t>
            </a:r>
            <a:r>
              <a:rPr lang="en-US" sz="2100" dirty="0">
                <a:solidFill>
                  <a:srgbClr val="002060"/>
                </a:solidFill>
                <a:latin typeface="Freight Text Pro"/>
              </a:rPr>
              <a:t>the intentional use of deceit or some dishonest means</a:t>
            </a:r>
          </a:p>
        </p:txBody>
      </p:sp>
      <p:sp>
        <p:nvSpPr>
          <p:cNvPr id="18" name="Rectangle 41"/>
          <p:cNvSpPr>
            <a:spLocks noChangeArrowheads="1"/>
          </p:cNvSpPr>
          <p:nvPr/>
        </p:nvSpPr>
        <p:spPr bwMode="auto">
          <a:xfrm>
            <a:off x="328428" y="3506646"/>
            <a:ext cx="3843522" cy="1384995"/>
          </a:xfrm>
          <a:prstGeom prst="rect">
            <a:avLst/>
          </a:prstGeom>
          <a:solidFill>
            <a:srgbClr val="9C9C9C">
              <a:alpha val="55000"/>
            </a:srgbClr>
          </a:solidFill>
          <a:ln w="28575">
            <a:solidFill>
              <a:srgbClr val="9B0F0F"/>
            </a:solidFill>
            <a:miter lim="800000"/>
            <a:headEnd/>
            <a:tailEnd type="none" w="lg" len="lg"/>
          </a:ln>
          <a:effectLst>
            <a:outerShdw dist="35921" dir="2700000" algn="ctr" rotWithShape="0">
              <a:schemeClr val="bg2"/>
            </a:outerShdw>
          </a:effectLst>
        </p:spPr>
        <p:txBody>
          <a:bodyPr wrap="square" lIns="45720" rIns="45720" anchor="ctr">
            <a:spAutoFit/>
          </a:bodyPr>
          <a:lstStyle/>
          <a:p>
            <a:pPr algn="l">
              <a:defRPr/>
            </a:pPr>
            <a:r>
              <a:rPr lang="en-US" sz="2100" b="1" dirty="0">
                <a:solidFill>
                  <a:srgbClr val="002060"/>
                </a:solidFill>
                <a:latin typeface="Freight Text Pro"/>
              </a:rPr>
              <a:t>Duress - </a:t>
            </a:r>
            <a:r>
              <a:rPr lang="en-US" sz="2100" dirty="0">
                <a:solidFill>
                  <a:srgbClr val="002060"/>
                </a:solidFill>
                <a:latin typeface="Freight Text Pro"/>
              </a:rPr>
              <a:t>the use of force or threats to compel someone to act contrary to his or her wishes or interests</a:t>
            </a:r>
          </a:p>
        </p:txBody>
      </p:sp>
      <p:sp>
        <p:nvSpPr>
          <p:cNvPr id="20" name="Rectangle 34"/>
          <p:cNvSpPr>
            <a:spLocks noChangeArrowheads="1"/>
          </p:cNvSpPr>
          <p:nvPr/>
        </p:nvSpPr>
        <p:spPr bwMode="auto">
          <a:xfrm>
            <a:off x="1643195" y="3354677"/>
            <a:ext cx="6072055" cy="2031325"/>
          </a:xfrm>
          <a:prstGeom prst="rect">
            <a:avLst/>
          </a:prstGeom>
          <a:solidFill>
            <a:srgbClr val="9C9C9C">
              <a:alpha val="55000"/>
            </a:srgbClr>
          </a:solidFill>
          <a:ln w="28575">
            <a:solidFill>
              <a:srgbClr val="9B0F0F"/>
            </a:solidFill>
            <a:miter lim="800000"/>
            <a:headEnd/>
            <a:tailEnd type="none" w="lg" len="lg"/>
          </a:ln>
          <a:effectLst>
            <a:outerShdw dist="71842" dir="2700000" algn="ctr" rotWithShape="0">
              <a:schemeClr val="bg2">
                <a:alpha val="50000"/>
              </a:schemeClr>
            </a:outerShdw>
          </a:effectLst>
        </p:spPr>
        <p:txBody>
          <a:bodyPr wrap="square" lIns="45720" rIns="45720" anchor="ctr">
            <a:spAutoFit/>
          </a:bodyPr>
          <a:lstStyle/>
          <a:p>
            <a:pPr algn="l">
              <a:defRPr/>
            </a:pPr>
            <a:r>
              <a:rPr lang="en-US" sz="2100" b="1" dirty="0">
                <a:solidFill>
                  <a:srgbClr val="002060"/>
                </a:solidFill>
                <a:latin typeface="Freight Text Pro"/>
              </a:rPr>
              <a:t>Mistake of fact - </a:t>
            </a:r>
            <a:r>
              <a:rPr lang="en-US" sz="2100" dirty="0">
                <a:solidFill>
                  <a:srgbClr val="002060"/>
                </a:solidFill>
                <a:latin typeface="Freight Text Pro"/>
              </a:rPr>
              <a:t>an error discovered to be incorrect at a later time</a:t>
            </a:r>
          </a:p>
          <a:p>
            <a:pPr algn="l">
              <a:defRPr/>
            </a:pPr>
            <a:endParaRPr lang="en-US" sz="2100" dirty="0">
              <a:solidFill>
                <a:srgbClr val="002060"/>
              </a:solidFill>
              <a:latin typeface="Freight Text Pro"/>
            </a:endParaRPr>
          </a:p>
          <a:p>
            <a:pPr algn="l">
              <a:defRPr/>
            </a:pPr>
            <a:r>
              <a:rPr lang="en-US" sz="2100" dirty="0">
                <a:solidFill>
                  <a:srgbClr val="002060"/>
                </a:solidFill>
                <a:latin typeface="Freight Text Pro"/>
              </a:rPr>
              <a:t>For example, a DNA test result that excludes the legal father as the biological father may be considered a material mistake of fact. </a:t>
            </a:r>
          </a:p>
        </p:txBody>
      </p:sp>
      <p:sp>
        <p:nvSpPr>
          <p:cNvPr id="21" name="Rectangle 44"/>
          <p:cNvSpPr>
            <a:spLocks noChangeArrowheads="1"/>
          </p:cNvSpPr>
          <p:nvPr/>
        </p:nvSpPr>
        <p:spPr bwMode="auto">
          <a:xfrm>
            <a:off x="453124" y="3327687"/>
            <a:ext cx="8194723" cy="2985433"/>
          </a:xfrm>
          <a:prstGeom prst="rect">
            <a:avLst/>
          </a:prstGeom>
          <a:solidFill>
            <a:srgbClr val="9C9C9C">
              <a:alpha val="55000"/>
            </a:srgbClr>
          </a:solidFill>
          <a:ln w="28575">
            <a:solidFill>
              <a:srgbClr val="9B0F0F"/>
            </a:solidFill>
            <a:miter lim="800000"/>
            <a:headEnd/>
            <a:tailEnd type="none" w="lg" len="lg"/>
          </a:ln>
        </p:spPr>
        <p:txBody>
          <a:bodyPr wrap="square" lIns="45720" rIns="45720" anchor="ctr">
            <a:spAutoFit/>
          </a:bodyPr>
          <a:lstStyle/>
          <a:p>
            <a:pPr algn="l">
              <a:spcBef>
                <a:spcPts val="0"/>
              </a:spcBef>
              <a:spcAft>
                <a:spcPts val="600"/>
              </a:spcAft>
            </a:pPr>
            <a:r>
              <a:rPr lang="en-US" sz="2100" b="1" dirty="0">
                <a:solidFill>
                  <a:srgbClr val="002060"/>
                </a:solidFill>
                <a:latin typeface="Freight Text Pro"/>
              </a:rPr>
              <a:t>Certified entities can protect against challenges by:</a:t>
            </a:r>
            <a:endParaRPr lang="en-US" sz="2100" dirty="0">
              <a:solidFill>
                <a:srgbClr val="002060"/>
              </a:solidFill>
              <a:latin typeface="Freight Text Pro"/>
            </a:endParaRPr>
          </a:p>
          <a:p>
            <a:pPr marL="457200" indent="-347472" algn="l">
              <a:spcBef>
                <a:spcPts val="0"/>
              </a:spcBef>
              <a:spcAft>
                <a:spcPts val="600"/>
              </a:spcAft>
              <a:buFont typeface="Arial" pitchFamily="34" charset="0"/>
              <a:buChar char="•"/>
            </a:pPr>
            <a:r>
              <a:rPr lang="en-US" sz="2100" dirty="0">
                <a:solidFill>
                  <a:srgbClr val="002060"/>
                </a:solidFill>
                <a:latin typeface="Freight Text Pro"/>
              </a:rPr>
              <a:t>Never administering the AOP with relatives or anyone you know well.</a:t>
            </a:r>
          </a:p>
          <a:p>
            <a:pPr marL="457200" indent="-347472" algn="l">
              <a:spcBef>
                <a:spcPts val="0"/>
              </a:spcBef>
              <a:spcAft>
                <a:spcPts val="600"/>
              </a:spcAft>
              <a:buFont typeface="Arial" pitchFamily="34" charset="0"/>
              <a:buChar char="•"/>
            </a:pPr>
            <a:r>
              <a:rPr lang="en-US" sz="2100" dirty="0">
                <a:solidFill>
                  <a:srgbClr val="002060"/>
                </a:solidFill>
                <a:latin typeface="Freight Text Pro"/>
              </a:rPr>
              <a:t>Only administer the AOP when you are certain that the parent does not feel pressured by anyone who may be present when the AOP is being discussed or signed. </a:t>
            </a:r>
          </a:p>
          <a:p>
            <a:pPr marL="457200" indent="-347472" algn="l">
              <a:spcBef>
                <a:spcPts val="0"/>
              </a:spcBef>
              <a:spcAft>
                <a:spcPts val="600"/>
              </a:spcAft>
              <a:buFont typeface="Arial" pitchFamily="34" charset="0"/>
              <a:buChar char="•"/>
            </a:pPr>
            <a:r>
              <a:rPr lang="en-US" sz="2100" dirty="0">
                <a:solidFill>
                  <a:srgbClr val="002060"/>
                </a:solidFill>
                <a:latin typeface="Freight Text Pro"/>
              </a:rPr>
              <a:t>Ensuring the party, you are assisting understands all the information presented to him or her.</a:t>
            </a:r>
          </a:p>
          <a:p>
            <a:pPr marL="457200" indent="-347472" algn="l">
              <a:spcBef>
                <a:spcPts val="0"/>
              </a:spcBef>
              <a:spcAft>
                <a:spcPts val="600"/>
              </a:spcAft>
              <a:buFont typeface="Arial" pitchFamily="34" charset="0"/>
              <a:buChar char="•"/>
            </a:pPr>
            <a:r>
              <a:rPr lang="en-US" sz="2100" dirty="0">
                <a:solidFill>
                  <a:srgbClr val="002060"/>
                </a:solidFill>
                <a:latin typeface="Freight Text Pro"/>
              </a:rPr>
              <a:t>Giving the parties accurate information about DNA testing.</a:t>
            </a:r>
          </a:p>
        </p:txBody>
      </p:sp>
      <p:sp>
        <p:nvSpPr>
          <p:cNvPr id="23" name="Rectangle 22">
            <a:extLst>
              <a:ext uri="{FF2B5EF4-FFF2-40B4-BE49-F238E27FC236}">
                <a16:creationId xmlns:a16="http://schemas.microsoft.com/office/drawing/2014/main" id="{ACCE59DE-6470-48DF-A9AC-3B3FFFC573EF}"/>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83C78A8-2436-4F17-8378-32C41B1D8176}"/>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8" descr="https://www.texasattorneygeneral.gov/sites/default/files/files/branding/2018/OAG-Official-Lockup-White%402x.png">
            <a:extLst>
              <a:ext uri="{FF2B5EF4-FFF2-40B4-BE49-F238E27FC236}">
                <a16:creationId xmlns:a16="http://schemas.microsoft.com/office/drawing/2014/main" id="{FBAA1B4E-4B44-42F2-A339-40C2C9B153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6">
            <a:extLst>
              <a:ext uri="{FF2B5EF4-FFF2-40B4-BE49-F238E27FC236}">
                <a16:creationId xmlns:a16="http://schemas.microsoft.com/office/drawing/2014/main" id="{61C70B3D-5335-40AC-8BB8-EF06C3DED06D}"/>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13591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xit" presetSubtype="0" fill="hold" grpId="1" nodeType="withEffect" nodePh="1">
                                  <p:stCondLst>
                                    <p:cond delay="0"/>
                                  </p:stCondLst>
                                  <p:endCondLst>
                                    <p:cond evt="begin" delay="0">
                                      <p:tn val="19"/>
                                    </p:cond>
                                  </p:end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xit" presetSubtype="0" fill="hold" grpId="1" nodeType="withEffect" nodePh="1">
                                  <p:stCondLst>
                                    <p:cond delay="0"/>
                                  </p:stCondLst>
                                  <p:endCondLst>
                                    <p:cond evt="begin" delay="0">
                                      <p:tn val="27"/>
                                    </p:cond>
                                  </p:end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6" grpId="0" animBg="1"/>
      <p:bldP spid="16" grpId="1" animBg="1"/>
      <p:bldP spid="17" grpId="0" animBg="1"/>
      <p:bldP spid="18" grpId="0" animBg="1"/>
      <p:bldP spid="18" grpId="1" animBg="1"/>
      <p:bldP spid="20" grpId="0" animBg="1"/>
      <p:bldP spid="20" grpId="1"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36855" y="1416780"/>
            <a:ext cx="8329702" cy="5073650"/>
          </a:xfrm>
          <a:noFill/>
          <a:ln>
            <a:noFill/>
          </a:ln>
        </p:spPr>
        <p:txBody>
          <a:bodyPr/>
          <a:lstStyle/>
          <a:p>
            <a:pPr marL="274320" indent="0" eaLnBrk="1" hangingPunct="1">
              <a:spcBef>
                <a:spcPts val="2160"/>
              </a:spcBef>
              <a:spcAft>
                <a:spcPts val="1200"/>
              </a:spcAft>
              <a:buNone/>
            </a:pPr>
            <a:r>
              <a:rPr lang="en-US" b="1" dirty="0">
                <a:solidFill>
                  <a:srgbClr val="002060"/>
                </a:solidFill>
                <a:latin typeface="Freight Text Pro"/>
                <a:cs typeface="Calibri" pitchFamily="34" charset="0"/>
              </a:rPr>
              <a:t>What is an Acknowledgment of Paternity (AOP)?</a:t>
            </a:r>
            <a:endParaRPr lang="en-US" b="1" u="sng" dirty="0">
              <a:solidFill>
                <a:srgbClr val="002060"/>
              </a:solidFill>
              <a:latin typeface="Freight Text Pro"/>
              <a:cs typeface="Calibri" pitchFamily="34" charset="0"/>
            </a:endParaRPr>
          </a:p>
          <a:p>
            <a:pPr marL="274320" indent="0" eaLnBrk="1" hangingPunct="1">
              <a:spcBef>
                <a:spcPts val="2160"/>
              </a:spcBef>
              <a:spcAft>
                <a:spcPts val="1200"/>
              </a:spcAft>
              <a:buNone/>
            </a:pPr>
            <a:r>
              <a:rPr lang="en-US" dirty="0">
                <a:solidFill>
                  <a:srgbClr val="002060"/>
                </a:solidFill>
                <a:latin typeface="Freight Text Pro"/>
                <a:cs typeface="Calibri" pitchFamily="34" charset="0"/>
              </a:rPr>
              <a:t>The AOP is a legal document parents can complete to voluntarily establish legal paternity for their child.</a:t>
            </a:r>
          </a:p>
          <a:p>
            <a:pPr eaLnBrk="1" hangingPunct="1"/>
            <a:endParaRPr lang="en-US" sz="1600" b="1" u="sng" dirty="0"/>
          </a:p>
        </p:txBody>
      </p:sp>
      <p:sp>
        <p:nvSpPr>
          <p:cNvPr id="281605" name="Rectangle 5"/>
          <p:cNvSpPr>
            <a:spLocks noChangeArrowheads="1"/>
          </p:cNvSpPr>
          <p:nvPr/>
        </p:nvSpPr>
        <p:spPr bwMode="auto">
          <a:xfrm>
            <a:off x="400051" y="3032969"/>
            <a:ext cx="8486774" cy="128428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b="1" dirty="0">
                <a:solidFill>
                  <a:srgbClr val="002060"/>
                </a:solidFill>
                <a:latin typeface="Freight Text Pro"/>
              </a:rPr>
              <a:t>Paternity </a:t>
            </a:r>
            <a:r>
              <a:rPr lang="en-US" b="1" dirty="0">
                <a:solidFill>
                  <a:srgbClr val="002060"/>
                </a:solidFill>
                <a:latin typeface="Freight Text Pro"/>
                <a:sym typeface="Symbol" pitchFamily="18" charset="2"/>
              </a:rPr>
              <a:t>= Legal Fatherhood</a:t>
            </a:r>
            <a:endParaRPr lang="en-US" dirty="0">
              <a:solidFill>
                <a:srgbClr val="002060"/>
              </a:solidFill>
              <a:latin typeface="Freight Text Pro"/>
            </a:endParaRPr>
          </a:p>
        </p:txBody>
      </p:sp>
      <p:sp>
        <p:nvSpPr>
          <p:cNvPr id="7" name="Rectangle 6">
            <a:extLst>
              <a:ext uri="{FF2B5EF4-FFF2-40B4-BE49-F238E27FC236}">
                <a16:creationId xmlns:a16="http://schemas.microsoft.com/office/drawing/2014/main" id="{5C2DB30A-989C-4591-AA26-D970332F46F4}"/>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2EF09E-B6CC-4999-99AB-B387AE7F84ED}"/>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s://www.texasattorneygeneral.gov/sites/default/files/files/branding/2018/OAG-Official-Lockup-White%402x.png">
            <a:extLst>
              <a:ext uri="{FF2B5EF4-FFF2-40B4-BE49-F238E27FC236}">
                <a16:creationId xmlns:a16="http://schemas.microsoft.com/office/drawing/2014/main" id="{5338C7BD-1E15-43E6-A7C2-476D43DA3B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6">
            <a:extLst>
              <a:ext uri="{FF2B5EF4-FFF2-40B4-BE49-F238E27FC236}">
                <a16:creationId xmlns:a16="http://schemas.microsoft.com/office/drawing/2014/main" id="{62283007-4F80-4716-88FF-14173EEDB9D0}"/>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Basics of Paternity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3" cstate="print"/>
          <a:srcRect t="67486"/>
          <a:stretch/>
        </p:blipFill>
        <p:spPr bwMode="auto">
          <a:xfrm>
            <a:off x="245659" y="1394905"/>
            <a:ext cx="8652681" cy="2034095"/>
          </a:xfrm>
          <a:prstGeom prst="rect">
            <a:avLst/>
          </a:prstGeom>
          <a:noFill/>
          <a:ln w="9525">
            <a:noFill/>
            <a:miter lim="800000"/>
            <a:headEnd/>
            <a:tailEnd/>
          </a:ln>
          <a:effectLst/>
        </p:spPr>
      </p:pic>
      <p:sp>
        <p:nvSpPr>
          <p:cNvPr id="8" name="Rounded Rectangle 7"/>
          <p:cNvSpPr/>
          <p:nvPr/>
        </p:nvSpPr>
        <p:spPr bwMode="auto">
          <a:xfrm>
            <a:off x="3694561" y="1396367"/>
            <a:ext cx="1678675" cy="245659"/>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9" name="TextBox 8"/>
          <p:cNvSpPr txBox="1"/>
          <p:nvPr/>
        </p:nvSpPr>
        <p:spPr>
          <a:xfrm>
            <a:off x="2191474" y="4079326"/>
            <a:ext cx="4264683" cy="1045124"/>
          </a:xfrm>
          <a:prstGeom prst="rect">
            <a:avLst/>
          </a:prstGeom>
          <a:solidFill>
            <a:srgbClr val="9C9C9C">
              <a:alpha val="55000"/>
            </a:srgbClr>
          </a:solidFill>
          <a:ln w="28575">
            <a:solidFill>
              <a:srgbClr val="9B0F0F"/>
            </a:solidFill>
          </a:ln>
        </p:spPr>
        <p:txBody>
          <a:bodyPr wrap="square" rtlCol="0" anchor="t" anchorCtr="0">
            <a:noAutofit/>
          </a:bodyPr>
          <a:lstStyle/>
          <a:p>
            <a:pPr algn="l"/>
            <a:r>
              <a:rPr lang="en-US" sz="2100" dirty="0">
                <a:solidFill>
                  <a:srgbClr val="002060"/>
                </a:solidFill>
                <a:latin typeface="+mn-lt"/>
              </a:rPr>
              <a:t>If no party to the AOP is a minor, the </a:t>
            </a:r>
            <a:r>
              <a:rPr lang="en-US" sz="2100" dirty="0">
                <a:solidFill>
                  <a:srgbClr val="002060"/>
                </a:solidFill>
                <a:latin typeface="Freight Text Pro"/>
              </a:rPr>
              <a:t>certified</a:t>
            </a:r>
            <a:r>
              <a:rPr lang="en-US" sz="2100" dirty="0">
                <a:solidFill>
                  <a:srgbClr val="002060"/>
                </a:solidFill>
                <a:latin typeface="+mn-lt"/>
              </a:rPr>
              <a:t> entity does not have to read this section aloud.</a:t>
            </a:r>
          </a:p>
        </p:txBody>
      </p:sp>
      <p:sp>
        <p:nvSpPr>
          <p:cNvPr id="12" name="Rectangle 11">
            <a:extLst>
              <a:ext uri="{FF2B5EF4-FFF2-40B4-BE49-F238E27FC236}">
                <a16:creationId xmlns:a16="http://schemas.microsoft.com/office/drawing/2014/main" id="{B7E31BB4-0B7D-4FAA-8725-D24A0FCEAC9A}"/>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C54956-FDD5-44E2-9C67-F8072E91F161}"/>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https://www.texasattorneygeneral.gov/sites/default/files/files/branding/2018/OAG-Official-Lockup-White%402x.png">
            <a:extLst>
              <a:ext uri="{FF2B5EF4-FFF2-40B4-BE49-F238E27FC236}">
                <a16:creationId xmlns:a16="http://schemas.microsoft.com/office/drawing/2014/main" id="{7F19D989-8E46-4A8C-B80F-E5F16CD007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6">
            <a:extLst>
              <a:ext uri="{FF2B5EF4-FFF2-40B4-BE49-F238E27FC236}">
                <a16:creationId xmlns:a16="http://schemas.microsoft.com/office/drawing/2014/main" id="{C325D9E3-506C-49E0-BB2E-2485DE6D519A}"/>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
          <p:cNvSpPr>
            <a:spLocks noChangeArrowheads="1"/>
          </p:cNvSpPr>
          <p:nvPr/>
        </p:nvSpPr>
        <p:spPr bwMode="auto">
          <a:xfrm>
            <a:off x="-10102" y="1291496"/>
            <a:ext cx="8213725" cy="400110"/>
          </a:xfrm>
          <a:prstGeom prst="rect">
            <a:avLst/>
          </a:prstGeom>
          <a:noFill/>
          <a:ln w="9525">
            <a:noFill/>
            <a:miter lim="800000"/>
            <a:headEnd/>
            <a:tailEnd/>
          </a:ln>
        </p:spPr>
        <p:txBody>
          <a:bodyPr anchor="ctr">
            <a:spAutoFit/>
          </a:bodyPr>
          <a:lstStyle/>
          <a:p>
            <a:pPr marL="274320" algn="l">
              <a:spcBef>
                <a:spcPts val="108"/>
              </a:spcBef>
              <a:spcAft>
                <a:spcPts val="1200"/>
              </a:spcAft>
            </a:pPr>
            <a:r>
              <a:rPr lang="en-US" sz="2000" b="1" dirty="0">
                <a:solidFill>
                  <a:srgbClr val="002060"/>
                </a:solidFill>
                <a:latin typeface="Freight Text Pro"/>
              </a:rPr>
              <a:t>Step 2:  AOP DVD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837746"/>
            <a:ext cx="6513356" cy="4422964"/>
          </a:xfrm>
          <a:prstGeom prst="rect">
            <a:avLst/>
          </a:prstGeom>
        </p:spPr>
      </p:pic>
      <p:sp>
        <p:nvSpPr>
          <p:cNvPr id="13" name="Rectangle 12">
            <a:extLst>
              <a:ext uri="{FF2B5EF4-FFF2-40B4-BE49-F238E27FC236}">
                <a16:creationId xmlns:a16="http://schemas.microsoft.com/office/drawing/2014/main" id="{2D0AA096-E507-42E6-8519-21407791EA0C}"/>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B25ECCF-2DC3-4D44-AEF0-35201549DCBE}"/>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8" descr="https://www.texasattorneygeneral.gov/sites/default/files/files/branding/2018/OAG-Official-Lockup-White%402x.png">
            <a:extLst>
              <a:ext uri="{FF2B5EF4-FFF2-40B4-BE49-F238E27FC236}">
                <a16:creationId xmlns:a16="http://schemas.microsoft.com/office/drawing/2014/main" id="{0681A9D8-E99E-49EA-9767-1EF7E9FA884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6">
            <a:extLst>
              <a:ext uri="{FF2B5EF4-FFF2-40B4-BE49-F238E27FC236}">
                <a16:creationId xmlns:a16="http://schemas.microsoft.com/office/drawing/2014/main" id="{3806CFAA-AC77-4834-8016-00C0915B07BB}"/>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350134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WordArt 8"/>
          <p:cNvSpPr>
            <a:spLocks noChangeArrowheads="1" noChangeShapeType="1" noTextEdit="1"/>
          </p:cNvSpPr>
          <p:nvPr/>
        </p:nvSpPr>
        <p:spPr bwMode="auto">
          <a:xfrm rot="451675">
            <a:off x="4210050" y="1778000"/>
            <a:ext cx="731838" cy="1233488"/>
          </a:xfrm>
          <a:prstGeom prst="rect">
            <a:avLst/>
          </a:prstGeom>
        </p:spPr>
        <p:txBody>
          <a:bodyPr wrap="none" fromWordArt="1">
            <a:prstTxWarp prst="textPlain">
              <a:avLst>
                <a:gd name="adj" fmla="val 50000"/>
              </a:avLst>
            </a:prstTxWarp>
          </a:bodyPr>
          <a:lstStyle/>
          <a:p>
            <a:endParaRPr lang="en-US" sz="8000" kern="10" dirty="0">
              <a:ln w="9525">
                <a:noFill/>
                <a:round/>
                <a:headEnd/>
                <a:tailEnd/>
              </a:ln>
              <a:solidFill>
                <a:srgbClr val="9B0F0F">
                  <a:alpha val="89803"/>
                </a:srgbClr>
              </a:solidFill>
              <a:effectLst>
                <a:outerShdw dist="45791" dir="2021404" algn="ctr" rotWithShape="0">
                  <a:srgbClr val="B2B2B2">
                    <a:alpha val="79999"/>
                  </a:srgbClr>
                </a:outerShdw>
              </a:effectLst>
              <a:latin typeface="Freight Text Pro"/>
            </a:endParaRPr>
          </a:p>
        </p:txBody>
      </p:sp>
      <p:sp>
        <p:nvSpPr>
          <p:cNvPr id="29708" name="Rectangle 14"/>
          <p:cNvSpPr>
            <a:spLocks noChangeArrowheads="1"/>
          </p:cNvSpPr>
          <p:nvPr/>
        </p:nvSpPr>
        <p:spPr bwMode="auto">
          <a:xfrm>
            <a:off x="256033" y="1261114"/>
            <a:ext cx="8773667" cy="484620"/>
          </a:xfrm>
          <a:prstGeom prst="rect">
            <a:avLst/>
          </a:prstGeom>
          <a:noFill/>
          <a:ln w="9525">
            <a:noFill/>
            <a:miter lim="800000"/>
            <a:headEnd/>
            <a:tailEnd/>
          </a:ln>
        </p:spPr>
        <p:txBody>
          <a:bodyPr wrap="square" anchor="ctr">
            <a:spAutoFit/>
          </a:bodyPr>
          <a:lstStyle/>
          <a:p>
            <a:pPr>
              <a:lnSpc>
                <a:spcPct val="90000"/>
              </a:lnSpc>
            </a:pPr>
            <a:r>
              <a:rPr lang="en-US" sz="2800" b="1" dirty="0">
                <a:solidFill>
                  <a:srgbClr val="002060"/>
                </a:solidFill>
                <a:latin typeface="Freight Text Pro"/>
              </a:rPr>
              <a:t>Step-by-Step</a:t>
            </a:r>
          </a:p>
        </p:txBody>
      </p:sp>
      <p:sp>
        <p:nvSpPr>
          <p:cNvPr id="17" name="Rectangle 16">
            <a:extLst>
              <a:ext uri="{FF2B5EF4-FFF2-40B4-BE49-F238E27FC236}">
                <a16:creationId xmlns:a16="http://schemas.microsoft.com/office/drawing/2014/main" id="{8D0B0C6E-3857-4E05-B31A-7A71792F4D0C}"/>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BAAAF-662F-4D64-9F99-0137A4B96FE0}"/>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https://www.texasattorneygeneral.gov/sites/default/files/files/branding/2018/OAG-Official-Lockup-White%402x.png">
            <a:extLst>
              <a:ext uri="{FF2B5EF4-FFF2-40B4-BE49-F238E27FC236}">
                <a16:creationId xmlns:a16="http://schemas.microsoft.com/office/drawing/2014/main" id="{135A90C4-029D-41EF-BA41-E960FE4B78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6">
            <a:extLst>
              <a:ext uri="{FF2B5EF4-FFF2-40B4-BE49-F238E27FC236}">
                <a16:creationId xmlns:a16="http://schemas.microsoft.com/office/drawing/2014/main" id="{192BD31E-2802-4BA9-A91C-92128EB274EB}"/>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graphicFrame>
        <p:nvGraphicFramePr>
          <p:cNvPr id="9" name="Table 8">
            <a:extLst>
              <a:ext uri="{FF2B5EF4-FFF2-40B4-BE49-F238E27FC236}">
                <a16:creationId xmlns:a16="http://schemas.microsoft.com/office/drawing/2014/main" id="{CABE5189-5BF4-4624-8C57-F9CA89C824CA}"/>
              </a:ext>
            </a:extLst>
          </p:cNvPr>
          <p:cNvGraphicFramePr>
            <a:graphicFrameLocks noGrp="1"/>
          </p:cNvGraphicFramePr>
          <p:nvPr>
            <p:extLst>
              <p:ext uri="{D42A27DB-BD31-4B8C-83A1-F6EECF244321}">
                <p14:modId xmlns:p14="http://schemas.microsoft.com/office/powerpoint/2010/main" val="2556481736"/>
              </p:ext>
            </p:extLst>
          </p:nvPr>
        </p:nvGraphicFramePr>
        <p:xfrm>
          <a:off x="256033" y="1668380"/>
          <a:ext cx="8631934" cy="4757556"/>
        </p:xfrm>
        <a:graphic>
          <a:graphicData uri="http://schemas.openxmlformats.org/drawingml/2006/table">
            <a:tbl>
              <a:tblPr/>
              <a:tblGrid>
                <a:gridCol w="908379">
                  <a:extLst>
                    <a:ext uri="{9D8B030D-6E8A-4147-A177-3AD203B41FA5}">
                      <a16:colId xmlns:a16="http://schemas.microsoft.com/office/drawing/2014/main" val="2636200841"/>
                    </a:ext>
                  </a:extLst>
                </a:gridCol>
                <a:gridCol w="5257783">
                  <a:extLst>
                    <a:ext uri="{9D8B030D-6E8A-4147-A177-3AD203B41FA5}">
                      <a16:colId xmlns:a16="http://schemas.microsoft.com/office/drawing/2014/main" val="3363781882"/>
                    </a:ext>
                  </a:extLst>
                </a:gridCol>
                <a:gridCol w="2465772">
                  <a:extLst>
                    <a:ext uri="{9D8B030D-6E8A-4147-A177-3AD203B41FA5}">
                      <a16:colId xmlns:a16="http://schemas.microsoft.com/office/drawing/2014/main" val="4115124403"/>
                    </a:ext>
                  </a:extLst>
                </a:gridCol>
              </a:tblGrid>
              <a:tr h="634088">
                <a:tc>
                  <a:txBody>
                    <a:bodyPr/>
                    <a:lstStyle/>
                    <a:p>
                      <a:pPr marL="213995" marR="9525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Step</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Process</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Complete?</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2761140138"/>
                  </a:ext>
                </a:extLst>
              </a:tr>
              <a:tr h="446591">
                <a:tc>
                  <a:txBody>
                    <a:bodyPr/>
                    <a:lstStyle/>
                    <a:p>
                      <a:pPr marL="118745" marR="0" algn="ctr"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Determine whether an AOP is appropriate</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0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602858111"/>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2</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information</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906650473"/>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3</a:t>
                      </a:r>
                    </a:p>
                  </a:txBody>
                  <a:tcPr marL="0" marR="0" marT="0" marB="0" anchor="ctr">
                    <a:lnL w="28575" cap="flat" cmpd="sng" algn="ctr">
                      <a:solidFill>
                        <a:srgbClr val="9B0F0F"/>
                      </a:solid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Reassess whether an AOP is appropriate</a:t>
                      </a:r>
                    </a:p>
                  </a:txBody>
                  <a:tcPr marL="0" marR="0" marT="0" marB="0" anchor="ctr">
                    <a:lnL>
                      <a:noFill/>
                    </a:lnL>
                    <a:lnR w="28575" cap="flat" cmpd="sng" algn="ctr">
                      <a:solidFill>
                        <a:srgbClr val="9B0F0F"/>
                      </a:solidFill>
                      <a:prstDash val="solid"/>
                      <a:round/>
                      <a:headEnd type="none" w="med" len="med"/>
                      <a:tailEnd type="none" w="med" len="med"/>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solidFill>
                        <a:srgbClr val="9B0F0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27437704"/>
                  </a:ext>
                </a:extLst>
              </a:tr>
              <a:tr h="426386">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4</a:t>
                      </a:r>
                    </a:p>
                  </a:txBody>
                  <a:tcPr marL="0" marR="0" marT="0" marB="0" anchor="ctr">
                    <a:lnL w="28575" cap="flat" cmpd="sng" algn="ctr">
                      <a:no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the AOP</a:t>
                      </a:r>
                    </a:p>
                  </a:txBody>
                  <a:tcPr marL="0" marR="0" marT="0" marB="0" anchor="ctr">
                    <a:lnL>
                      <a:noFill/>
                    </a:lnL>
                    <a:lnR w="28575" cap="flat" cmpd="sng" algn="ctr">
                      <a:noFill/>
                      <a:prstDash val="solid"/>
                      <a:round/>
                      <a:headEnd type="none" w="med" len="med"/>
                      <a:tailEnd type="none" w="med" len="med"/>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042523510"/>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5</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Review the completed AOP</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138042824"/>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6</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a Parent Survey</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547790288"/>
                  </a:ext>
                </a:extLst>
              </a:tr>
              <a:tr h="477341">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7</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Submit the AOP to VSS via TxEVER</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73053016"/>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8</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copies to parent(s)</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792258587"/>
                  </a:ext>
                </a:extLst>
              </a:tr>
              <a:tr h="461990">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9</a:t>
                      </a: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Retain original documents</a:t>
                      </a: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428476980"/>
                  </a:ext>
                </a:extLst>
              </a:tr>
            </a:tbl>
          </a:graphicData>
        </a:graphic>
      </p:graphicFrame>
      <p:pic>
        <p:nvPicPr>
          <p:cNvPr id="10" name="Graphic 9" descr="Checkmark">
            <a:extLst>
              <a:ext uri="{FF2B5EF4-FFF2-40B4-BE49-F238E27FC236}">
                <a16:creationId xmlns:a16="http://schemas.microsoft.com/office/drawing/2014/main" id="{887FDF64-9949-4BA1-920D-AC7DB22919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6146" y="2198069"/>
            <a:ext cx="422258" cy="422258"/>
          </a:xfrm>
          <a:prstGeom prst="rect">
            <a:avLst/>
          </a:prstGeom>
        </p:spPr>
      </p:pic>
      <p:pic>
        <p:nvPicPr>
          <p:cNvPr id="11" name="Graphic 10" descr="Checkmark">
            <a:extLst>
              <a:ext uri="{FF2B5EF4-FFF2-40B4-BE49-F238E27FC236}">
                <a16:creationId xmlns:a16="http://schemas.microsoft.com/office/drawing/2014/main" id="{BD10F1E7-D224-4CCE-AA22-7EE8568EA3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8126" y="2687351"/>
            <a:ext cx="422258" cy="422258"/>
          </a:xfrm>
          <a:prstGeom prst="rect">
            <a:avLst/>
          </a:prstGeom>
        </p:spPr>
      </p:pic>
    </p:spTree>
    <p:extLst>
      <p:ext uri="{BB962C8B-B14F-4D97-AF65-F5344CB8AC3E}">
        <p14:creationId xmlns:p14="http://schemas.microsoft.com/office/powerpoint/2010/main" val="1978942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idx="1"/>
          </p:nvPr>
        </p:nvSpPr>
        <p:spPr>
          <a:xfrm>
            <a:off x="5665" y="1590631"/>
            <a:ext cx="8897036" cy="4311650"/>
          </a:xfrm>
          <a:noFill/>
        </p:spPr>
        <p:txBody>
          <a:bodyPr>
            <a:normAutofit/>
          </a:bodyPr>
          <a:lstStyle/>
          <a:p>
            <a:pPr marL="274320" indent="0" eaLnBrk="1" hangingPunct="1">
              <a:lnSpc>
                <a:spcPct val="100000"/>
              </a:lnSpc>
              <a:spcBef>
                <a:spcPts val="600"/>
              </a:spcBef>
              <a:spcAft>
                <a:spcPts val="600"/>
              </a:spcAft>
              <a:buNone/>
            </a:pPr>
            <a:r>
              <a:rPr lang="en-US" dirty="0">
                <a:solidFill>
                  <a:srgbClr val="002060"/>
                </a:solidFill>
                <a:latin typeface="Freight Text Pro"/>
              </a:rPr>
              <a:t>Ask the parents:</a:t>
            </a:r>
          </a:p>
          <a:p>
            <a:pPr marL="731520" indent="-457200">
              <a:lnSpc>
                <a:spcPct val="100000"/>
              </a:lnSpc>
              <a:spcBef>
                <a:spcPts val="600"/>
              </a:spcBef>
              <a:spcAft>
                <a:spcPts val="600"/>
              </a:spcAft>
              <a:buFont typeface="+mj-lt"/>
              <a:buAutoNum type="arabicPeriod"/>
            </a:pPr>
            <a:r>
              <a:rPr lang="en-US" dirty="0">
                <a:solidFill>
                  <a:srgbClr val="002060"/>
                </a:solidFill>
                <a:latin typeface="Freight Text Pro"/>
              </a:rPr>
              <a:t>Do you have any additional questions about any part of the AOP?</a:t>
            </a:r>
          </a:p>
          <a:p>
            <a:pPr marL="731520" indent="-457200">
              <a:lnSpc>
                <a:spcPct val="100000"/>
              </a:lnSpc>
              <a:spcBef>
                <a:spcPts val="0"/>
              </a:spcBef>
              <a:spcAft>
                <a:spcPts val="600"/>
              </a:spcAft>
              <a:buFont typeface="+mj-lt"/>
              <a:buAutoNum type="arabicPeriod"/>
            </a:pPr>
            <a:endParaRPr lang="en-US" dirty="0">
              <a:solidFill>
                <a:srgbClr val="002060"/>
              </a:solidFill>
              <a:latin typeface="Freight Text Pro"/>
            </a:endParaRPr>
          </a:p>
          <a:p>
            <a:pPr marL="731520" indent="-457200">
              <a:lnSpc>
                <a:spcPct val="100000"/>
              </a:lnSpc>
              <a:spcBef>
                <a:spcPts val="0"/>
              </a:spcBef>
              <a:spcAft>
                <a:spcPts val="600"/>
              </a:spcAft>
              <a:buFont typeface="+mj-lt"/>
              <a:buAutoNum type="arabicPeriod"/>
            </a:pPr>
            <a:endParaRPr lang="en-US" dirty="0">
              <a:solidFill>
                <a:srgbClr val="002060"/>
              </a:solidFill>
              <a:latin typeface="Freight Text Pro"/>
            </a:endParaRPr>
          </a:p>
          <a:p>
            <a:pPr marL="731520" indent="-457200">
              <a:lnSpc>
                <a:spcPct val="100000"/>
              </a:lnSpc>
              <a:spcBef>
                <a:spcPts val="0"/>
              </a:spcBef>
              <a:spcAft>
                <a:spcPts val="600"/>
              </a:spcAft>
              <a:buFont typeface="+mj-lt"/>
              <a:buAutoNum type="arabicPeriod"/>
            </a:pPr>
            <a:endParaRPr lang="en-US" dirty="0">
              <a:solidFill>
                <a:srgbClr val="002060"/>
              </a:solidFill>
              <a:latin typeface="Freight Text Pro"/>
            </a:endParaRPr>
          </a:p>
          <a:p>
            <a:pPr marL="731520" indent="-457200">
              <a:lnSpc>
                <a:spcPct val="100000"/>
              </a:lnSpc>
              <a:spcBef>
                <a:spcPts val="0"/>
              </a:spcBef>
              <a:spcAft>
                <a:spcPts val="600"/>
              </a:spcAft>
              <a:buFont typeface="+mj-lt"/>
              <a:buAutoNum type="arabicPeriod"/>
            </a:pPr>
            <a:endParaRPr lang="en-US" dirty="0">
              <a:solidFill>
                <a:srgbClr val="002060"/>
              </a:solidFill>
              <a:latin typeface="Freight Text Pro"/>
            </a:endParaRPr>
          </a:p>
        </p:txBody>
      </p:sp>
      <p:sp>
        <p:nvSpPr>
          <p:cNvPr id="335884" name="Text Box 12"/>
          <p:cNvSpPr txBox="1">
            <a:spLocks noChangeArrowheads="1"/>
          </p:cNvSpPr>
          <p:nvPr/>
        </p:nvSpPr>
        <p:spPr bwMode="auto">
          <a:xfrm>
            <a:off x="269533" y="2584870"/>
            <a:ext cx="8407401" cy="1072730"/>
          </a:xfrm>
          <a:prstGeom prst="rect">
            <a:avLst/>
          </a:prstGeom>
          <a:noFill/>
          <a:ln w="28575">
            <a:solidFill>
              <a:srgbClr val="9B0F0F"/>
            </a:solidFill>
            <a:round/>
            <a:headEnd/>
            <a:tailEnd type="none" w="lg" len="lg"/>
          </a:ln>
        </p:spPr>
        <p:txBody>
          <a:bodyPr wrap="square" lIns="228600" rIns="45720">
            <a:spAutoFit/>
          </a:bodyPr>
          <a:lstStyle/>
          <a:p>
            <a:pPr algn="l">
              <a:lnSpc>
                <a:spcPct val="85000"/>
              </a:lnSpc>
              <a:spcBef>
                <a:spcPts val="1200"/>
              </a:spcBef>
            </a:pPr>
            <a:r>
              <a:rPr lang="en-US" sz="2100" dirty="0">
                <a:solidFill>
                  <a:srgbClr val="002060"/>
                </a:solidFill>
                <a:latin typeface="Freight Text Pro"/>
              </a:rPr>
              <a:t>If the answer is </a:t>
            </a:r>
            <a:r>
              <a:rPr lang="en-US" sz="2100" b="1" dirty="0">
                <a:solidFill>
                  <a:srgbClr val="002060"/>
                </a:solidFill>
                <a:latin typeface="Freight Text Pro"/>
              </a:rPr>
              <a:t>YES, </a:t>
            </a:r>
            <a:r>
              <a:rPr lang="en-US" sz="2100" dirty="0">
                <a:solidFill>
                  <a:srgbClr val="002060"/>
                </a:solidFill>
                <a:latin typeface="Freight Text Pro"/>
              </a:rPr>
              <a:t>answer all questions or refer the parent to the AOP Hotline at (866) 255-2006.</a:t>
            </a:r>
          </a:p>
          <a:p>
            <a:pPr algn="l">
              <a:lnSpc>
                <a:spcPct val="85000"/>
              </a:lnSpc>
              <a:spcBef>
                <a:spcPts val="1200"/>
              </a:spcBef>
            </a:pPr>
            <a:r>
              <a:rPr lang="en-US" sz="2100" dirty="0">
                <a:solidFill>
                  <a:srgbClr val="002060"/>
                </a:solidFill>
                <a:latin typeface="Freight Text Pro"/>
              </a:rPr>
              <a:t>If the answer is </a:t>
            </a:r>
            <a:r>
              <a:rPr lang="en-US" sz="2100" b="1" dirty="0">
                <a:solidFill>
                  <a:srgbClr val="002060"/>
                </a:solidFill>
                <a:latin typeface="Freight Text Pro"/>
              </a:rPr>
              <a:t>NO</a:t>
            </a:r>
            <a:r>
              <a:rPr lang="en-US" sz="2100" dirty="0">
                <a:solidFill>
                  <a:srgbClr val="002060"/>
                </a:solidFill>
                <a:latin typeface="Freight Text Pro"/>
              </a:rPr>
              <a:t>, </a:t>
            </a:r>
            <a:r>
              <a:rPr lang="en-US" sz="2100" b="1" dirty="0">
                <a:solidFill>
                  <a:srgbClr val="002060"/>
                </a:solidFill>
                <a:latin typeface="Freight Text Pro"/>
              </a:rPr>
              <a:t>continue</a:t>
            </a:r>
            <a:r>
              <a:rPr lang="en-US" sz="2100" dirty="0">
                <a:solidFill>
                  <a:srgbClr val="002060"/>
                </a:solidFill>
                <a:latin typeface="Freight Text Pro"/>
              </a:rPr>
              <a:t> to the next question.</a:t>
            </a:r>
          </a:p>
        </p:txBody>
      </p:sp>
      <p:sp>
        <p:nvSpPr>
          <p:cNvPr id="14" name="Rectangle 20"/>
          <p:cNvSpPr>
            <a:spLocks noChangeArrowheads="1"/>
          </p:cNvSpPr>
          <p:nvPr/>
        </p:nvSpPr>
        <p:spPr bwMode="auto">
          <a:xfrm>
            <a:off x="5664" y="1095974"/>
            <a:ext cx="8213725" cy="415498"/>
          </a:xfrm>
          <a:prstGeom prst="rect">
            <a:avLst/>
          </a:prstGeom>
          <a:noFill/>
          <a:ln w="9525">
            <a:noFill/>
            <a:miter lim="800000"/>
            <a:headEnd/>
            <a:tailEnd/>
          </a:ln>
        </p:spPr>
        <p:txBody>
          <a:bodyPr anchor="ctr">
            <a:spAutoFit/>
          </a:bodyPr>
          <a:lstStyle/>
          <a:p>
            <a:pPr marL="274320" algn="l">
              <a:spcBef>
                <a:spcPts val="108"/>
              </a:spcBef>
              <a:spcAft>
                <a:spcPts val="1200"/>
              </a:spcAft>
            </a:pPr>
            <a:r>
              <a:rPr lang="en-US" sz="2100" b="1" dirty="0">
                <a:solidFill>
                  <a:srgbClr val="002060"/>
                </a:solidFill>
                <a:latin typeface="Freight Text Pro"/>
              </a:rPr>
              <a:t>Step 3:  Reassess whether an AOP is appropriate</a:t>
            </a:r>
          </a:p>
        </p:txBody>
      </p:sp>
      <p:sp>
        <p:nvSpPr>
          <p:cNvPr id="8" name="Rectangle 7">
            <a:extLst>
              <a:ext uri="{FF2B5EF4-FFF2-40B4-BE49-F238E27FC236}">
                <a16:creationId xmlns:a16="http://schemas.microsoft.com/office/drawing/2014/main" id="{7D275A49-C69C-4202-AD79-BD57937B7C84}"/>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F15571-99E3-442E-BF3D-47FE124C71C2}"/>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https://www.texasattorneygeneral.gov/sites/default/files/files/branding/2018/OAG-Official-Lockup-White%402x.png">
            <a:extLst>
              <a:ext uri="{FF2B5EF4-FFF2-40B4-BE49-F238E27FC236}">
                <a16:creationId xmlns:a16="http://schemas.microsoft.com/office/drawing/2014/main" id="{A4C53434-2737-4F63-91D2-406E06CA44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6">
            <a:extLst>
              <a:ext uri="{FF2B5EF4-FFF2-40B4-BE49-F238E27FC236}">
                <a16:creationId xmlns:a16="http://schemas.microsoft.com/office/drawing/2014/main" id="{E0DBE4C8-C8C8-4475-8BAE-463ECFAB83F0}"/>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1298523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idx="1"/>
          </p:nvPr>
        </p:nvSpPr>
        <p:spPr>
          <a:xfrm>
            <a:off x="5665" y="1590631"/>
            <a:ext cx="8897036" cy="4311650"/>
          </a:xfrm>
          <a:noFill/>
        </p:spPr>
        <p:txBody>
          <a:bodyPr>
            <a:normAutofit/>
          </a:bodyPr>
          <a:lstStyle/>
          <a:p>
            <a:pPr marL="274320" indent="0" eaLnBrk="1" hangingPunct="1">
              <a:lnSpc>
                <a:spcPct val="100000"/>
              </a:lnSpc>
              <a:spcBef>
                <a:spcPts val="600"/>
              </a:spcBef>
              <a:spcAft>
                <a:spcPts val="600"/>
              </a:spcAft>
              <a:buNone/>
            </a:pPr>
            <a:r>
              <a:rPr lang="en-US" dirty="0">
                <a:solidFill>
                  <a:srgbClr val="002060"/>
                </a:solidFill>
                <a:latin typeface="Freight Text Pro"/>
              </a:rPr>
              <a:t>Ask the parents:</a:t>
            </a:r>
          </a:p>
          <a:p>
            <a:pPr marL="731520" indent="-457200">
              <a:lnSpc>
                <a:spcPct val="100000"/>
              </a:lnSpc>
              <a:spcBef>
                <a:spcPts val="600"/>
              </a:spcBef>
              <a:spcAft>
                <a:spcPts val="600"/>
              </a:spcAft>
              <a:buFont typeface="+mj-lt"/>
              <a:buAutoNum type="arabicPeriod" startAt="2"/>
            </a:pPr>
            <a:r>
              <a:rPr lang="en-US" dirty="0">
                <a:solidFill>
                  <a:srgbClr val="002060"/>
                </a:solidFill>
                <a:latin typeface="Freight Text Pro"/>
              </a:rPr>
              <a:t>Do you understand all that I have read and explained to you about paternity establishment and this AOP form?</a:t>
            </a:r>
          </a:p>
          <a:p>
            <a:pPr marL="731520" indent="-457200">
              <a:lnSpc>
                <a:spcPct val="100000"/>
              </a:lnSpc>
              <a:spcBef>
                <a:spcPts val="600"/>
              </a:spcBef>
              <a:spcAft>
                <a:spcPts val="600"/>
              </a:spcAft>
              <a:buFont typeface="+mj-lt"/>
              <a:buAutoNum type="arabicPeriod" startAt="2"/>
            </a:pPr>
            <a:r>
              <a:rPr lang="en-US" dirty="0">
                <a:solidFill>
                  <a:srgbClr val="002060"/>
                </a:solidFill>
                <a:latin typeface="Freight Text Pro"/>
              </a:rPr>
              <a:t>Do you want to complete the AOP process, legally establishing paternity for this child?</a:t>
            </a:r>
          </a:p>
        </p:txBody>
      </p:sp>
      <p:sp>
        <p:nvSpPr>
          <p:cNvPr id="335881" name="Text Box 9"/>
          <p:cNvSpPr txBox="1">
            <a:spLocks noChangeArrowheads="1"/>
          </p:cNvSpPr>
          <p:nvPr/>
        </p:nvSpPr>
        <p:spPr bwMode="auto">
          <a:xfrm>
            <a:off x="241299" y="3746456"/>
            <a:ext cx="8407400" cy="2185214"/>
          </a:xfrm>
          <a:prstGeom prst="rect">
            <a:avLst/>
          </a:prstGeom>
          <a:solidFill>
            <a:schemeClr val="bg1"/>
          </a:solidFill>
          <a:ln w="28575">
            <a:solidFill>
              <a:srgbClr val="9B0F0F"/>
            </a:solidFill>
            <a:round/>
            <a:headEnd/>
            <a:tailEnd type="none" w="lg" len="lg"/>
          </a:ln>
        </p:spPr>
        <p:txBody>
          <a:bodyPr wrap="square" lIns="228600" rIns="45720">
            <a:spAutoFit/>
          </a:bodyPr>
          <a:lstStyle/>
          <a:p>
            <a:pPr algn="l">
              <a:spcBef>
                <a:spcPts val="0"/>
              </a:spcBef>
              <a:spcAft>
                <a:spcPts val="600"/>
              </a:spcAft>
            </a:pPr>
            <a:r>
              <a:rPr lang="en-US" sz="2100" dirty="0">
                <a:solidFill>
                  <a:srgbClr val="002060"/>
                </a:solidFill>
                <a:latin typeface="Freight Text Pro"/>
              </a:rPr>
              <a:t>If the answer is </a:t>
            </a:r>
            <a:r>
              <a:rPr lang="en-US" sz="2100" b="1" dirty="0">
                <a:solidFill>
                  <a:srgbClr val="002060"/>
                </a:solidFill>
                <a:latin typeface="Freight Text Pro"/>
              </a:rPr>
              <a:t>YES </a:t>
            </a:r>
            <a:r>
              <a:rPr lang="en-US" sz="2100" dirty="0">
                <a:solidFill>
                  <a:srgbClr val="002060"/>
                </a:solidFill>
                <a:latin typeface="Freight Text Pro"/>
              </a:rPr>
              <a:t>to both #2 &amp; #3, </a:t>
            </a:r>
            <a:r>
              <a:rPr lang="en-US" sz="2100" b="1" dirty="0">
                <a:solidFill>
                  <a:srgbClr val="002060"/>
                </a:solidFill>
                <a:latin typeface="Freight Text Pro"/>
              </a:rPr>
              <a:t>continue</a:t>
            </a:r>
            <a:r>
              <a:rPr lang="en-US" sz="2100" dirty="0">
                <a:solidFill>
                  <a:srgbClr val="002060"/>
                </a:solidFill>
                <a:latin typeface="Freight Text Pro"/>
              </a:rPr>
              <a:t> the AOP process.</a:t>
            </a:r>
          </a:p>
          <a:p>
            <a:pPr algn="l">
              <a:spcBef>
                <a:spcPts val="0"/>
              </a:spcBef>
              <a:spcAft>
                <a:spcPts val="600"/>
              </a:spcAft>
            </a:pPr>
            <a:r>
              <a:rPr lang="en-US" sz="2100" dirty="0">
                <a:solidFill>
                  <a:srgbClr val="002060"/>
                </a:solidFill>
                <a:latin typeface="Freight Text Pro"/>
              </a:rPr>
              <a:t>If the answer is </a:t>
            </a:r>
            <a:r>
              <a:rPr lang="en-US" sz="2100" b="1" dirty="0">
                <a:solidFill>
                  <a:srgbClr val="002060"/>
                </a:solidFill>
                <a:latin typeface="Freight Text Pro"/>
              </a:rPr>
              <a:t>NO </a:t>
            </a:r>
            <a:r>
              <a:rPr lang="en-US" sz="2100" i="1" dirty="0">
                <a:solidFill>
                  <a:srgbClr val="002060"/>
                </a:solidFill>
                <a:latin typeface="Freight Text Pro"/>
              </a:rPr>
              <a:t>to</a:t>
            </a:r>
            <a:r>
              <a:rPr lang="en-US" sz="2100" b="1" i="1" dirty="0">
                <a:solidFill>
                  <a:srgbClr val="002060"/>
                </a:solidFill>
                <a:latin typeface="Freight Text Pro"/>
              </a:rPr>
              <a:t> </a:t>
            </a:r>
            <a:r>
              <a:rPr lang="en-US" sz="2100" dirty="0">
                <a:solidFill>
                  <a:srgbClr val="002060"/>
                </a:solidFill>
                <a:latin typeface="Freight Text Pro"/>
              </a:rPr>
              <a:t>#2, answer questions to the parent's satisfaction and </a:t>
            </a:r>
            <a:r>
              <a:rPr lang="en-US" sz="2100" b="1" dirty="0">
                <a:solidFill>
                  <a:srgbClr val="002060"/>
                </a:solidFill>
                <a:latin typeface="Freight Text Pro"/>
              </a:rPr>
              <a:t>continue </a:t>
            </a:r>
            <a:r>
              <a:rPr lang="en-US" sz="2100" dirty="0">
                <a:solidFill>
                  <a:srgbClr val="002060"/>
                </a:solidFill>
                <a:latin typeface="Freight Text Pro"/>
              </a:rPr>
              <a:t>the AOP process or direct the parent to the AOP Hotline at (866) 255-2006.</a:t>
            </a:r>
          </a:p>
          <a:p>
            <a:pPr algn="l">
              <a:spcBef>
                <a:spcPts val="0"/>
              </a:spcBef>
              <a:spcAft>
                <a:spcPts val="600"/>
              </a:spcAft>
            </a:pPr>
            <a:r>
              <a:rPr lang="en-US" sz="2100" dirty="0">
                <a:solidFill>
                  <a:srgbClr val="002060"/>
                </a:solidFill>
                <a:latin typeface="Freight Text Pro"/>
              </a:rPr>
              <a:t>If the answer is </a:t>
            </a:r>
            <a:r>
              <a:rPr lang="en-US" sz="2100" b="1" dirty="0">
                <a:solidFill>
                  <a:srgbClr val="002060"/>
                </a:solidFill>
                <a:latin typeface="Freight Text Pro"/>
              </a:rPr>
              <a:t>NO</a:t>
            </a:r>
            <a:r>
              <a:rPr lang="en-US" sz="2100" dirty="0">
                <a:solidFill>
                  <a:srgbClr val="002060"/>
                </a:solidFill>
                <a:latin typeface="Freight Text Pro"/>
              </a:rPr>
              <a:t> to #3, </a:t>
            </a:r>
            <a:r>
              <a:rPr lang="en-US" sz="2100" b="1" dirty="0">
                <a:solidFill>
                  <a:srgbClr val="002060"/>
                </a:solidFill>
                <a:latin typeface="Freight Text Pro"/>
              </a:rPr>
              <a:t>stop</a:t>
            </a:r>
            <a:r>
              <a:rPr lang="en-US" sz="2100" dirty="0">
                <a:solidFill>
                  <a:srgbClr val="002060"/>
                </a:solidFill>
                <a:latin typeface="Freight Text Pro"/>
              </a:rPr>
              <a:t> the AOP process and refer the parties to the OAG or a private attorney.</a:t>
            </a:r>
          </a:p>
        </p:txBody>
      </p:sp>
      <p:sp>
        <p:nvSpPr>
          <p:cNvPr id="14" name="Rectangle 20"/>
          <p:cNvSpPr>
            <a:spLocks noChangeArrowheads="1"/>
          </p:cNvSpPr>
          <p:nvPr/>
        </p:nvSpPr>
        <p:spPr bwMode="auto">
          <a:xfrm>
            <a:off x="5664" y="1095974"/>
            <a:ext cx="8213725" cy="415498"/>
          </a:xfrm>
          <a:prstGeom prst="rect">
            <a:avLst/>
          </a:prstGeom>
          <a:noFill/>
          <a:ln w="9525">
            <a:noFill/>
            <a:miter lim="800000"/>
            <a:headEnd/>
            <a:tailEnd/>
          </a:ln>
        </p:spPr>
        <p:txBody>
          <a:bodyPr anchor="ctr">
            <a:spAutoFit/>
          </a:bodyPr>
          <a:lstStyle/>
          <a:p>
            <a:pPr marL="274320" algn="l">
              <a:spcBef>
                <a:spcPts val="108"/>
              </a:spcBef>
              <a:spcAft>
                <a:spcPts val="1200"/>
              </a:spcAft>
            </a:pPr>
            <a:r>
              <a:rPr lang="en-US" sz="2100" b="1" dirty="0">
                <a:solidFill>
                  <a:srgbClr val="002060"/>
                </a:solidFill>
                <a:latin typeface="Freight Text Pro"/>
              </a:rPr>
              <a:t>Step 3:  Reassess whether an AOP is appropriate</a:t>
            </a:r>
          </a:p>
        </p:txBody>
      </p:sp>
      <p:sp>
        <p:nvSpPr>
          <p:cNvPr id="8" name="Rectangle 7">
            <a:extLst>
              <a:ext uri="{FF2B5EF4-FFF2-40B4-BE49-F238E27FC236}">
                <a16:creationId xmlns:a16="http://schemas.microsoft.com/office/drawing/2014/main" id="{7D275A49-C69C-4202-AD79-BD57937B7C84}"/>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F15571-99E3-442E-BF3D-47FE124C71C2}"/>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https://www.texasattorneygeneral.gov/sites/default/files/files/branding/2018/OAG-Official-Lockup-White%402x.png">
            <a:extLst>
              <a:ext uri="{FF2B5EF4-FFF2-40B4-BE49-F238E27FC236}">
                <a16:creationId xmlns:a16="http://schemas.microsoft.com/office/drawing/2014/main" id="{A4C53434-2737-4F63-91D2-406E06CA44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6">
            <a:extLst>
              <a:ext uri="{FF2B5EF4-FFF2-40B4-BE49-F238E27FC236}">
                <a16:creationId xmlns:a16="http://schemas.microsoft.com/office/drawing/2014/main" id="{E0DBE4C8-C8C8-4475-8BAE-463ECFAB83F0}"/>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3649515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82" name="Rectangle 10"/>
          <p:cNvSpPr>
            <a:spLocks noChangeArrowheads="1"/>
          </p:cNvSpPr>
          <p:nvPr/>
        </p:nvSpPr>
        <p:spPr bwMode="auto">
          <a:xfrm>
            <a:off x="14117" y="1859611"/>
            <a:ext cx="8683625" cy="4908550"/>
          </a:xfrm>
          <a:prstGeom prst="rect">
            <a:avLst/>
          </a:prstGeom>
          <a:noFill/>
          <a:ln w="9525">
            <a:noFill/>
            <a:miter lim="800000"/>
            <a:headEnd/>
            <a:tailEnd/>
          </a:ln>
        </p:spPr>
        <p:txBody>
          <a:bodyPr/>
          <a:lstStyle/>
          <a:p>
            <a:pPr marL="274320" algn="l">
              <a:spcBef>
                <a:spcPts val="2160"/>
              </a:spcBef>
              <a:spcAft>
                <a:spcPts val="1200"/>
              </a:spcAft>
            </a:pPr>
            <a:r>
              <a:rPr lang="en-US" sz="2100" dirty="0">
                <a:solidFill>
                  <a:srgbClr val="002060"/>
                </a:solidFill>
                <a:latin typeface="Freight Text Pro"/>
              </a:rPr>
              <a:t>Ask yourself:</a:t>
            </a:r>
          </a:p>
          <a:p>
            <a:pPr marL="800100" lvl="1" indent="-342900" algn="l">
              <a:spcBef>
                <a:spcPts val="600"/>
              </a:spcBef>
              <a:spcAft>
                <a:spcPts val="600"/>
              </a:spcAft>
              <a:buFont typeface="+mj-lt"/>
              <a:buAutoNum type="arabicPeriod"/>
            </a:pPr>
            <a:r>
              <a:rPr lang="en-US" sz="2100" dirty="0">
                <a:solidFill>
                  <a:srgbClr val="002060"/>
                </a:solidFill>
                <a:latin typeface="Freight Text Pro"/>
              </a:rPr>
              <a:t>Have I provided all of the legally required information about the rights and responsibilities of paternity establishment and about child support services?</a:t>
            </a:r>
          </a:p>
          <a:p>
            <a:pPr marL="800100" lvl="1" indent="-342900" algn="l">
              <a:spcBef>
                <a:spcPts val="600"/>
              </a:spcBef>
              <a:spcAft>
                <a:spcPts val="600"/>
              </a:spcAft>
              <a:buFont typeface="+mj-lt"/>
              <a:buAutoNum type="arabicPeriod"/>
            </a:pPr>
            <a:r>
              <a:rPr lang="en-US" sz="2100" dirty="0">
                <a:solidFill>
                  <a:srgbClr val="002060"/>
                </a:solidFill>
                <a:latin typeface="Freight Text Pro"/>
              </a:rPr>
              <a:t>Am I confident this person understands all that I have read and explained about this document?</a:t>
            </a:r>
          </a:p>
        </p:txBody>
      </p:sp>
      <p:sp>
        <p:nvSpPr>
          <p:cNvPr id="335883" name="Text Box 11"/>
          <p:cNvSpPr txBox="1">
            <a:spLocks noChangeArrowheads="1"/>
          </p:cNvSpPr>
          <p:nvPr/>
        </p:nvSpPr>
        <p:spPr bwMode="auto">
          <a:xfrm>
            <a:off x="857250" y="4647156"/>
            <a:ext cx="6715125" cy="798039"/>
          </a:xfrm>
          <a:prstGeom prst="rect">
            <a:avLst/>
          </a:prstGeom>
          <a:noFill/>
          <a:ln w="19050">
            <a:solidFill>
              <a:srgbClr val="C00000"/>
            </a:solidFill>
            <a:miter lim="800000"/>
            <a:headEnd/>
            <a:tailEnd type="none" w="lg" len="lg"/>
          </a:ln>
        </p:spPr>
        <p:txBody>
          <a:bodyPr wrap="square" lIns="182880" rIns="45720">
            <a:spAutoFit/>
          </a:bodyPr>
          <a:lstStyle/>
          <a:p>
            <a:pPr algn="l">
              <a:lnSpc>
                <a:spcPct val="85000"/>
              </a:lnSpc>
              <a:spcBef>
                <a:spcPts val="1200"/>
              </a:spcBef>
            </a:pPr>
            <a:r>
              <a:rPr lang="en-US" sz="2100" dirty="0">
                <a:solidFill>
                  <a:srgbClr val="002060"/>
                </a:solidFill>
                <a:latin typeface="Freight Text Pro"/>
              </a:rPr>
              <a:t>If the answer is </a:t>
            </a:r>
            <a:r>
              <a:rPr lang="en-US" sz="2100" b="1" dirty="0">
                <a:solidFill>
                  <a:srgbClr val="002060"/>
                </a:solidFill>
                <a:latin typeface="Freight Text Pro"/>
              </a:rPr>
              <a:t>YES </a:t>
            </a:r>
            <a:r>
              <a:rPr lang="en-US" sz="2100" dirty="0">
                <a:solidFill>
                  <a:srgbClr val="002060"/>
                </a:solidFill>
                <a:latin typeface="Freight Text Pro"/>
              </a:rPr>
              <a:t>to both, </a:t>
            </a:r>
            <a:r>
              <a:rPr lang="en-US" sz="2100" b="1" dirty="0">
                <a:solidFill>
                  <a:srgbClr val="002060"/>
                </a:solidFill>
                <a:latin typeface="Freight Text Pro"/>
              </a:rPr>
              <a:t>continue</a:t>
            </a:r>
            <a:r>
              <a:rPr lang="en-US" sz="2100" dirty="0">
                <a:solidFill>
                  <a:srgbClr val="002060"/>
                </a:solidFill>
                <a:latin typeface="Freight Text Pro"/>
              </a:rPr>
              <a:t> the AOP process.</a:t>
            </a:r>
          </a:p>
          <a:p>
            <a:pPr algn="l">
              <a:lnSpc>
                <a:spcPct val="85000"/>
              </a:lnSpc>
              <a:spcBef>
                <a:spcPts val="1200"/>
              </a:spcBef>
            </a:pPr>
            <a:r>
              <a:rPr lang="en-US" sz="2100" dirty="0">
                <a:solidFill>
                  <a:srgbClr val="002060"/>
                </a:solidFill>
                <a:latin typeface="Freight Text Pro"/>
              </a:rPr>
              <a:t>If the answer is </a:t>
            </a:r>
            <a:r>
              <a:rPr lang="en-US" sz="2100" b="1" dirty="0">
                <a:solidFill>
                  <a:srgbClr val="002060"/>
                </a:solidFill>
                <a:latin typeface="Freight Text Pro"/>
              </a:rPr>
              <a:t>NO </a:t>
            </a:r>
            <a:r>
              <a:rPr lang="en-US" sz="2100" dirty="0">
                <a:solidFill>
                  <a:srgbClr val="002060"/>
                </a:solidFill>
                <a:latin typeface="Freight Text Pro"/>
              </a:rPr>
              <a:t>to either, </a:t>
            </a:r>
            <a:r>
              <a:rPr lang="en-US" sz="2100" b="1" dirty="0">
                <a:solidFill>
                  <a:srgbClr val="002060"/>
                </a:solidFill>
                <a:latin typeface="Freight Text Pro"/>
              </a:rPr>
              <a:t>pause</a:t>
            </a:r>
            <a:r>
              <a:rPr lang="en-US" sz="2100" dirty="0">
                <a:solidFill>
                  <a:srgbClr val="002060"/>
                </a:solidFill>
                <a:latin typeface="Freight Text Pro"/>
              </a:rPr>
              <a:t> the AOP process.</a:t>
            </a:r>
          </a:p>
        </p:txBody>
      </p:sp>
      <p:sp>
        <p:nvSpPr>
          <p:cNvPr id="14" name="Rectangle 20"/>
          <p:cNvSpPr>
            <a:spLocks noChangeArrowheads="1"/>
          </p:cNvSpPr>
          <p:nvPr/>
        </p:nvSpPr>
        <p:spPr bwMode="auto">
          <a:xfrm>
            <a:off x="5664" y="1144100"/>
            <a:ext cx="8213725" cy="415498"/>
          </a:xfrm>
          <a:prstGeom prst="rect">
            <a:avLst/>
          </a:prstGeom>
          <a:noFill/>
          <a:ln w="9525">
            <a:noFill/>
            <a:miter lim="800000"/>
            <a:headEnd/>
            <a:tailEnd/>
          </a:ln>
        </p:spPr>
        <p:txBody>
          <a:bodyPr anchor="ctr">
            <a:spAutoFit/>
          </a:bodyPr>
          <a:lstStyle/>
          <a:p>
            <a:pPr marL="274320" algn="l">
              <a:spcBef>
                <a:spcPts val="108"/>
              </a:spcBef>
              <a:spcAft>
                <a:spcPts val="1200"/>
              </a:spcAft>
            </a:pPr>
            <a:r>
              <a:rPr lang="en-US" sz="2100" b="1" dirty="0">
                <a:solidFill>
                  <a:srgbClr val="002060"/>
                </a:solidFill>
                <a:latin typeface="Freight Text Pro"/>
              </a:rPr>
              <a:t>Step 3:  Reassess whether an AOP is appropriate</a:t>
            </a:r>
          </a:p>
        </p:txBody>
      </p:sp>
      <p:sp>
        <p:nvSpPr>
          <p:cNvPr id="7" name="Rectangle 6">
            <a:extLst>
              <a:ext uri="{FF2B5EF4-FFF2-40B4-BE49-F238E27FC236}">
                <a16:creationId xmlns:a16="http://schemas.microsoft.com/office/drawing/2014/main" id="{F7B81BDE-F3DE-4306-9ACC-E0B560051A46}"/>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284B75-0EB8-48E5-B8FA-44BBD3D09E9E}"/>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descr="https://www.texasattorneygeneral.gov/sites/default/files/files/branding/2018/OAG-Official-Lockup-White%402x.png">
            <a:extLst>
              <a:ext uri="{FF2B5EF4-FFF2-40B4-BE49-F238E27FC236}">
                <a16:creationId xmlns:a16="http://schemas.microsoft.com/office/drawing/2014/main" id="{87D082B2-C03B-4946-9D77-C772AAB4A0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6">
            <a:extLst>
              <a:ext uri="{FF2B5EF4-FFF2-40B4-BE49-F238E27FC236}">
                <a16:creationId xmlns:a16="http://schemas.microsoft.com/office/drawing/2014/main" id="{0957147B-7B88-465C-9529-C905A3A3A54D}"/>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2085917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WordArt 8"/>
          <p:cNvSpPr>
            <a:spLocks noChangeArrowheads="1" noChangeShapeType="1" noTextEdit="1"/>
          </p:cNvSpPr>
          <p:nvPr/>
        </p:nvSpPr>
        <p:spPr bwMode="auto">
          <a:xfrm rot="451675">
            <a:off x="4210050" y="1778000"/>
            <a:ext cx="731838" cy="1233488"/>
          </a:xfrm>
          <a:prstGeom prst="rect">
            <a:avLst/>
          </a:prstGeom>
        </p:spPr>
        <p:txBody>
          <a:bodyPr wrap="none" fromWordArt="1">
            <a:prstTxWarp prst="textPlain">
              <a:avLst>
                <a:gd name="adj" fmla="val 50000"/>
              </a:avLst>
            </a:prstTxWarp>
          </a:bodyPr>
          <a:lstStyle/>
          <a:p>
            <a:endParaRPr lang="en-US" sz="8000" kern="10" dirty="0">
              <a:ln w="9525">
                <a:noFill/>
                <a:round/>
                <a:headEnd/>
                <a:tailEnd/>
              </a:ln>
              <a:solidFill>
                <a:srgbClr val="9B0F0F">
                  <a:alpha val="89803"/>
                </a:srgbClr>
              </a:solidFill>
              <a:effectLst>
                <a:outerShdw dist="45791" dir="2021404" algn="ctr" rotWithShape="0">
                  <a:srgbClr val="B2B2B2">
                    <a:alpha val="79999"/>
                  </a:srgbClr>
                </a:outerShdw>
              </a:effectLst>
              <a:latin typeface="Freight Text Pro"/>
            </a:endParaRPr>
          </a:p>
        </p:txBody>
      </p:sp>
      <p:sp>
        <p:nvSpPr>
          <p:cNvPr id="29708" name="Rectangle 14"/>
          <p:cNvSpPr>
            <a:spLocks noChangeArrowheads="1"/>
          </p:cNvSpPr>
          <p:nvPr/>
        </p:nvSpPr>
        <p:spPr bwMode="auto">
          <a:xfrm>
            <a:off x="256033" y="1261114"/>
            <a:ext cx="8773667" cy="484620"/>
          </a:xfrm>
          <a:prstGeom prst="rect">
            <a:avLst/>
          </a:prstGeom>
          <a:noFill/>
          <a:ln w="9525">
            <a:noFill/>
            <a:miter lim="800000"/>
            <a:headEnd/>
            <a:tailEnd/>
          </a:ln>
        </p:spPr>
        <p:txBody>
          <a:bodyPr wrap="square" anchor="ctr">
            <a:spAutoFit/>
          </a:bodyPr>
          <a:lstStyle/>
          <a:p>
            <a:pPr>
              <a:lnSpc>
                <a:spcPct val="90000"/>
              </a:lnSpc>
            </a:pPr>
            <a:r>
              <a:rPr lang="en-US" sz="2800" b="1" dirty="0">
                <a:solidFill>
                  <a:srgbClr val="002060"/>
                </a:solidFill>
                <a:latin typeface="Freight Text Pro"/>
              </a:rPr>
              <a:t>Step-by-Step</a:t>
            </a:r>
          </a:p>
        </p:txBody>
      </p:sp>
      <p:sp>
        <p:nvSpPr>
          <p:cNvPr id="17" name="Rectangle 16">
            <a:extLst>
              <a:ext uri="{FF2B5EF4-FFF2-40B4-BE49-F238E27FC236}">
                <a16:creationId xmlns:a16="http://schemas.microsoft.com/office/drawing/2014/main" id="{8D0B0C6E-3857-4E05-B31A-7A71792F4D0C}"/>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BAAAF-662F-4D64-9F99-0137A4B96FE0}"/>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https://www.texasattorneygeneral.gov/sites/default/files/files/branding/2018/OAG-Official-Lockup-White%402x.png">
            <a:extLst>
              <a:ext uri="{FF2B5EF4-FFF2-40B4-BE49-F238E27FC236}">
                <a16:creationId xmlns:a16="http://schemas.microsoft.com/office/drawing/2014/main" id="{135A90C4-029D-41EF-BA41-E960FE4B78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6">
            <a:extLst>
              <a:ext uri="{FF2B5EF4-FFF2-40B4-BE49-F238E27FC236}">
                <a16:creationId xmlns:a16="http://schemas.microsoft.com/office/drawing/2014/main" id="{192BD31E-2802-4BA9-A91C-92128EB274EB}"/>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graphicFrame>
        <p:nvGraphicFramePr>
          <p:cNvPr id="9" name="Table 8">
            <a:extLst>
              <a:ext uri="{FF2B5EF4-FFF2-40B4-BE49-F238E27FC236}">
                <a16:creationId xmlns:a16="http://schemas.microsoft.com/office/drawing/2014/main" id="{CABE5189-5BF4-4624-8C57-F9CA89C824CA}"/>
              </a:ext>
            </a:extLst>
          </p:cNvPr>
          <p:cNvGraphicFramePr>
            <a:graphicFrameLocks noGrp="1"/>
          </p:cNvGraphicFramePr>
          <p:nvPr>
            <p:extLst>
              <p:ext uri="{D42A27DB-BD31-4B8C-83A1-F6EECF244321}">
                <p14:modId xmlns:p14="http://schemas.microsoft.com/office/powerpoint/2010/main" val="2728380020"/>
              </p:ext>
            </p:extLst>
          </p:nvPr>
        </p:nvGraphicFramePr>
        <p:xfrm>
          <a:off x="256033" y="1668380"/>
          <a:ext cx="8631934" cy="4757556"/>
        </p:xfrm>
        <a:graphic>
          <a:graphicData uri="http://schemas.openxmlformats.org/drawingml/2006/table">
            <a:tbl>
              <a:tblPr/>
              <a:tblGrid>
                <a:gridCol w="908379">
                  <a:extLst>
                    <a:ext uri="{9D8B030D-6E8A-4147-A177-3AD203B41FA5}">
                      <a16:colId xmlns:a16="http://schemas.microsoft.com/office/drawing/2014/main" val="2636200841"/>
                    </a:ext>
                  </a:extLst>
                </a:gridCol>
                <a:gridCol w="5257783">
                  <a:extLst>
                    <a:ext uri="{9D8B030D-6E8A-4147-A177-3AD203B41FA5}">
                      <a16:colId xmlns:a16="http://schemas.microsoft.com/office/drawing/2014/main" val="3363781882"/>
                    </a:ext>
                  </a:extLst>
                </a:gridCol>
                <a:gridCol w="2465772">
                  <a:extLst>
                    <a:ext uri="{9D8B030D-6E8A-4147-A177-3AD203B41FA5}">
                      <a16:colId xmlns:a16="http://schemas.microsoft.com/office/drawing/2014/main" val="4115124403"/>
                    </a:ext>
                  </a:extLst>
                </a:gridCol>
              </a:tblGrid>
              <a:tr h="634088">
                <a:tc>
                  <a:txBody>
                    <a:bodyPr/>
                    <a:lstStyle/>
                    <a:p>
                      <a:pPr marL="213995" marR="9525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Step</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Process</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Complete?</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2761140138"/>
                  </a:ext>
                </a:extLst>
              </a:tr>
              <a:tr h="446591">
                <a:tc>
                  <a:txBody>
                    <a:bodyPr/>
                    <a:lstStyle/>
                    <a:p>
                      <a:pPr marL="118745" marR="0" algn="ctr"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Determine whether an AOP is appropriate</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0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602858111"/>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2</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information</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906650473"/>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3</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Reassess whether an AOP is appropriate</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627437704"/>
                  </a:ext>
                </a:extLst>
              </a:tr>
              <a:tr h="426386">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4</a:t>
                      </a:r>
                    </a:p>
                  </a:txBody>
                  <a:tcPr marL="0" marR="0" marT="0" marB="0" anchor="ctr">
                    <a:lnL w="28575" cap="flat" cmpd="sng" algn="ctr">
                      <a:solidFill>
                        <a:srgbClr val="9B0F0F"/>
                      </a:solid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the AOP</a:t>
                      </a:r>
                    </a:p>
                  </a:txBody>
                  <a:tcPr marL="0" marR="0" marT="0" marB="0" anchor="ctr">
                    <a:lnL>
                      <a:noFill/>
                    </a:lnL>
                    <a:lnR w="28575" cap="flat" cmpd="sng" algn="ctr">
                      <a:solidFill>
                        <a:srgbClr val="9B0F0F"/>
                      </a:solidFill>
                      <a:prstDash val="solid"/>
                      <a:round/>
                      <a:headEnd type="none" w="med" len="med"/>
                      <a:tailEnd type="none" w="med" len="med"/>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solidFill>
                        <a:srgbClr val="9B0F0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42523510"/>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5</a:t>
                      </a:r>
                    </a:p>
                  </a:txBody>
                  <a:tcPr marL="0" marR="0" marT="0" marB="0" anchor="ctr">
                    <a:lnL w="28575" cap="flat" cmpd="sng" algn="ctr">
                      <a:no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Review the completed AOP</a:t>
                      </a:r>
                    </a:p>
                  </a:txBody>
                  <a:tcPr marL="0" marR="0" marT="0" marB="0" anchor="ctr">
                    <a:lnL>
                      <a:noFill/>
                    </a:lnL>
                    <a:lnR w="28575" cap="flat" cmpd="sng" algn="ctr">
                      <a:noFill/>
                      <a:prstDash val="solid"/>
                      <a:round/>
                      <a:headEnd type="none" w="med" len="med"/>
                      <a:tailEnd type="none" w="med" len="med"/>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138042824"/>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6</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a Parent Survey</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547790288"/>
                  </a:ext>
                </a:extLst>
              </a:tr>
              <a:tr h="477341">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7</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Submit the AOP to VSS via TxEVER</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73053016"/>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8</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copies to parent(s)</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792258587"/>
                  </a:ext>
                </a:extLst>
              </a:tr>
              <a:tr h="461990">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9</a:t>
                      </a: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Retain original documents</a:t>
                      </a: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428476980"/>
                  </a:ext>
                </a:extLst>
              </a:tr>
            </a:tbl>
          </a:graphicData>
        </a:graphic>
      </p:graphicFrame>
      <p:pic>
        <p:nvPicPr>
          <p:cNvPr id="10" name="Graphic 9" descr="Checkmark">
            <a:extLst>
              <a:ext uri="{FF2B5EF4-FFF2-40B4-BE49-F238E27FC236}">
                <a16:creationId xmlns:a16="http://schemas.microsoft.com/office/drawing/2014/main" id="{887FDF64-9949-4BA1-920D-AC7DB22919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6146" y="2198069"/>
            <a:ext cx="422258" cy="422258"/>
          </a:xfrm>
          <a:prstGeom prst="rect">
            <a:avLst/>
          </a:prstGeom>
        </p:spPr>
      </p:pic>
      <p:pic>
        <p:nvPicPr>
          <p:cNvPr id="11" name="Graphic 10" descr="Checkmark">
            <a:extLst>
              <a:ext uri="{FF2B5EF4-FFF2-40B4-BE49-F238E27FC236}">
                <a16:creationId xmlns:a16="http://schemas.microsoft.com/office/drawing/2014/main" id="{BD10F1E7-D224-4CCE-AA22-7EE8568EA3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8126" y="2687351"/>
            <a:ext cx="422258" cy="422258"/>
          </a:xfrm>
          <a:prstGeom prst="rect">
            <a:avLst/>
          </a:prstGeom>
        </p:spPr>
      </p:pic>
      <p:pic>
        <p:nvPicPr>
          <p:cNvPr id="12" name="Graphic 11" descr="Checkmark">
            <a:extLst>
              <a:ext uri="{FF2B5EF4-FFF2-40B4-BE49-F238E27FC236}">
                <a16:creationId xmlns:a16="http://schemas.microsoft.com/office/drawing/2014/main" id="{00F6569A-AA1F-4C05-A7D5-3707229929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0106" y="3208717"/>
            <a:ext cx="422258" cy="422258"/>
          </a:xfrm>
          <a:prstGeom prst="rect">
            <a:avLst/>
          </a:prstGeom>
        </p:spPr>
      </p:pic>
    </p:spTree>
    <p:extLst>
      <p:ext uri="{BB962C8B-B14F-4D97-AF65-F5344CB8AC3E}">
        <p14:creationId xmlns:p14="http://schemas.microsoft.com/office/powerpoint/2010/main" val="1323565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6" name="Rectangle 8"/>
          <p:cNvSpPr>
            <a:spLocks noGrp="1" noChangeArrowheads="1"/>
          </p:cNvSpPr>
          <p:nvPr>
            <p:ph idx="1"/>
          </p:nvPr>
        </p:nvSpPr>
        <p:spPr>
          <a:xfrm>
            <a:off x="0" y="1295039"/>
            <a:ext cx="8854440" cy="5081588"/>
          </a:xfrm>
        </p:spPr>
        <p:txBody>
          <a:bodyPr/>
          <a:lstStyle/>
          <a:p>
            <a:pPr eaLnBrk="1" hangingPunct="1">
              <a:lnSpc>
                <a:spcPct val="80000"/>
              </a:lnSpc>
              <a:buFont typeface="Palatino Linotype" pitchFamily="18" charset="0"/>
              <a:buNone/>
            </a:pPr>
            <a:endParaRPr lang="en-US" sz="1800" dirty="0"/>
          </a:p>
          <a:p>
            <a:pPr marL="274320" indent="0">
              <a:lnSpc>
                <a:spcPct val="80000"/>
              </a:lnSpc>
              <a:buNone/>
            </a:pPr>
            <a:r>
              <a:rPr lang="en-US" dirty="0">
                <a:solidFill>
                  <a:srgbClr val="002060"/>
                </a:solidFill>
                <a:latin typeface="Freight Text Pro"/>
              </a:rPr>
              <a:t>Certified entities </a:t>
            </a:r>
            <a:r>
              <a:rPr lang="en-US" b="1" dirty="0">
                <a:solidFill>
                  <a:srgbClr val="002060"/>
                </a:solidFill>
                <a:latin typeface="Freight Text Pro"/>
              </a:rPr>
              <a:t>must complete AOPs using VSS’ TxEVER </a:t>
            </a:r>
            <a:r>
              <a:rPr lang="en-US" dirty="0">
                <a:solidFill>
                  <a:srgbClr val="002060"/>
                </a:solidFill>
                <a:latin typeface="Freight Text Pro"/>
              </a:rPr>
              <a:t>system.</a:t>
            </a:r>
          </a:p>
          <a:p>
            <a:pPr marL="960120" lvl="1">
              <a:lnSpc>
                <a:spcPct val="80000"/>
              </a:lnSpc>
              <a:buFont typeface="Wingdings" panose="05000000000000000000" pitchFamily="2" charset="2"/>
              <a:buChar char="§"/>
            </a:pPr>
            <a:endParaRPr lang="en-US" sz="2100" dirty="0">
              <a:solidFill>
                <a:srgbClr val="002060"/>
              </a:solidFill>
              <a:latin typeface="Freight Text Pro"/>
            </a:endParaRPr>
          </a:p>
          <a:p>
            <a:pPr marL="960120" lvl="1">
              <a:lnSpc>
                <a:spcPct val="80000"/>
              </a:lnSpc>
              <a:buFont typeface="Wingdings" panose="05000000000000000000" pitchFamily="2" charset="2"/>
              <a:buChar char="§"/>
            </a:pPr>
            <a:r>
              <a:rPr lang="en-US" sz="2100" dirty="0">
                <a:solidFill>
                  <a:srgbClr val="002060"/>
                </a:solidFill>
                <a:latin typeface="Freight Text Pro"/>
              </a:rPr>
              <a:t>Pre/Post Birth AOP Registration</a:t>
            </a:r>
          </a:p>
          <a:p>
            <a:pPr marL="960120" lvl="1">
              <a:lnSpc>
                <a:spcPct val="80000"/>
              </a:lnSpc>
              <a:buFont typeface="Wingdings" panose="05000000000000000000" pitchFamily="2" charset="2"/>
              <a:buChar char="§"/>
            </a:pPr>
            <a:endParaRPr lang="en-US" sz="2100" dirty="0">
              <a:solidFill>
                <a:srgbClr val="002060"/>
              </a:solidFill>
              <a:latin typeface="Freight Text Pro"/>
            </a:endParaRPr>
          </a:p>
          <a:p>
            <a:pPr marL="960120" lvl="1">
              <a:lnSpc>
                <a:spcPct val="80000"/>
              </a:lnSpc>
              <a:buFont typeface="Wingdings" panose="05000000000000000000" pitchFamily="2" charset="2"/>
              <a:buChar char="§"/>
            </a:pPr>
            <a:r>
              <a:rPr lang="en-US" sz="2100" dirty="0">
                <a:solidFill>
                  <a:srgbClr val="002060"/>
                </a:solidFill>
                <a:latin typeface="Freight Text Pro"/>
              </a:rPr>
              <a:t>Birth Registration Process</a:t>
            </a:r>
          </a:p>
          <a:p>
            <a:pPr marL="274320" indent="0">
              <a:lnSpc>
                <a:spcPct val="80000"/>
              </a:lnSpc>
              <a:buNone/>
            </a:pPr>
            <a:endParaRPr lang="en-US" dirty="0">
              <a:solidFill>
                <a:srgbClr val="002060"/>
              </a:solidFill>
              <a:latin typeface="Freight Text Pro"/>
            </a:endParaRPr>
          </a:p>
          <a:p>
            <a:pPr marL="274320" indent="0">
              <a:lnSpc>
                <a:spcPct val="80000"/>
              </a:lnSpc>
              <a:buNone/>
            </a:pPr>
            <a:r>
              <a:rPr lang="en-US" dirty="0">
                <a:solidFill>
                  <a:srgbClr val="002060"/>
                </a:solidFill>
                <a:latin typeface="Freight Text Pro"/>
              </a:rPr>
              <a:t>AOPs completed manually must then be upload as a TIFF (no PDFs) to TxEVER.   </a:t>
            </a:r>
          </a:p>
          <a:p>
            <a:pPr marL="274320" indent="0">
              <a:lnSpc>
                <a:spcPct val="80000"/>
              </a:lnSpc>
              <a:buNone/>
            </a:pPr>
            <a:endParaRPr lang="en-US" dirty="0">
              <a:solidFill>
                <a:srgbClr val="002060"/>
              </a:solidFill>
              <a:highlight>
                <a:srgbClr val="FFFF00"/>
              </a:highlight>
              <a:latin typeface="Freight Text Pro"/>
            </a:endParaRPr>
          </a:p>
          <a:p>
            <a:pPr marL="274320" indent="0">
              <a:lnSpc>
                <a:spcPct val="80000"/>
              </a:lnSpc>
              <a:buNone/>
            </a:pPr>
            <a:r>
              <a:rPr lang="en-US" dirty="0">
                <a:solidFill>
                  <a:srgbClr val="002060"/>
                </a:solidFill>
                <a:latin typeface="Freight Text Pro"/>
              </a:rPr>
              <a:t>Please refer to the Department of State Health Services (DSHS) Vital Statistics Section’s TxEVER guide and resources website for detailed instructions on how to electronically submit an AOP.</a:t>
            </a:r>
          </a:p>
          <a:p>
            <a:pPr marL="274320" indent="0">
              <a:lnSpc>
                <a:spcPct val="80000"/>
              </a:lnSpc>
              <a:buNone/>
            </a:pPr>
            <a:endParaRPr lang="en-US" dirty="0">
              <a:latin typeface="Freight Text Pro"/>
            </a:endParaRPr>
          </a:p>
          <a:p>
            <a:pPr marL="274320" indent="0">
              <a:lnSpc>
                <a:spcPct val="80000"/>
              </a:lnSpc>
              <a:buNone/>
            </a:pPr>
            <a:endParaRPr lang="en-US" sz="1600" dirty="0">
              <a:latin typeface="+mn-lt"/>
            </a:endParaRPr>
          </a:p>
        </p:txBody>
      </p:sp>
      <p:sp>
        <p:nvSpPr>
          <p:cNvPr id="19" name="Rectangle 20"/>
          <p:cNvSpPr>
            <a:spLocks noChangeArrowheads="1"/>
          </p:cNvSpPr>
          <p:nvPr/>
        </p:nvSpPr>
        <p:spPr bwMode="auto">
          <a:xfrm>
            <a:off x="21430" y="752022"/>
            <a:ext cx="4983055" cy="369332"/>
          </a:xfrm>
          <a:prstGeom prst="rect">
            <a:avLst/>
          </a:prstGeom>
          <a:noFill/>
          <a:ln w="9525">
            <a:noFill/>
            <a:miter lim="800000"/>
            <a:headEnd/>
            <a:tailEnd/>
          </a:ln>
        </p:spPr>
        <p:txBody>
          <a:bodyPr wrap="square" anchor="ctr">
            <a:spAutoFit/>
          </a:bodyPr>
          <a:lstStyle/>
          <a:p>
            <a:pPr marL="274320" algn="l">
              <a:lnSpc>
                <a:spcPct val="90000"/>
              </a:lnSpc>
            </a:pPr>
            <a:r>
              <a:rPr lang="en-US" sz="2000" b="1" dirty="0">
                <a:latin typeface="+mj-lt"/>
              </a:rPr>
              <a:t>Step 4:  Complete the AOP</a:t>
            </a:r>
          </a:p>
        </p:txBody>
      </p:sp>
      <p:sp>
        <p:nvSpPr>
          <p:cNvPr id="6" name="Rectangle 5">
            <a:extLst>
              <a:ext uri="{FF2B5EF4-FFF2-40B4-BE49-F238E27FC236}">
                <a16:creationId xmlns:a16="http://schemas.microsoft.com/office/drawing/2014/main" id="{C1B85D9F-F153-4E0C-B990-2DF976D502FE}"/>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46FF21-010F-40CF-9867-A6377EE0F864}"/>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https://www.texasattorneygeneral.gov/sites/default/files/files/branding/2018/OAG-Official-Lockup-White%402x.png">
            <a:extLst>
              <a:ext uri="{FF2B5EF4-FFF2-40B4-BE49-F238E27FC236}">
                <a16:creationId xmlns:a16="http://schemas.microsoft.com/office/drawing/2014/main" id="{D1C99D95-3BE8-48CD-990D-7718BA94855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6">
            <a:extLst>
              <a:ext uri="{FF2B5EF4-FFF2-40B4-BE49-F238E27FC236}">
                <a16:creationId xmlns:a16="http://schemas.microsoft.com/office/drawing/2014/main" id="{111CE43F-F644-4F4E-AF3B-F808C8099CBC}"/>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2" descr="AOP"/>
          <p:cNvPicPr>
            <a:picLocks noChangeArrowheads="1"/>
          </p:cNvPicPr>
          <p:nvPr/>
        </p:nvPicPr>
        <p:blipFill rotWithShape="1">
          <a:blip r:embed="rId3" cstate="print">
            <a:lum bright="-6000" contrast="12000"/>
          </a:blip>
          <a:srcRect b="50000"/>
          <a:stretch/>
        </p:blipFill>
        <p:spPr bwMode="auto">
          <a:xfrm>
            <a:off x="3816350" y="1266494"/>
            <a:ext cx="5327650" cy="3429000"/>
          </a:xfrm>
          <a:prstGeom prst="rect">
            <a:avLst/>
          </a:prstGeom>
          <a:noFill/>
          <a:ln w="9525">
            <a:solidFill>
              <a:schemeClr val="bg2"/>
            </a:solidFill>
            <a:miter lim="800000"/>
            <a:headEnd/>
            <a:tailEnd/>
          </a:ln>
        </p:spPr>
      </p:pic>
      <p:sp>
        <p:nvSpPr>
          <p:cNvPr id="46087" name="Rectangle 3"/>
          <p:cNvSpPr>
            <a:spLocks noGrp="1" noChangeArrowheads="1"/>
          </p:cNvSpPr>
          <p:nvPr>
            <p:ph idx="1"/>
          </p:nvPr>
        </p:nvSpPr>
        <p:spPr>
          <a:xfrm>
            <a:off x="10505" y="1590022"/>
            <a:ext cx="3637833" cy="4684652"/>
          </a:xfrm>
        </p:spPr>
        <p:txBody>
          <a:bodyPr>
            <a:normAutofit/>
          </a:bodyPr>
          <a:lstStyle/>
          <a:p>
            <a:pPr marL="274320" indent="0" eaLnBrk="1" hangingPunct="1">
              <a:spcAft>
                <a:spcPts val="1200"/>
              </a:spcAft>
              <a:buNone/>
            </a:pPr>
            <a:r>
              <a:rPr lang="en-US" dirty="0">
                <a:solidFill>
                  <a:srgbClr val="002060"/>
                </a:solidFill>
                <a:latin typeface="Freight Text Pro"/>
              </a:rPr>
              <a:t>The certified entity completes the first six lines of the AOP and the Denial of Paternity, if applicable.</a:t>
            </a:r>
          </a:p>
          <a:p>
            <a:pPr marL="274320" indent="0" eaLnBrk="1" hangingPunct="1">
              <a:spcAft>
                <a:spcPts val="1200"/>
              </a:spcAft>
              <a:buNone/>
            </a:pPr>
            <a:r>
              <a:rPr lang="en-US" dirty="0">
                <a:solidFill>
                  <a:srgbClr val="002060"/>
                </a:solidFill>
                <a:latin typeface="Freight Text Pro"/>
              </a:rPr>
              <a:t>If you are completing a manual AOP, you must:</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Use an original AOP.</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Use black ink.</a:t>
            </a:r>
          </a:p>
        </p:txBody>
      </p:sp>
      <p:sp>
        <p:nvSpPr>
          <p:cNvPr id="338957" name="Text Box 13"/>
          <p:cNvSpPr txBox="1">
            <a:spLocks noChangeArrowheads="1"/>
          </p:cNvSpPr>
          <p:nvPr/>
        </p:nvSpPr>
        <p:spPr bwMode="auto">
          <a:xfrm>
            <a:off x="6086475" y="1885452"/>
            <a:ext cx="2924175" cy="304800"/>
          </a:xfrm>
          <a:prstGeom prst="rect">
            <a:avLst/>
          </a:prstGeom>
          <a:noFill/>
          <a:ln w="38100">
            <a:noFill/>
            <a:miter lim="800000"/>
            <a:headEnd/>
            <a:tailEnd type="none" w="lg" len="lg"/>
          </a:ln>
        </p:spPr>
        <p:txBody>
          <a:bodyPr lIns="45720" rIns="45720">
            <a:spAutoFit/>
          </a:bodyPr>
          <a:lstStyle/>
          <a:p>
            <a:pPr algn="l">
              <a:spcBef>
                <a:spcPct val="50000"/>
              </a:spcBef>
            </a:pPr>
            <a:r>
              <a:rPr lang="en-US" sz="1400" dirty="0">
                <a:latin typeface="Comic Sans MS" pitchFamily="66" charset="0"/>
              </a:rPr>
              <a:t>Danny          Ray          Zuko</a:t>
            </a:r>
          </a:p>
        </p:txBody>
      </p:sp>
      <p:sp>
        <p:nvSpPr>
          <p:cNvPr id="338958" name="Text Box 14"/>
          <p:cNvSpPr txBox="1">
            <a:spLocks noChangeArrowheads="1"/>
          </p:cNvSpPr>
          <p:nvPr/>
        </p:nvSpPr>
        <p:spPr bwMode="auto">
          <a:xfrm>
            <a:off x="5407356" y="2154853"/>
            <a:ext cx="2924175" cy="304800"/>
          </a:xfrm>
          <a:prstGeom prst="rect">
            <a:avLst/>
          </a:prstGeom>
          <a:noFill/>
          <a:ln w="38100">
            <a:noFill/>
            <a:miter lim="800000"/>
            <a:headEnd/>
            <a:tailEnd type="none" w="lg" len="lg"/>
          </a:ln>
        </p:spPr>
        <p:txBody>
          <a:bodyPr lIns="45720" rIns="45720">
            <a:spAutoFit/>
          </a:bodyPr>
          <a:lstStyle/>
          <a:p>
            <a:pPr algn="l">
              <a:spcBef>
                <a:spcPct val="50000"/>
              </a:spcBef>
            </a:pPr>
            <a:r>
              <a:rPr lang="en-US" sz="1400" dirty="0">
                <a:latin typeface="Comic Sans MS" pitchFamily="66" charset="0"/>
              </a:rPr>
              <a:t>Betty           Rizzo            Zuko</a:t>
            </a:r>
          </a:p>
        </p:txBody>
      </p:sp>
      <p:sp>
        <p:nvSpPr>
          <p:cNvPr id="338959" name="Text Box 15"/>
          <p:cNvSpPr txBox="1">
            <a:spLocks noChangeArrowheads="1"/>
          </p:cNvSpPr>
          <p:nvPr/>
        </p:nvSpPr>
        <p:spPr bwMode="auto">
          <a:xfrm>
            <a:off x="4619625" y="2434945"/>
            <a:ext cx="4371975" cy="304800"/>
          </a:xfrm>
          <a:prstGeom prst="rect">
            <a:avLst/>
          </a:prstGeom>
          <a:noFill/>
          <a:ln w="38100">
            <a:noFill/>
            <a:miter lim="800000"/>
            <a:headEnd/>
            <a:tailEnd type="none" w="lg" len="lg"/>
          </a:ln>
        </p:spPr>
        <p:txBody>
          <a:bodyPr lIns="45720" rIns="45720">
            <a:spAutoFit/>
          </a:bodyPr>
          <a:lstStyle/>
          <a:p>
            <a:pPr algn="l">
              <a:spcBef>
                <a:spcPct val="50000"/>
              </a:spcBef>
            </a:pPr>
            <a:r>
              <a:rPr lang="en-US" sz="1400" dirty="0">
                <a:latin typeface="Comic Sans MS" pitchFamily="66" charset="0"/>
              </a:rPr>
              <a:t>07  15   2015      Rydell             Frenchy         TX</a:t>
            </a:r>
          </a:p>
        </p:txBody>
      </p:sp>
      <p:sp>
        <p:nvSpPr>
          <p:cNvPr id="338960" name="Text Box 16"/>
          <p:cNvSpPr txBox="1">
            <a:spLocks noChangeArrowheads="1"/>
          </p:cNvSpPr>
          <p:nvPr/>
        </p:nvSpPr>
        <p:spPr bwMode="auto">
          <a:xfrm>
            <a:off x="4390882" y="2714127"/>
            <a:ext cx="4441833" cy="304800"/>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400" dirty="0">
                <a:latin typeface="Comic Sans MS" pitchFamily="66" charset="0"/>
              </a:rPr>
              <a:t>Sandra       Maria       Olsen              </a:t>
            </a:r>
            <a:r>
              <a:rPr lang="en-US" sz="1400" dirty="0" err="1">
                <a:latin typeface="Comic Sans MS" pitchFamily="66" charset="0"/>
              </a:rPr>
              <a:t>Olsen</a:t>
            </a:r>
            <a:endParaRPr lang="en-US" sz="1400" dirty="0">
              <a:latin typeface="Comic Sans MS" pitchFamily="66" charset="0"/>
            </a:endParaRPr>
          </a:p>
        </p:txBody>
      </p:sp>
      <p:sp>
        <p:nvSpPr>
          <p:cNvPr id="338961" name="Text Box 17"/>
          <p:cNvSpPr txBox="1">
            <a:spLocks noChangeArrowheads="1"/>
          </p:cNvSpPr>
          <p:nvPr/>
        </p:nvSpPr>
        <p:spPr bwMode="auto">
          <a:xfrm>
            <a:off x="4269758" y="3028452"/>
            <a:ext cx="4886325" cy="276999"/>
          </a:xfrm>
          <a:prstGeom prst="rect">
            <a:avLst/>
          </a:prstGeom>
          <a:noFill/>
          <a:ln w="38100">
            <a:noFill/>
            <a:miter lim="800000"/>
            <a:headEnd/>
            <a:tailEnd type="none" w="lg" len="lg"/>
          </a:ln>
        </p:spPr>
        <p:txBody>
          <a:bodyPr lIns="45720" rIns="45720">
            <a:spAutoFit/>
          </a:bodyPr>
          <a:lstStyle/>
          <a:p>
            <a:pPr algn="l">
              <a:spcBef>
                <a:spcPct val="50000"/>
              </a:spcBef>
            </a:pPr>
            <a:r>
              <a:rPr lang="en-US" sz="1200" dirty="0">
                <a:latin typeface="Comic Sans MS" pitchFamily="66" charset="0"/>
              </a:rPr>
              <a:t>12   06  1996 123 23 1234  58 Grease Lighting  Rydell   TX  76904</a:t>
            </a:r>
          </a:p>
        </p:txBody>
      </p:sp>
      <p:sp>
        <p:nvSpPr>
          <p:cNvPr id="338962" name="Text Box 18"/>
          <p:cNvSpPr txBox="1">
            <a:spLocks noChangeArrowheads="1"/>
          </p:cNvSpPr>
          <p:nvPr/>
        </p:nvSpPr>
        <p:spPr bwMode="auto">
          <a:xfrm>
            <a:off x="4221675" y="3346167"/>
            <a:ext cx="4886325" cy="276999"/>
          </a:xfrm>
          <a:prstGeom prst="rect">
            <a:avLst/>
          </a:prstGeom>
          <a:noFill/>
          <a:ln w="38100">
            <a:noFill/>
            <a:miter lim="800000"/>
            <a:headEnd/>
            <a:tailEnd type="none" w="lg" len="lg"/>
          </a:ln>
        </p:spPr>
        <p:txBody>
          <a:bodyPr lIns="45720" rIns="45720">
            <a:spAutoFit/>
          </a:bodyPr>
          <a:lstStyle/>
          <a:p>
            <a:pPr algn="l">
              <a:spcBef>
                <a:spcPct val="50000"/>
              </a:spcBef>
            </a:pPr>
            <a:r>
              <a:rPr lang="en-US" sz="1200" dirty="0">
                <a:latin typeface="Comic Sans MS" pitchFamily="66" charset="0"/>
              </a:rPr>
              <a:t>05    11   1995 231 31   1321 58 Grease Lighting  Rydell    TX 76904</a:t>
            </a:r>
          </a:p>
        </p:txBody>
      </p:sp>
      <p:sp>
        <p:nvSpPr>
          <p:cNvPr id="26" name="Rectangle 20"/>
          <p:cNvSpPr>
            <a:spLocks noChangeArrowheads="1"/>
          </p:cNvSpPr>
          <p:nvPr/>
        </p:nvSpPr>
        <p:spPr bwMode="auto">
          <a:xfrm>
            <a:off x="21431" y="752022"/>
            <a:ext cx="3857984" cy="369332"/>
          </a:xfrm>
          <a:prstGeom prst="rect">
            <a:avLst/>
          </a:prstGeom>
          <a:noFill/>
          <a:ln w="9525">
            <a:noFill/>
            <a:miter lim="800000"/>
            <a:headEnd/>
            <a:tailEnd/>
          </a:ln>
        </p:spPr>
        <p:txBody>
          <a:bodyPr wrap="square" anchor="ctr">
            <a:spAutoFit/>
          </a:bodyPr>
          <a:lstStyle/>
          <a:p>
            <a:pPr marL="274320" algn="l">
              <a:lnSpc>
                <a:spcPct val="90000"/>
              </a:lnSpc>
            </a:pPr>
            <a:r>
              <a:rPr lang="en-US" sz="2000" b="1" dirty="0">
                <a:latin typeface="+mj-lt"/>
              </a:rPr>
              <a:t>Step 4:  Complete the AOP</a:t>
            </a:r>
          </a:p>
        </p:txBody>
      </p:sp>
      <p:sp>
        <p:nvSpPr>
          <p:cNvPr id="27" name="Rectangle 26"/>
          <p:cNvSpPr>
            <a:spLocks noChangeArrowheads="1"/>
          </p:cNvSpPr>
          <p:nvPr/>
        </p:nvSpPr>
        <p:spPr bwMode="auto">
          <a:xfrm>
            <a:off x="4245934" y="1907510"/>
            <a:ext cx="4840800" cy="1699614"/>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14" name="Rectangle 13">
            <a:extLst>
              <a:ext uri="{FF2B5EF4-FFF2-40B4-BE49-F238E27FC236}">
                <a16:creationId xmlns:a16="http://schemas.microsoft.com/office/drawing/2014/main" id="{30EF458A-60EA-481C-9572-DE53FF00D6B0}"/>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5DFF2B-61DF-410C-A052-2FD8B7A8ECFA}"/>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https://www.texasattorneygeneral.gov/sites/default/files/files/branding/2018/OAG-Official-Lockup-White%402x.png">
            <a:extLst>
              <a:ext uri="{FF2B5EF4-FFF2-40B4-BE49-F238E27FC236}">
                <a16:creationId xmlns:a16="http://schemas.microsoft.com/office/drawing/2014/main" id="{F06C0E90-9689-4073-8577-EECCB8D92BC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6">
            <a:extLst>
              <a:ext uri="{FF2B5EF4-FFF2-40B4-BE49-F238E27FC236}">
                <a16:creationId xmlns:a16="http://schemas.microsoft.com/office/drawing/2014/main" id="{3333AC8A-E65F-4123-B7A1-0FB4EC8B6D2F}"/>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subTitle" idx="1"/>
          </p:nvPr>
        </p:nvSpPr>
        <p:spPr>
          <a:xfrm>
            <a:off x="-2644" y="1650330"/>
            <a:ext cx="8937094" cy="5067300"/>
          </a:xfrm>
        </p:spPr>
        <p:txBody>
          <a:bodyPr>
            <a:normAutofit/>
          </a:bodyPr>
          <a:lstStyle/>
          <a:p>
            <a:pPr marL="274320" algn="l" eaLnBrk="1" hangingPunct="1">
              <a:lnSpc>
                <a:spcPct val="100000"/>
              </a:lnSpc>
              <a:spcBef>
                <a:spcPts val="108"/>
              </a:spcBef>
              <a:spcAft>
                <a:spcPts val="600"/>
              </a:spcAft>
            </a:pPr>
            <a:r>
              <a:rPr lang="en-US" sz="2100" b="1" dirty="0">
                <a:solidFill>
                  <a:srgbClr val="002060"/>
                </a:solidFill>
                <a:latin typeface="Freight Text Pro"/>
              </a:rPr>
              <a:t>Variations on the AOP</a:t>
            </a:r>
          </a:p>
          <a:p>
            <a:pPr marL="274320" algn="l" eaLnBrk="1" hangingPunct="1">
              <a:lnSpc>
                <a:spcPct val="100000"/>
              </a:lnSpc>
              <a:spcBef>
                <a:spcPts val="108"/>
              </a:spcBef>
              <a:spcAft>
                <a:spcPts val="600"/>
              </a:spcAft>
            </a:pPr>
            <a:r>
              <a:rPr lang="en-US" sz="2100" dirty="0">
                <a:solidFill>
                  <a:srgbClr val="002060"/>
                </a:solidFill>
                <a:latin typeface="Freight Text Pro"/>
              </a:rPr>
              <a:t>Any party who signs the AOP or Denial can request a certified copy of the document and will have access to the other parties’ information.</a:t>
            </a:r>
          </a:p>
          <a:p>
            <a:pPr marL="274320" algn="l" eaLnBrk="1" hangingPunct="1">
              <a:lnSpc>
                <a:spcPct val="100000"/>
              </a:lnSpc>
              <a:spcBef>
                <a:spcPts val="108"/>
              </a:spcBef>
              <a:spcAft>
                <a:spcPts val="600"/>
              </a:spcAft>
            </a:pPr>
            <a:r>
              <a:rPr lang="en-US" sz="2100" dirty="0">
                <a:solidFill>
                  <a:srgbClr val="002060"/>
                </a:solidFill>
                <a:latin typeface="Freight Text Pro"/>
              </a:rPr>
              <a:t>All parties signing the AOP or Denial need to know they have the right to withhold their Social Security number and address from being printed on the AOP for any reason especially if they indicate safety concerns such as family violence.</a:t>
            </a:r>
          </a:p>
          <a:p>
            <a:pPr marL="280988" lvl="1" algn="l">
              <a:lnSpc>
                <a:spcPct val="100000"/>
              </a:lnSpc>
              <a:spcBef>
                <a:spcPts val="600"/>
              </a:spcBef>
              <a:spcAft>
                <a:spcPts val="600"/>
              </a:spcAft>
            </a:pPr>
            <a:r>
              <a:rPr lang="en-US" sz="2100" dirty="0">
                <a:solidFill>
                  <a:srgbClr val="002060"/>
                </a:solidFill>
                <a:latin typeface="Freight Text Pro"/>
              </a:rPr>
              <a:t>Remember: Mark the “Withheld by Request” box </a:t>
            </a:r>
            <a:r>
              <a:rPr lang="en-US" sz="2100" u="sng" dirty="0">
                <a:solidFill>
                  <a:srgbClr val="002060"/>
                </a:solidFill>
                <a:latin typeface="Freight Text Pro"/>
              </a:rPr>
              <a:t>to hide </a:t>
            </a:r>
            <a:r>
              <a:rPr lang="en-US" sz="2100" dirty="0">
                <a:solidFill>
                  <a:srgbClr val="002060"/>
                </a:solidFill>
                <a:latin typeface="Freight Text Pro"/>
              </a:rPr>
              <a:t>the SSN and address </a:t>
            </a:r>
            <a:r>
              <a:rPr lang="en-US" sz="2100" u="sng" dirty="0">
                <a:solidFill>
                  <a:srgbClr val="002060"/>
                </a:solidFill>
                <a:latin typeface="Freight Text Pro"/>
              </a:rPr>
              <a:t>on the printed AOP</a:t>
            </a:r>
            <a:r>
              <a:rPr lang="en-US" sz="2100" dirty="0">
                <a:solidFill>
                  <a:srgbClr val="002060"/>
                </a:solidFill>
                <a:latin typeface="Freight Text Pro"/>
              </a:rPr>
              <a:t>. The information will remain in TxEVER, but “withheld by request” will be printed on the AOP.</a:t>
            </a:r>
          </a:p>
          <a:p>
            <a:pPr marL="280988" lvl="1" algn="l">
              <a:lnSpc>
                <a:spcPct val="100000"/>
              </a:lnSpc>
              <a:spcBef>
                <a:spcPts val="600"/>
              </a:spcBef>
              <a:spcAft>
                <a:spcPts val="600"/>
              </a:spcAft>
            </a:pPr>
            <a:r>
              <a:rPr lang="en-US" sz="2100" b="1" dirty="0">
                <a:solidFill>
                  <a:srgbClr val="002060"/>
                </a:solidFill>
                <a:latin typeface="Freight Text Pro"/>
              </a:rPr>
              <a:t>Note:  </a:t>
            </a:r>
            <a:r>
              <a:rPr lang="en-US" sz="2100" dirty="0">
                <a:solidFill>
                  <a:srgbClr val="002060"/>
                </a:solidFill>
                <a:latin typeface="Freight Text Pro"/>
              </a:rPr>
              <a:t>If parties do not have a Social Security Number leave that data field blank in TxEVER.  If parties do not have an address, type “Withheld” in that data field in TxEVER.</a:t>
            </a:r>
          </a:p>
        </p:txBody>
      </p:sp>
      <p:sp>
        <p:nvSpPr>
          <p:cNvPr id="6" name="Rectangle 20"/>
          <p:cNvSpPr>
            <a:spLocks noChangeArrowheads="1"/>
          </p:cNvSpPr>
          <p:nvPr/>
        </p:nvSpPr>
        <p:spPr bwMode="auto">
          <a:xfrm>
            <a:off x="13122" y="1185604"/>
            <a:ext cx="8213725" cy="383182"/>
          </a:xfrm>
          <a:prstGeom prst="rect">
            <a:avLst/>
          </a:prstGeom>
          <a:noFill/>
          <a:ln w="9525">
            <a:noFill/>
            <a:miter lim="800000"/>
            <a:headEnd/>
            <a:tailEnd/>
          </a:ln>
        </p:spPr>
        <p:txBody>
          <a:bodyPr anchor="ctr">
            <a:spAutoFit/>
          </a:bodyPr>
          <a:lstStyle/>
          <a:p>
            <a:pPr marL="274320" algn="l">
              <a:lnSpc>
                <a:spcPct val="90000"/>
              </a:lnSpc>
            </a:pPr>
            <a:r>
              <a:rPr lang="en-US" sz="2100" b="1" dirty="0">
                <a:solidFill>
                  <a:srgbClr val="002060"/>
                </a:solidFill>
                <a:latin typeface="Freight Text Pro"/>
              </a:rPr>
              <a:t>Step 4:  Complete the AOP</a:t>
            </a:r>
          </a:p>
        </p:txBody>
      </p:sp>
      <p:sp>
        <p:nvSpPr>
          <p:cNvPr id="9" name="Rectangle 8">
            <a:extLst>
              <a:ext uri="{FF2B5EF4-FFF2-40B4-BE49-F238E27FC236}">
                <a16:creationId xmlns:a16="http://schemas.microsoft.com/office/drawing/2014/main" id="{CE18BBAB-BEEF-4972-8887-C99B67E23CB9}"/>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6B99A5-9826-4884-B239-10AB102AFB8E}"/>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descr="https://www.texasattorneygeneral.gov/sites/default/files/files/branding/2018/OAG-Official-Lockup-White%402x.png">
            <a:extLst>
              <a:ext uri="{FF2B5EF4-FFF2-40B4-BE49-F238E27FC236}">
                <a16:creationId xmlns:a16="http://schemas.microsoft.com/office/drawing/2014/main" id="{9D9106B4-50CE-4FEA-9530-AA16417C01C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6">
            <a:extLst>
              <a:ext uri="{FF2B5EF4-FFF2-40B4-BE49-F238E27FC236}">
                <a16:creationId xmlns:a16="http://schemas.microsoft.com/office/drawing/2014/main" id="{C66016FC-D331-4B60-ADA0-118336168A6E}"/>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643" y="1156927"/>
            <a:ext cx="4515420" cy="5551928"/>
          </a:xfrm>
          <a:prstGeom prst="rect">
            <a:avLst/>
          </a:prstGeom>
        </p:spPr>
      </p:pic>
      <p:sp>
        <p:nvSpPr>
          <p:cNvPr id="14339" name="Rectangle 2"/>
          <p:cNvSpPr>
            <a:spLocks noGrp="1" noChangeArrowheads="1"/>
          </p:cNvSpPr>
          <p:nvPr>
            <p:ph type="title"/>
          </p:nvPr>
        </p:nvSpPr>
        <p:spPr>
          <a:xfrm>
            <a:off x="0" y="1156927"/>
            <a:ext cx="3268662" cy="400110"/>
          </a:xfrm>
        </p:spPr>
        <p:txBody>
          <a:bodyPr/>
          <a:lstStyle/>
          <a:p>
            <a:pPr marL="274320" algn="l" eaLnBrk="1" hangingPunct="1">
              <a:spcBef>
                <a:spcPts val="108"/>
              </a:spcBef>
              <a:spcAft>
                <a:spcPts val="1200"/>
              </a:spcAft>
            </a:pPr>
            <a:r>
              <a:rPr lang="en-US" sz="2100" b="1" dirty="0">
                <a:solidFill>
                  <a:srgbClr val="002060"/>
                </a:solidFill>
                <a:latin typeface="Freight Text Pro"/>
              </a:rPr>
              <a:t>What is the AOP?</a:t>
            </a:r>
          </a:p>
        </p:txBody>
      </p:sp>
      <p:sp>
        <p:nvSpPr>
          <p:cNvPr id="284677" name="AutoShape 5"/>
          <p:cNvSpPr>
            <a:spLocks noGrp="1" noChangeArrowheads="1"/>
          </p:cNvSpPr>
          <p:nvPr>
            <p:ph type="body" sz="half" idx="1"/>
          </p:nvPr>
        </p:nvSpPr>
        <p:spPr>
          <a:xfrm>
            <a:off x="-76201" y="1625755"/>
            <a:ext cx="4375485" cy="2570903"/>
          </a:xfrm>
          <a:prstGeom prst="roundRect">
            <a:avLst>
              <a:gd name="adj" fmla="val 16667"/>
            </a:avLst>
          </a:prstGeom>
          <a:noFill/>
          <a:ln>
            <a:noFill/>
            <a:round/>
            <a:headEnd type="none" w="med" len="med"/>
            <a:tailEnd type="none" w="med" len="med"/>
          </a:ln>
          <a:effectLst/>
        </p:spPr>
        <p:txBody>
          <a:bodyPr lIns="45720" rIns="45720">
            <a:noAutofit/>
          </a:bodyPr>
          <a:lstStyle/>
          <a:p>
            <a:pPr marL="274320" indent="0" eaLnBrk="1" hangingPunct="1">
              <a:lnSpc>
                <a:spcPct val="110000"/>
              </a:lnSpc>
              <a:spcBef>
                <a:spcPts val="600"/>
              </a:spcBef>
              <a:spcAft>
                <a:spcPts val="600"/>
              </a:spcAft>
              <a:buNone/>
              <a:defRPr/>
            </a:pPr>
            <a:r>
              <a:rPr lang="en-US" dirty="0">
                <a:solidFill>
                  <a:srgbClr val="002060"/>
                </a:solidFill>
                <a:latin typeface="Freight Text Pro"/>
              </a:rPr>
              <a:t>The AOP is a way to establish legal paternity for a child whose biological parents were not married to each other when their baby was born. </a:t>
            </a:r>
          </a:p>
          <a:p>
            <a:pPr marL="274320" indent="0" eaLnBrk="1" hangingPunct="1">
              <a:lnSpc>
                <a:spcPct val="110000"/>
              </a:lnSpc>
              <a:spcBef>
                <a:spcPts val="600"/>
              </a:spcBef>
              <a:spcAft>
                <a:spcPts val="600"/>
              </a:spcAft>
              <a:buNone/>
              <a:defRPr/>
            </a:pPr>
            <a:r>
              <a:rPr lang="en-US" dirty="0">
                <a:solidFill>
                  <a:srgbClr val="002060"/>
                </a:solidFill>
                <a:latin typeface="Freight Text Pro"/>
              </a:rPr>
              <a:t>Once the AOP is filed with the Vital Statistics Section, it becomes a legal finding of paternity. </a:t>
            </a:r>
          </a:p>
        </p:txBody>
      </p:sp>
      <p:sp>
        <p:nvSpPr>
          <p:cNvPr id="14342" name="Text Box 10"/>
          <p:cNvSpPr txBox="1">
            <a:spLocks noChangeArrowheads="1"/>
          </p:cNvSpPr>
          <p:nvPr/>
        </p:nvSpPr>
        <p:spPr bwMode="auto">
          <a:xfrm>
            <a:off x="5237741" y="6174130"/>
            <a:ext cx="2616200" cy="430887"/>
          </a:xfrm>
          <a:prstGeom prst="rect">
            <a:avLst/>
          </a:prstGeom>
          <a:noFill/>
          <a:ln w="28575">
            <a:noFill/>
            <a:miter lim="800000"/>
            <a:headEnd/>
            <a:tailEnd type="none" w="lg" len="lg"/>
          </a:ln>
        </p:spPr>
        <p:txBody>
          <a:bodyPr lIns="45720" rIns="45720">
            <a:spAutoFit/>
          </a:bodyPr>
          <a:lstStyle/>
          <a:p>
            <a:pPr>
              <a:spcBef>
                <a:spcPct val="50000"/>
              </a:spcBef>
            </a:pPr>
            <a:r>
              <a:rPr lang="en-US" sz="1050" b="1" dirty="0">
                <a:latin typeface="Freight Text Pro"/>
              </a:rPr>
              <a:t>Document for training </a:t>
            </a:r>
          </a:p>
          <a:p>
            <a:pPr>
              <a:spcBef>
                <a:spcPts val="0"/>
              </a:spcBef>
            </a:pPr>
            <a:r>
              <a:rPr lang="en-US" sz="1050" b="1" dirty="0">
                <a:latin typeface="Freight Text Pro"/>
              </a:rPr>
              <a:t>purposes only</a:t>
            </a:r>
          </a:p>
        </p:txBody>
      </p:sp>
      <p:sp>
        <p:nvSpPr>
          <p:cNvPr id="14" name="Rectangle 13">
            <a:extLst>
              <a:ext uri="{FF2B5EF4-FFF2-40B4-BE49-F238E27FC236}">
                <a16:creationId xmlns:a16="http://schemas.microsoft.com/office/drawing/2014/main" id="{F35A3F18-465C-487F-9438-5A14308F94D9}"/>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A0DA5C-B52D-4B8F-AF91-6F2E292EA844}"/>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8" descr="https://www.texasattorneygeneral.gov/sites/default/files/files/branding/2018/OAG-Official-Lockup-White%402x.png">
            <a:extLst>
              <a:ext uri="{FF2B5EF4-FFF2-40B4-BE49-F238E27FC236}">
                <a16:creationId xmlns:a16="http://schemas.microsoft.com/office/drawing/2014/main" id="{FAAF4188-1EEB-4D25-B7EE-EC8468CB455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6">
            <a:extLst>
              <a:ext uri="{FF2B5EF4-FFF2-40B4-BE49-F238E27FC236}">
                <a16:creationId xmlns:a16="http://schemas.microsoft.com/office/drawing/2014/main" id="{089196E4-D581-4E21-9146-C79040AB8580}"/>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Basics of Paternity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subTitle" idx="1"/>
          </p:nvPr>
        </p:nvSpPr>
        <p:spPr>
          <a:xfrm>
            <a:off x="-2644" y="1819774"/>
            <a:ext cx="8142108" cy="3275881"/>
          </a:xfrm>
        </p:spPr>
        <p:txBody>
          <a:bodyPr>
            <a:normAutofit/>
          </a:bodyPr>
          <a:lstStyle/>
          <a:p>
            <a:pPr marL="274320" algn="l" eaLnBrk="1" hangingPunct="1">
              <a:spcAft>
                <a:spcPts val="1200"/>
              </a:spcAft>
            </a:pPr>
            <a:r>
              <a:rPr lang="en-US" sz="2100" b="1" dirty="0">
                <a:solidFill>
                  <a:srgbClr val="002060"/>
                </a:solidFill>
                <a:latin typeface="Freight Text Pro"/>
              </a:rPr>
              <a:t>Variations on the AOP</a:t>
            </a:r>
          </a:p>
          <a:p>
            <a:pPr marL="274320" algn="l" eaLnBrk="1" hangingPunct="1">
              <a:spcAft>
                <a:spcPts val="1200"/>
              </a:spcAft>
            </a:pPr>
            <a:r>
              <a:rPr lang="en-US" sz="2100" dirty="0">
                <a:solidFill>
                  <a:srgbClr val="002060"/>
                </a:solidFill>
                <a:latin typeface="Freight Text Pro"/>
              </a:rPr>
              <a:t>Minor parents may complete the AOP without parental consent.</a:t>
            </a:r>
          </a:p>
          <a:p>
            <a:pPr marL="274320" algn="l" eaLnBrk="1" hangingPunct="1">
              <a:spcAft>
                <a:spcPts val="1200"/>
              </a:spcAft>
            </a:pPr>
            <a:r>
              <a:rPr lang="en-US" sz="2100" dirty="0">
                <a:solidFill>
                  <a:srgbClr val="002060"/>
                </a:solidFill>
                <a:latin typeface="Freight Text Pro"/>
              </a:rPr>
              <a:t>Minor parents also have the same rights to the process for rescission and challenge of the AOP as parents 18 or older.</a:t>
            </a:r>
          </a:p>
          <a:p>
            <a:pPr marL="274320" algn="l" eaLnBrk="1" hangingPunct="1">
              <a:spcAft>
                <a:spcPts val="1200"/>
              </a:spcAft>
            </a:pPr>
            <a:endParaRPr lang="en-US" sz="2100" dirty="0">
              <a:solidFill>
                <a:srgbClr val="002060"/>
              </a:solidFill>
              <a:latin typeface="Freight Text Pro"/>
            </a:endParaRPr>
          </a:p>
        </p:txBody>
      </p:sp>
      <p:sp>
        <p:nvSpPr>
          <p:cNvPr id="6" name="Rectangle 20"/>
          <p:cNvSpPr>
            <a:spLocks noChangeArrowheads="1"/>
          </p:cNvSpPr>
          <p:nvPr/>
        </p:nvSpPr>
        <p:spPr bwMode="auto">
          <a:xfrm>
            <a:off x="-18410" y="1281859"/>
            <a:ext cx="8213725" cy="383182"/>
          </a:xfrm>
          <a:prstGeom prst="rect">
            <a:avLst/>
          </a:prstGeom>
          <a:noFill/>
          <a:ln w="9525">
            <a:noFill/>
            <a:miter lim="800000"/>
            <a:headEnd/>
            <a:tailEnd/>
          </a:ln>
        </p:spPr>
        <p:txBody>
          <a:bodyPr anchor="ctr">
            <a:spAutoFit/>
          </a:bodyPr>
          <a:lstStyle/>
          <a:p>
            <a:pPr marL="274320" algn="l">
              <a:lnSpc>
                <a:spcPct val="90000"/>
              </a:lnSpc>
            </a:pPr>
            <a:r>
              <a:rPr lang="en-US" sz="2100" b="1" dirty="0">
                <a:solidFill>
                  <a:srgbClr val="002060"/>
                </a:solidFill>
                <a:latin typeface="+mn-lt"/>
              </a:rPr>
              <a:t>Step 4:  Complete the AOP</a:t>
            </a:r>
          </a:p>
        </p:txBody>
      </p:sp>
      <p:sp>
        <p:nvSpPr>
          <p:cNvPr id="7" name="Rectangle 6">
            <a:extLst>
              <a:ext uri="{FF2B5EF4-FFF2-40B4-BE49-F238E27FC236}">
                <a16:creationId xmlns:a16="http://schemas.microsoft.com/office/drawing/2014/main" id="{191A4C27-00A7-4A10-B985-A0F4228FD1ED}"/>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4B79E5-427B-42DF-A8E3-1D14C13C5A64}"/>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descr="https://www.texasattorneygeneral.gov/sites/default/files/files/branding/2018/OAG-Official-Lockup-White%402x.png">
            <a:extLst>
              <a:ext uri="{FF2B5EF4-FFF2-40B4-BE49-F238E27FC236}">
                <a16:creationId xmlns:a16="http://schemas.microsoft.com/office/drawing/2014/main" id="{8357F238-9E09-44F9-9581-438E500E8CD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6">
            <a:extLst>
              <a:ext uri="{FF2B5EF4-FFF2-40B4-BE49-F238E27FC236}">
                <a16:creationId xmlns:a16="http://schemas.microsoft.com/office/drawing/2014/main" id="{F8595B62-4499-4E0B-BB5B-A8D7297CACCC}"/>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829546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5911" y="1057518"/>
            <a:ext cx="4404827" cy="5536834"/>
          </a:xfrm>
          <a:prstGeom prst="rect">
            <a:avLst/>
          </a:prstGeom>
        </p:spPr>
      </p:pic>
      <p:sp>
        <p:nvSpPr>
          <p:cNvPr id="339976" name="Rectangle 8"/>
          <p:cNvSpPr>
            <a:spLocks noGrp="1" noChangeArrowheads="1"/>
          </p:cNvSpPr>
          <p:nvPr>
            <p:ph idx="1"/>
          </p:nvPr>
        </p:nvSpPr>
        <p:spPr>
          <a:xfrm>
            <a:off x="20002" y="1757159"/>
            <a:ext cx="4259984" cy="1798535"/>
          </a:xfrm>
        </p:spPr>
        <p:txBody>
          <a:bodyPr>
            <a:normAutofit/>
          </a:bodyPr>
          <a:lstStyle/>
          <a:p>
            <a:pPr marL="274320" indent="0">
              <a:lnSpc>
                <a:spcPct val="100000"/>
              </a:lnSpc>
              <a:spcBef>
                <a:spcPts val="0"/>
              </a:spcBef>
              <a:buNone/>
            </a:pPr>
            <a:r>
              <a:rPr lang="en-US" dirty="0">
                <a:solidFill>
                  <a:srgbClr val="002060"/>
                </a:solidFill>
                <a:latin typeface="Freight Text Pro"/>
              </a:rPr>
              <a:t>Print the AOP and read the document aloud to the parent as you review each section.</a:t>
            </a:r>
          </a:p>
          <a:p>
            <a:pPr marL="274320" indent="0">
              <a:lnSpc>
                <a:spcPct val="100000"/>
              </a:lnSpc>
              <a:spcBef>
                <a:spcPts val="0"/>
              </a:spcBef>
              <a:buNone/>
            </a:pPr>
            <a:endParaRPr lang="en-US" dirty="0">
              <a:solidFill>
                <a:srgbClr val="002060"/>
              </a:solidFill>
              <a:latin typeface="Freight Text Pro"/>
            </a:endParaRPr>
          </a:p>
          <a:p>
            <a:pPr marL="274320" lvl="1" indent="0" eaLnBrk="1" hangingPunct="1">
              <a:lnSpc>
                <a:spcPct val="100000"/>
              </a:lnSpc>
              <a:spcBef>
                <a:spcPts val="0"/>
              </a:spcBef>
              <a:buNone/>
            </a:pPr>
            <a:r>
              <a:rPr lang="en-US" sz="2100" dirty="0">
                <a:solidFill>
                  <a:srgbClr val="002060"/>
                </a:solidFill>
                <a:latin typeface="Freight Text Pro"/>
              </a:rPr>
              <a:t>Explain “penalty of perjury.” </a:t>
            </a:r>
          </a:p>
        </p:txBody>
      </p:sp>
      <p:sp>
        <p:nvSpPr>
          <p:cNvPr id="339994" name="Rectangle 26"/>
          <p:cNvSpPr>
            <a:spLocks noChangeArrowheads="1"/>
          </p:cNvSpPr>
          <p:nvPr/>
        </p:nvSpPr>
        <p:spPr bwMode="auto">
          <a:xfrm>
            <a:off x="4920286" y="1488810"/>
            <a:ext cx="833371" cy="254337"/>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339995" name="Rectangle 27"/>
          <p:cNvSpPr>
            <a:spLocks noChangeArrowheads="1"/>
          </p:cNvSpPr>
          <p:nvPr/>
        </p:nvSpPr>
        <p:spPr bwMode="auto">
          <a:xfrm>
            <a:off x="4910183" y="1756249"/>
            <a:ext cx="1490278" cy="155193"/>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45066" name="Text Box 32"/>
          <p:cNvSpPr txBox="1">
            <a:spLocks noChangeArrowheads="1"/>
          </p:cNvSpPr>
          <p:nvPr/>
        </p:nvSpPr>
        <p:spPr bwMode="auto">
          <a:xfrm>
            <a:off x="5620186" y="6177298"/>
            <a:ext cx="1691663" cy="415498"/>
          </a:xfrm>
          <a:prstGeom prst="rect">
            <a:avLst/>
          </a:prstGeom>
          <a:noFill/>
          <a:ln w="28575">
            <a:noFill/>
            <a:miter lim="800000"/>
            <a:headEnd/>
            <a:tailEnd type="none" w="lg" len="lg"/>
          </a:ln>
        </p:spPr>
        <p:txBody>
          <a:bodyPr wrap="square" lIns="45720" rIns="45720">
            <a:spAutoFit/>
          </a:bodyPr>
          <a:lstStyle/>
          <a:p>
            <a:pPr>
              <a:spcBef>
                <a:spcPct val="50000"/>
              </a:spcBef>
            </a:pPr>
            <a:r>
              <a:rPr lang="en-US" sz="1050" b="1" dirty="0">
                <a:solidFill>
                  <a:srgbClr val="002060"/>
                </a:solidFill>
                <a:latin typeface="Freight Text Pro"/>
              </a:rPr>
              <a:t>Document for training purposes only</a:t>
            </a:r>
          </a:p>
        </p:txBody>
      </p:sp>
      <p:sp>
        <p:nvSpPr>
          <p:cNvPr id="19" name="Rectangle 20"/>
          <p:cNvSpPr>
            <a:spLocks noChangeArrowheads="1"/>
          </p:cNvSpPr>
          <p:nvPr/>
        </p:nvSpPr>
        <p:spPr bwMode="auto">
          <a:xfrm>
            <a:off x="21431" y="1314719"/>
            <a:ext cx="3857984" cy="383182"/>
          </a:xfrm>
          <a:prstGeom prst="rect">
            <a:avLst/>
          </a:prstGeom>
          <a:noFill/>
          <a:ln w="9525">
            <a:noFill/>
            <a:miter lim="800000"/>
            <a:headEnd/>
            <a:tailEnd/>
          </a:ln>
        </p:spPr>
        <p:txBody>
          <a:bodyPr wrap="square" anchor="ctr">
            <a:spAutoFit/>
          </a:bodyPr>
          <a:lstStyle/>
          <a:p>
            <a:pPr marL="274320" algn="l">
              <a:lnSpc>
                <a:spcPct val="90000"/>
              </a:lnSpc>
            </a:pPr>
            <a:r>
              <a:rPr lang="en-US" sz="2100" b="1" dirty="0">
                <a:solidFill>
                  <a:srgbClr val="002060"/>
                </a:solidFill>
                <a:latin typeface="+mj-lt"/>
              </a:rPr>
              <a:t>Step 4:  Complete the AOP</a:t>
            </a:r>
          </a:p>
        </p:txBody>
      </p:sp>
      <p:sp>
        <p:nvSpPr>
          <p:cNvPr id="15" name="Text Box 13">
            <a:extLst>
              <a:ext uri="{FF2B5EF4-FFF2-40B4-BE49-F238E27FC236}">
                <a16:creationId xmlns:a16="http://schemas.microsoft.com/office/drawing/2014/main" id="{E7B06861-897B-4C53-9B92-47747A3C0902}"/>
              </a:ext>
            </a:extLst>
          </p:cNvPr>
          <p:cNvSpPr txBox="1">
            <a:spLocks noChangeArrowheads="1"/>
          </p:cNvSpPr>
          <p:nvPr/>
        </p:nvSpPr>
        <p:spPr bwMode="auto">
          <a:xfrm>
            <a:off x="6400461" y="1665221"/>
            <a:ext cx="2353506"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Danny            Ray          Zuko</a:t>
            </a:r>
          </a:p>
        </p:txBody>
      </p:sp>
      <p:sp>
        <p:nvSpPr>
          <p:cNvPr id="16" name="Text Box 14">
            <a:extLst>
              <a:ext uri="{FF2B5EF4-FFF2-40B4-BE49-F238E27FC236}">
                <a16:creationId xmlns:a16="http://schemas.microsoft.com/office/drawing/2014/main" id="{C1C74717-5D3D-4510-AB33-C27C116131EA}"/>
              </a:ext>
            </a:extLst>
          </p:cNvPr>
          <p:cNvSpPr txBox="1">
            <a:spLocks noChangeArrowheads="1"/>
          </p:cNvSpPr>
          <p:nvPr/>
        </p:nvSpPr>
        <p:spPr bwMode="auto">
          <a:xfrm>
            <a:off x="5817035" y="1854980"/>
            <a:ext cx="2353506"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Betty              Rizzo                 Zuko</a:t>
            </a:r>
          </a:p>
        </p:txBody>
      </p:sp>
      <p:sp>
        <p:nvSpPr>
          <p:cNvPr id="17" name="Text Box 15">
            <a:extLst>
              <a:ext uri="{FF2B5EF4-FFF2-40B4-BE49-F238E27FC236}">
                <a16:creationId xmlns:a16="http://schemas.microsoft.com/office/drawing/2014/main" id="{15DFE110-1BF3-4A4A-A9BD-2032F77F5724}"/>
              </a:ext>
            </a:extLst>
          </p:cNvPr>
          <p:cNvSpPr txBox="1">
            <a:spLocks noChangeArrowheads="1"/>
          </p:cNvSpPr>
          <p:nvPr/>
        </p:nvSpPr>
        <p:spPr bwMode="auto">
          <a:xfrm>
            <a:off x="5222955" y="2089418"/>
            <a:ext cx="3518761"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07  15    2015      Rydell               Frenchy            TX</a:t>
            </a:r>
          </a:p>
        </p:txBody>
      </p:sp>
      <p:sp>
        <p:nvSpPr>
          <p:cNvPr id="18" name="Text Box 16">
            <a:extLst>
              <a:ext uri="{FF2B5EF4-FFF2-40B4-BE49-F238E27FC236}">
                <a16:creationId xmlns:a16="http://schemas.microsoft.com/office/drawing/2014/main" id="{1B2CF0F3-6725-4305-AD5D-4462ADB3C9B3}"/>
              </a:ext>
            </a:extLst>
          </p:cNvPr>
          <p:cNvSpPr txBox="1">
            <a:spLocks noChangeArrowheads="1"/>
          </p:cNvSpPr>
          <p:nvPr/>
        </p:nvSpPr>
        <p:spPr bwMode="auto">
          <a:xfrm>
            <a:off x="5050997" y="2304537"/>
            <a:ext cx="3266663"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Sandra         Maria        Olsen                </a:t>
            </a:r>
            <a:r>
              <a:rPr lang="en-US" sz="1000" dirty="0" err="1">
                <a:latin typeface="Comic Sans MS" pitchFamily="66" charset="0"/>
              </a:rPr>
              <a:t>Olsen</a:t>
            </a:r>
            <a:endParaRPr lang="en-US" sz="1000" dirty="0">
              <a:latin typeface="Comic Sans MS" pitchFamily="66" charset="0"/>
            </a:endParaRPr>
          </a:p>
        </p:txBody>
      </p:sp>
      <p:sp>
        <p:nvSpPr>
          <p:cNvPr id="22" name="Text Box 17">
            <a:extLst>
              <a:ext uri="{FF2B5EF4-FFF2-40B4-BE49-F238E27FC236}">
                <a16:creationId xmlns:a16="http://schemas.microsoft.com/office/drawing/2014/main" id="{6178DEB4-A9ED-4CCC-9A1A-30DAF13F0FE9}"/>
              </a:ext>
            </a:extLst>
          </p:cNvPr>
          <p:cNvSpPr txBox="1">
            <a:spLocks noChangeArrowheads="1"/>
          </p:cNvSpPr>
          <p:nvPr/>
        </p:nvSpPr>
        <p:spPr bwMode="auto">
          <a:xfrm>
            <a:off x="4975802" y="2520673"/>
            <a:ext cx="3710999" cy="230832"/>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900" dirty="0">
                <a:latin typeface="Comic Sans MS" pitchFamily="66" charset="0"/>
              </a:rPr>
              <a:t>12   06  1996 123 23 1234  58 Grease Lighting  Rydell   TX  76904</a:t>
            </a:r>
          </a:p>
        </p:txBody>
      </p:sp>
      <p:sp>
        <p:nvSpPr>
          <p:cNvPr id="23" name="Text Box 18">
            <a:extLst>
              <a:ext uri="{FF2B5EF4-FFF2-40B4-BE49-F238E27FC236}">
                <a16:creationId xmlns:a16="http://schemas.microsoft.com/office/drawing/2014/main" id="{E40E83E3-1534-4AF0-AE8B-BCAF98949000}"/>
              </a:ext>
            </a:extLst>
          </p:cNvPr>
          <p:cNvSpPr txBox="1">
            <a:spLocks noChangeArrowheads="1"/>
          </p:cNvSpPr>
          <p:nvPr/>
        </p:nvSpPr>
        <p:spPr bwMode="auto">
          <a:xfrm>
            <a:off x="4935626" y="2749028"/>
            <a:ext cx="3719276" cy="230832"/>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900" dirty="0">
                <a:latin typeface="Comic Sans MS" pitchFamily="66" charset="0"/>
              </a:rPr>
              <a:t>05    11   1995 231 31   1321 58 Grease Lighting  Rydell    TX 76904</a:t>
            </a:r>
          </a:p>
        </p:txBody>
      </p:sp>
      <p:sp>
        <p:nvSpPr>
          <p:cNvPr id="24" name="Text Box 34">
            <a:extLst>
              <a:ext uri="{FF2B5EF4-FFF2-40B4-BE49-F238E27FC236}">
                <a16:creationId xmlns:a16="http://schemas.microsoft.com/office/drawing/2014/main" id="{A9C67441-A090-4753-ABAA-379076295B45}"/>
              </a:ext>
            </a:extLst>
          </p:cNvPr>
          <p:cNvSpPr txBox="1">
            <a:spLocks noChangeArrowheads="1"/>
          </p:cNvSpPr>
          <p:nvPr/>
        </p:nvSpPr>
        <p:spPr bwMode="auto">
          <a:xfrm>
            <a:off x="7297543" y="6106931"/>
            <a:ext cx="664399"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b="1" dirty="0"/>
              <a:t>3   3   3   3</a:t>
            </a:r>
          </a:p>
        </p:txBody>
      </p:sp>
      <p:sp>
        <p:nvSpPr>
          <p:cNvPr id="32782" name="Text Box 14"/>
          <p:cNvSpPr txBox="1">
            <a:spLocks noChangeArrowheads="1"/>
          </p:cNvSpPr>
          <p:nvPr/>
        </p:nvSpPr>
        <p:spPr bwMode="auto">
          <a:xfrm>
            <a:off x="4941307" y="1336443"/>
            <a:ext cx="4030678" cy="3647152"/>
          </a:xfrm>
          <a:prstGeom prst="rect">
            <a:avLst/>
          </a:prstGeom>
          <a:solidFill>
            <a:schemeClr val="bg1"/>
          </a:solidFill>
          <a:ln w="28575">
            <a:solidFill>
              <a:srgbClr val="9B0F0F"/>
            </a:solidFill>
            <a:round/>
            <a:headEnd/>
            <a:tailEnd type="none" w="lg" len="lg"/>
          </a:ln>
        </p:spPr>
        <p:txBody>
          <a:bodyPr wrap="square" lIns="45720" rIns="45720">
            <a:spAutoFit/>
          </a:bodyPr>
          <a:lstStyle/>
          <a:p>
            <a:pPr algn="l">
              <a:spcBef>
                <a:spcPct val="50000"/>
              </a:spcBef>
            </a:pPr>
            <a:r>
              <a:rPr lang="en-US" sz="2100" dirty="0">
                <a:solidFill>
                  <a:srgbClr val="002060"/>
                </a:solidFill>
                <a:latin typeface="Freight Text Pro"/>
              </a:rPr>
              <a:t>Texas Penal Code 37.10 TAMPERING WITH GOVERNMENTAL RECORD states that a person commits an offense if he makes, presents, or uses any record, document, or thing with knowledge of its falsity. An offense under this section is a Class A misdemeanor unless the person's intent is to defraud or harm another, in which event the offense is a state jail felony. </a:t>
            </a:r>
          </a:p>
        </p:txBody>
      </p:sp>
      <p:sp>
        <p:nvSpPr>
          <p:cNvPr id="29" name="Rectangle 28">
            <a:extLst>
              <a:ext uri="{FF2B5EF4-FFF2-40B4-BE49-F238E27FC236}">
                <a16:creationId xmlns:a16="http://schemas.microsoft.com/office/drawing/2014/main" id="{87D72ECE-01F8-4F24-8B8C-80D9F042D698}"/>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6362750-4CC5-4D33-9BD9-7ACDC975590A}"/>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8" descr="https://www.texasattorneygeneral.gov/sites/default/files/files/branding/2018/OAG-Official-Lockup-White%402x.png">
            <a:extLst>
              <a:ext uri="{FF2B5EF4-FFF2-40B4-BE49-F238E27FC236}">
                <a16:creationId xmlns:a16="http://schemas.microsoft.com/office/drawing/2014/main" id="{D5D82317-2EC8-4CF6-A586-B0501138103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16">
            <a:extLst>
              <a:ext uri="{FF2B5EF4-FFF2-40B4-BE49-F238E27FC236}">
                <a16:creationId xmlns:a16="http://schemas.microsoft.com/office/drawing/2014/main" id="{A7352858-2418-4DCF-B1D2-41FCC02F7D3E}"/>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
        <p:nvSpPr>
          <p:cNvPr id="25" name="Line 16">
            <a:extLst>
              <a:ext uri="{FF2B5EF4-FFF2-40B4-BE49-F238E27FC236}">
                <a16:creationId xmlns:a16="http://schemas.microsoft.com/office/drawing/2014/main" id="{F9E4B398-F1E4-456A-A925-3B8706A34B61}"/>
              </a:ext>
            </a:extLst>
          </p:cNvPr>
          <p:cNvSpPr>
            <a:spLocks noChangeShapeType="1"/>
          </p:cNvSpPr>
          <p:nvPr/>
        </p:nvSpPr>
        <p:spPr bwMode="auto">
          <a:xfrm flipV="1">
            <a:off x="3426502" y="2248368"/>
            <a:ext cx="1490278" cy="991813"/>
          </a:xfrm>
          <a:prstGeom prst="line">
            <a:avLst/>
          </a:prstGeom>
          <a:noFill/>
          <a:ln w="28575">
            <a:solidFill>
              <a:srgbClr val="9B0F0F"/>
            </a:solidFill>
            <a:round/>
            <a:headEnd type="none" w="lg" len="lg"/>
            <a:tailEnd type="triangle" w="lg" len="lg"/>
          </a:ln>
        </p:spPr>
        <p:txBody>
          <a:bodyPr wrap="square" lIns="45720" rIns="45720" anchor="ctr">
            <a:spAutoFit/>
          </a:bodyPr>
          <a:lstStyle/>
          <a:p>
            <a:endParaRPr lang="en-US" dirty="0"/>
          </a:p>
        </p:txBody>
      </p:sp>
      <p:sp>
        <p:nvSpPr>
          <p:cNvPr id="26" name="Line 16">
            <a:extLst>
              <a:ext uri="{FF2B5EF4-FFF2-40B4-BE49-F238E27FC236}">
                <a16:creationId xmlns:a16="http://schemas.microsoft.com/office/drawing/2014/main" id="{CAD56653-2544-4257-82D4-473E29EBF21D}"/>
              </a:ext>
            </a:extLst>
          </p:cNvPr>
          <p:cNvSpPr>
            <a:spLocks noChangeShapeType="1"/>
          </p:cNvSpPr>
          <p:nvPr/>
        </p:nvSpPr>
        <p:spPr bwMode="auto">
          <a:xfrm>
            <a:off x="3426502" y="3240181"/>
            <a:ext cx="1171543" cy="2303100"/>
          </a:xfrm>
          <a:prstGeom prst="line">
            <a:avLst/>
          </a:prstGeom>
          <a:noFill/>
          <a:ln w="28575">
            <a:solidFill>
              <a:srgbClr val="9B0F0F"/>
            </a:solidFill>
            <a:round/>
            <a:headEnd type="none" w="lg" len="lg"/>
            <a:tailEnd type="triangle" w="lg" len="lg"/>
          </a:ln>
        </p:spPr>
        <p:txBody>
          <a:bodyPr wrap="square" lIns="45720" rIns="45720"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999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399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99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8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3999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94" grpId="0" animBg="1"/>
      <p:bldP spid="339995" grpId="0" animBg="1"/>
      <p:bldP spid="339995" grpId="1" animBg="1"/>
      <p:bldP spid="24" grpId="0"/>
      <p:bldP spid="32782" grpId="0" animBg="1"/>
      <p:bldP spid="25"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2" descr="AOP"/>
          <p:cNvPicPr>
            <a:picLocks noChangeArrowheads="1"/>
          </p:cNvPicPr>
          <p:nvPr/>
        </p:nvPicPr>
        <p:blipFill rotWithShape="1">
          <a:blip r:embed="rId3" cstate="print">
            <a:lum bright="-6000" contrast="12000"/>
          </a:blip>
          <a:srcRect b="50000"/>
          <a:stretch/>
        </p:blipFill>
        <p:spPr bwMode="auto">
          <a:xfrm>
            <a:off x="3816350" y="1413884"/>
            <a:ext cx="5327650" cy="3429000"/>
          </a:xfrm>
          <a:prstGeom prst="rect">
            <a:avLst/>
          </a:prstGeom>
          <a:noFill/>
          <a:ln w="9525">
            <a:solidFill>
              <a:schemeClr val="bg2"/>
            </a:solidFill>
            <a:miter lim="800000"/>
            <a:headEnd/>
            <a:tailEnd/>
          </a:ln>
        </p:spPr>
      </p:pic>
      <p:sp>
        <p:nvSpPr>
          <p:cNvPr id="46087" name="Rectangle 3"/>
          <p:cNvSpPr>
            <a:spLocks noGrp="1" noChangeArrowheads="1"/>
          </p:cNvSpPr>
          <p:nvPr>
            <p:ph idx="1"/>
          </p:nvPr>
        </p:nvSpPr>
        <p:spPr>
          <a:xfrm>
            <a:off x="26271" y="2003108"/>
            <a:ext cx="3637833" cy="4684652"/>
          </a:xfrm>
        </p:spPr>
        <p:txBody>
          <a:bodyPr>
            <a:normAutofit/>
          </a:bodyPr>
          <a:lstStyle/>
          <a:p>
            <a:pPr marL="274320" indent="0" eaLnBrk="1" hangingPunct="1">
              <a:spcAft>
                <a:spcPts val="1200"/>
              </a:spcAft>
              <a:buNone/>
            </a:pPr>
            <a:r>
              <a:rPr lang="en-US" dirty="0">
                <a:solidFill>
                  <a:srgbClr val="002060"/>
                </a:solidFill>
                <a:latin typeface="Freight Text Pro"/>
              </a:rPr>
              <a:t>If you need to correct an error on a manual AOP or a wet signature AOP:</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Do not use correction fluid.</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Use one straight line only.</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Initial the correction.</a:t>
            </a:r>
          </a:p>
          <a:p>
            <a:pPr marL="804672" lvl="1" indent="-347472" eaLnBrk="1" hangingPunct="1">
              <a:spcBef>
                <a:spcPts val="600"/>
              </a:spcBef>
              <a:spcAft>
                <a:spcPts val="1200"/>
              </a:spcAft>
              <a:buFont typeface="Arial" pitchFamily="34" charset="0"/>
              <a:buChar char="•"/>
            </a:pPr>
            <a:r>
              <a:rPr lang="en-US" sz="2100" dirty="0">
                <a:solidFill>
                  <a:srgbClr val="002060"/>
                </a:solidFill>
                <a:latin typeface="Freight Text Pro"/>
              </a:rPr>
              <a:t>Identify initials in the left margin.</a:t>
            </a:r>
          </a:p>
        </p:txBody>
      </p:sp>
      <p:sp>
        <p:nvSpPr>
          <p:cNvPr id="338957" name="Text Box 13"/>
          <p:cNvSpPr txBox="1">
            <a:spLocks noChangeArrowheads="1"/>
          </p:cNvSpPr>
          <p:nvPr/>
        </p:nvSpPr>
        <p:spPr bwMode="auto">
          <a:xfrm>
            <a:off x="6086475" y="2029834"/>
            <a:ext cx="2924175" cy="304800"/>
          </a:xfrm>
          <a:prstGeom prst="rect">
            <a:avLst/>
          </a:prstGeom>
          <a:noFill/>
          <a:ln w="38100">
            <a:noFill/>
            <a:miter lim="800000"/>
            <a:headEnd/>
            <a:tailEnd type="none" w="lg" len="lg"/>
          </a:ln>
        </p:spPr>
        <p:txBody>
          <a:bodyPr lIns="45720" rIns="45720">
            <a:spAutoFit/>
          </a:bodyPr>
          <a:lstStyle/>
          <a:p>
            <a:pPr algn="l">
              <a:spcBef>
                <a:spcPct val="50000"/>
              </a:spcBef>
            </a:pPr>
            <a:r>
              <a:rPr lang="en-US" sz="1400" dirty="0">
                <a:latin typeface="Comic Sans MS" pitchFamily="66" charset="0"/>
              </a:rPr>
              <a:t>Danny          Ray          Zuko</a:t>
            </a:r>
          </a:p>
        </p:txBody>
      </p:sp>
      <p:sp>
        <p:nvSpPr>
          <p:cNvPr id="338958" name="Text Box 14"/>
          <p:cNvSpPr txBox="1">
            <a:spLocks noChangeArrowheads="1"/>
          </p:cNvSpPr>
          <p:nvPr/>
        </p:nvSpPr>
        <p:spPr bwMode="auto">
          <a:xfrm>
            <a:off x="5407356" y="2299235"/>
            <a:ext cx="2924175" cy="304800"/>
          </a:xfrm>
          <a:prstGeom prst="rect">
            <a:avLst/>
          </a:prstGeom>
          <a:noFill/>
          <a:ln w="38100">
            <a:noFill/>
            <a:miter lim="800000"/>
            <a:headEnd/>
            <a:tailEnd type="none" w="lg" len="lg"/>
          </a:ln>
        </p:spPr>
        <p:txBody>
          <a:bodyPr lIns="45720" rIns="45720">
            <a:spAutoFit/>
          </a:bodyPr>
          <a:lstStyle/>
          <a:p>
            <a:pPr algn="l">
              <a:spcBef>
                <a:spcPct val="50000"/>
              </a:spcBef>
            </a:pPr>
            <a:r>
              <a:rPr lang="en-US" sz="1400" dirty="0">
                <a:latin typeface="Comic Sans MS" pitchFamily="66" charset="0"/>
              </a:rPr>
              <a:t>Betty           Rizzo            Zuko</a:t>
            </a:r>
          </a:p>
        </p:txBody>
      </p:sp>
      <p:sp>
        <p:nvSpPr>
          <p:cNvPr id="338959" name="Text Box 15"/>
          <p:cNvSpPr txBox="1">
            <a:spLocks noChangeArrowheads="1"/>
          </p:cNvSpPr>
          <p:nvPr/>
        </p:nvSpPr>
        <p:spPr bwMode="auto">
          <a:xfrm>
            <a:off x="4619625" y="2596866"/>
            <a:ext cx="4371975" cy="304800"/>
          </a:xfrm>
          <a:prstGeom prst="rect">
            <a:avLst/>
          </a:prstGeom>
          <a:noFill/>
          <a:ln w="38100">
            <a:noFill/>
            <a:miter lim="800000"/>
            <a:headEnd/>
            <a:tailEnd type="none" w="lg" len="lg"/>
          </a:ln>
        </p:spPr>
        <p:txBody>
          <a:bodyPr lIns="45720" rIns="45720">
            <a:spAutoFit/>
          </a:bodyPr>
          <a:lstStyle/>
          <a:p>
            <a:pPr algn="l">
              <a:spcBef>
                <a:spcPct val="50000"/>
              </a:spcBef>
            </a:pPr>
            <a:r>
              <a:rPr lang="en-US" sz="1400" dirty="0">
                <a:latin typeface="Comic Sans MS" pitchFamily="66" charset="0"/>
              </a:rPr>
              <a:t>07  15   2019      Rydell          Frenchy            TX</a:t>
            </a:r>
          </a:p>
        </p:txBody>
      </p:sp>
      <p:sp>
        <p:nvSpPr>
          <p:cNvPr id="338960" name="Text Box 16"/>
          <p:cNvSpPr txBox="1">
            <a:spLocks noChangeArrowheads="1"/>
          </p:cNvSpPr>
          <p:nvPr/>
        </p:nvSpPr>
        <p:spPr bwMode="auto">
          <a:xfrm>
            <a:off x="4390882" y="2858509"/>
            <a:ext cx="4519654" cy="304800"/>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400" dirty="0">
                <a:latin typeface="Comic Sans MS" pitchFamily="66" charset="0"/>
              </a:rPr>
              <a:t>Sandra       Maria       Olsen              </a:t>
            </a:r>
            <a:r>
              <a:rPr lang="en-US" sz="1400" dirty="0" err="1">
                <a:latin typeface="Comic Sans MS" pitchFamily="66" charset="0"/>
              </a:rPr>
              <a:t>Olsen</a:t>
            </a:r>
            <a:endParaRPr lang="en-US" sz="1400" dirty="0">
              <a:latin typeface="Comic Sans MS" pitchFamily="66" charset="0"/>
            </a:endParaRPr>
          </a:p>
        </p:txBody>
      </p:sp>
      <p:sp>
        <p:nvSpPr>
          <p:cNvPr id="338961" name="Text Box 17"/>
          <p:cNvSpPr txBox="1">
            <a:spLocks noChangeArrowheads="1"/>
          </p:cNvSpPr>
          <p:nvPr/>
        </p:nvSpPr>
        <p:spPr bwMode="auto">
          <a:xfrm>
            <a:off x="4269758" y="3172834"/>
            <a:ext cx="4886325" cy="276999"/>
          </a:xfrm>
          <a:prstGeom prst="rect">
            <a:avLst/>
          </a:prstGeom>
          <a:noFill/>
          <a:ln w="38100">
            <a:noFill/>
            <a:miter lim="800000"/>
            <a:headEnd/>
            <a:tailEnd type="none" w="lg" len="lg"/>
          </a:ln>
        </p:spPr>
        <p:txBody>
          <a:bodyPr lIns="45720" rIns="45720">
            <a:spAutoFit/>
          </a:bodyPr>
          <a:lstStyle/>
          <a:p>
            <a:pPr algn="l">
              <a:spcBef>
                <a:spcPct val="50000"/>
              </a:spcBef>
            </a:pPr>
            <a:r>
              <a:rPr lang="en-US" sz="1200" dirty="0">
                <a:latin typeface="Comic Sans MS" pitchFamily="66" charset="0"/>
              </a:rPr>
              <a:t>12   06  1996 123 23 1234  58 Grease Lighting  Rydell   TX  76904</a:t>
            </a:r>
          </a:p>
        </p:txBody>
      </p:sp>
      <p:sp>
        <p:nvSpPr>
          <p:cNvPr id="338962" name="Text Box 18"/>
          <p:cNvSpPr txBox="1">
            <a:spLocks noChangeArrowheads="1"/>
          </p:cNvSpPr>
          <p:nvPr/>
        </p:nvSpPr>
        <p:spPr bwMode="auto">
          <a:xfrm>
            <a:off x="4221675" y="3490549"/>
            <a:ext cx="4886325" cy="276999"/>
          </a:xfrm>
          <a:prstGeom prst="rect">
            <a:avLst/>
          </a:prstGeom>
          <a:noFill/>
          <a:ln w="38100">
            <a:noFill/>
            <a:miter lim="800000"/>
            <a:headEnd/>
            <a:tailEnd type="none" w="lg" len="lg"/>
          </a:ln>
        </p:spPr>
        <p:txBody>
          <a:bodyPr lIns="45720" rIns="45720">
            <a:spAutoFit/>
          </a:bodyPr>
          <a:lstStyle/>
          <a:p>
            <a:pPr algn="l">
              <a:spcBef>
                <a:spcPct val="50000"/>
              </a:spcBef>
            </a:pPr>
            <a:r>
              <a:rPr lang="en-US" sz="1200" dirty="0">
                <a:latin typeface="Comic Sans MS" pitchFamily="66" charset="0"/>
              </a:rPr>
              <a:t>05    11   1995 231 31   1321 58 Grease Lighting  Rydell    TX 76904</a:t>
            </a:r>
          </a:p>
        </p:txBody>
      </p:sp>
      <p:sp>
        <p:nvSpPr>
          <p:cNvPr id="26" name="Rectangle 20"/>
          <p:cNvSpPr>
            <a:spLocks noChangeArrowheads="1"/>
          </p:cNvSpPr>
          <p:nvPr/>
        </p:nvSpPr>
        <p:spPr bwMode="auto">
          <a:xfrm>
            <a:off x="21431" y="1430897"/>
            <a:ext cx="3857984" cy="383182"/>
          </a:xfrm>
          <a:prstGeom prst="rect">
            <a:avLst/>
          </a:prstGeom>
          <a:noFill/>
          <a:ln w="9525">
            <a:noFill/>
            <a:miter lim="800000"/>
            <a:headEnd/>
            <a:tailEnd/>
          </a:ln>
        </p:spPr>
        <p:txBody>
          <a:bodyPr wrap="square" anchor="ctr">
            <a:spAutoFit/>
          </a:bodyPr>
          <a:lstStyle/>
          <a:p>
            <a:pPr marL="274320" algn="l">
              <a:lnSpc>
                <a:spcPct val="90000"/>
              </a:lnSpc>
            </a:pPr>
            <a:r>
              <a:rPr lang="en-US" sz="2100" b="1" dirty="0">
                <a:solidFill>
                  <a:srgbClr val="002060"/>
                </a:solidFill>
                <a:latin typeface="Freight Text Pro"/>
              </a:rPr>
              <a:t>Step 4:  Complete the AOP</a:t>
            </a:r>
          </a:p>
        </p:txBody>
      </p:sp>
      <p:sp>
        <p:nvSpPr>
          <p:cNvPr id="18" name="Text Box 28"/>
          <p:cNvSpPr txBox="1">
            <a:spLocks noChangeArrowheads="1"/>
          </p:cNvSpPr>
          <p:nvPr/>
        </p:nvSpPr>
        <p:spPr bwMode="auto">
          <a:xfrm>
            <a:off x="7712235" y="2561104"/>
            <a:ext cx="733425" cy="261610"/>
          </a:xfrm>
          <a:prstGeom prst="rect">
            <a:avLst/>
          </a:prstGeom>
          <a:noFill/>
          <a:ln w="38100">
            <a:noFill/>
            <a:miter lim="800000"/>
            <a:headEnd/>
            <a:tailEnd type="none" w="lg" len="lg"/>
          </a:ln>
        </p:spPr>
        <p:txBody>
          <a:bodyPr lIns="45720" rIns="45720" anchor="b">
            <a:spAutoFit/>
          </a:bodyPr>
          <a:lstStyle/>
          <a:p>
            <a:pPr algn="l"/>
            <a:r>
              <a:rPr lang="en-US" sz="1100" dirty="0">
                <a:latin typeface="Lucida Handwriting" pitchFamily="66" charset="0"/>
              </a:rPr>
              <a:t>McGee</a:t>
            </a:r>
          </a:p>
        </p:txBody>
      </p:sp>
      <p:sp>
        <p:nvSpPr>
          <p:cNvPr id="19" name="Text Box 30"/>
          <p:cNvSpPr txBox="1">
            <a:spLocks noChangeArrowheads="1"/>
          </p:cNvSpPr>
          <p:nvPr/>
        </p:nvSpPr>
        <p:spPr bwMode="auto">
          <a:xfrm rot="-1385787">
            <a:off x="6717853" y="2576717"/>
            <a:ext cx="383463" cy="246221"/>
          </a:xfrm>
          <a:prstGeom prst="rect">
            <a:avLst/>
          </a:prstGeom>
          <a:noFill/>
          <a:ln w="38100">
            <a:noFill/>
            <a:miter lim="800000"/>
            <a:headEnd/>
            <a:tailEnd type="none" w="lg" len="lg"/>
          </a:ln>
        </p:spPr>
        <p:txBody>
          <a:bodyPr wrap="square" lIns="45720" rIns="45720">
            <a:spAutoFit/>
          </a:bodyPr>
          <a:lstStyle/>
          <a:p>
            <a:pPr>
              <a:spcBef>
                <a:spcPct val="50000"/>
              </a:spcBef>
            </a:pPr>
            <a:r>
              <a:rPr lang="en-US" sz="1000" dirty="0">
                <a:latin typeface="Lucida Handwriting" pitchFamily="66" charset="0"/>
              </a:rPr>
              <a:t>JLO</a:t>
            </a:r>
          </a:p>
        </p:txBody>
      </p:sp>
      <p:sp>
        <p:nvSpPr>
          <p:cNvPr id="20" name="Text Box 31"/>
          <p:cNvSpPr txBox="1">
            <a:spLocks noChangeArrowheads="1"/>
          </p:cNvSpPr>
          <p:nvPr/>
        </p:nvSpPr>
        <p:spPr bwMode="auto">
          <a:xfrm rot="-5400000">
            <a:off x="1718318" y="3272615"/>
            <a:ext cx="4367732" cy="246221"/>
          </a:xfrm>
          <a:prstGeom prst="rect">
            <a:avLst/>
          </a:prstGeom>
          <a:noFill/>
          <a:ln w="38100">
            <a:noFill/>
            <a:miter lim="800000"/>
            <a:headEnd/>
            <a:tailEnd type="none" w="lg" len="lg"/>
          </a:ln>
        </p:spPr>
        <p:txBody>
          <a:bodyPr wrap="square" lIns="45720" rIns="45720">
            <a:spAutoFit/>
          </a:bodyPr>
          <a:lstStyle/>
          <a:p>
            <a:pPr>
              <a:spcBef>
                <a:spcPct val="50000"/>
              </a:spcBef>
            </a:pPr>
            <a:r>
              <a:rPr lang="en-US" sz="1000" dirty="0">
                <a:latin typeface="Lucida Handwriting" pitchFamily="66" charset="0"/>
              </a:rPr>
              <a:t>JLO Jennifer Lopez Ortiz – Birth Registrar</a:t>
            </a:r>
          </a:p>
        </p:txBody>
      </p:sp>
      <p:sp>
        <p:nvSpPr>
          <p:cNvPr id="31" name="Rectangle 30"/>
          <p:cNvSpPr>
            <a:spLocks noChangeArrowheads="1"/>
          </p:cNvSpPr>
          <p:nvPr/>
        </p:nvSpPr>
        <p:spPr bwMode="auto">
          <a:xfrm>
            <a:off x="3810605" y="1864719"/>
            <a:ext cx="214690" cy="3091665"/>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cxnSp>
        <p:nvCxnSpPr>
          <p:cNvPr id="10" name="Straight Connector 9"/>
          <p:cNvCxnSpPr/>
          <p:nvPr/>
        </p:nvCxnSpPr>
        <p:spPr bwMode="auto">
          <a:xfrm>
            <a:off x="7098879" y="2763794"/>
            <a:ext cx="659252" cy="0"/>
          </a:xfrm>
          <a:prstGeom prst="line">
            <a:avLst/>
          </a:prstGeom>
          <a:solidFill>
            <a:schemeClr val="hlink"/>
          </a:solidFill>
          <a:ln w="28575" cap="flat" cmpd="sng" algn="ctr">
            <a:solidFill>
              <a:schemeClr val="tx1"/>
            </a:solidFill>
            <a:prstDash val="solid"/>
            <a:round/>
            <a:headEnd type="none" w="med" len="med"/>
            <a:tailEnd type="none" w="lg" len="lg"/>
          </a:ln>
          <a:effectLst/>
        </p:spPr>
      </p:cxnSp>
      <p:sp>
        <p:nvSpPr>
          <p:cNvPr id="23" name="Rectangle 22">
            <a:extLst>
              <a:ext uri="{FF2B5EF4-FFF2-40B4-BE49-F238E27FC236}">
                <a16:creationId xmlns:a16="http://schemas.microsoft.com/office/drawing/2014/main" id="{C8F3FD5D-D01E-4BA1-B332-799866D8ABCD}"/>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3070C9F-47F0-4FF2-9A58-9A776ABEE1FF}"/>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8" descr="https://www.texasattorneygeneral.gov/sites/default/files/files/branding/2018/OAG-Official-Lockup-White%402x.png">
            <a:extLst>
              <a:ext uri="{FF2B5EF4-FFF2-40B4-BE49-F238E27FC236}">
                <a16:creationId xmlns:a16="http://schemas.microsoft.com/office/drawing/2014/main" id="{CA2703B5-5504-49BC-8DFD-C8B8FF1836F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6">
            <a:extLst>
              <a:ext uri="{FF2B5EF4-FFF2-40B4-BE49-F238E27FC236}">
                <a16:creationId xmlns:a16="http://schemas.microsoft.com/office/drawing/2014/main" id="{67263F75-9D93-4ABA-A9CA-3BFDDAFED568}"/>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
        <p:nvSpPr>
          <p:cNvPr id="9" name="Rectangle 8">
            <a:extLst>
              <a:ext uri="{FF2B5EF4-FFF2-40B4-BE49-F238E27FC236}">
                <a16:creationId xmlns:a16="http://schemas.microsoft.com/office/drawing/2014/main" id="{4D3E5DCB-64EC-438A-B45B-6E9CDF957CCF}"/>
              </a:ext>
            </a:extLst>
          </p:cNvPr>
          <p:cNvSpPr/>
          <p:nvPr/>
        </p:nvSpPr>
        <p:spPr>
          <a:xfrm>
            <a:off x="6748131" y="2579713"/>
            <a:ext cx="1525919" cy="261610"/>
          </a:xfrm>
          <a:prstGeom prst="rect">
            <a:avLst/>
          </a:prstGeom>
          <a:noFill/>
          <a:ln w="28575">
            <a:solidFill>
              <a:srgbClr val="9B0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98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087">
                                            <p:txEl>
                                              <p:pRg st="4" end="4"/>
                                            </p:txEl>
                                          </p:spTgt>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1" grpId="0" animBg="1"/>
      <p:bldP spid="9" grpId="0" animBg="1"/>
      <p:bldP spid="9"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5" descr="AOP"/>
          <p:cNvPicPr>
            <a:picLocks noChangeArrowheads="1"/>
          </p:cNvPicPr>
          <p:nvPr/>
        </p:nvPicPr>
        <p:blipFill rotWithShape="1">
          <a:blip r:embed="rId3" cstate="print">
            <a:lum bright="-6000" contrast="12000"/>
          </a:blip>
          <a:srcRect l="579" t="34528" b="32407"/>
          <a:stretch/>
        </p:blipFill>
        <p:spPr bwMode="auto">
          <a:xfrm>
            <a:off x="3801157" y="2146667"/>
            <a:ext cx="5296828" cy="2267608"/>
          </a:xfrm>
          <a:prstGeom prst="rect">
            <a:avLst/>
          </a:prstGeom>
          <a:noFill/>
          <a:ln w="9525">
            <a:solidFill>
              <a:schemeClr val="bg2"/>
            </a:solidFill>
            <a:miter lim="800000"/>
            <a:headEnd/>
            <a:tailEnd/>
          </a:ln>
        </p:spPr>
      </p:pic>
      <p:sp>
        <p:nvSpPr>
          <p:cNvPr id="340995" name="Rectangle 3"/>
          <p:cNvSpPr>
            <a:spLocks noGrp="1" noChangeArrowheads="1"/>
          </p:cNvSpPr>
          <p:nvPr>
            <p:ph idx="1"/>
          </p:nvPr>
        </p:nvSpPr>
        <p:spPr>
          <a:xfrm>
            <a:off x="0" y="1522325"/>
            <a:ext cx="3534310" cy="5362575"/>
          </a:xfrm>
        </p:spPr>
        <p:txBody>
          <a:bodyPr/>
          <a:lstStyle/>
          <a:p>
            <a:pPr eaLnBrk="1" hangingPunct="1">
              <a:buFont typeface="Wingdings" pitchFamily="2" charset="2"/>
              <a:buChar char="ü"/>
            </a:pPr>
            <a:endParaRPr lang="en-US" sz="900" b="1" dirty="0"/>
          </a:p>
          <a:p>
            <a:pPr eaLnBrk="1" hangingPunct="1">
              <a:buFont typeface="Wingdings" pitchFamily="2" charset="2"/>
              <a:buChar char="ü"/>
            </a:pPr>
            <a:endParaRPr lang="en-US" sz="900" b="1" dirty="0"/>
          </a:p>
          <a:p>
            <a:pPr marL="457200" lvl="1" indent="0" eaLnBrk="1" hangingPunct="1">
              <a:spcBef>
                <a:spcPts val="600"/>
              </a:spcBef>
              <a:spcAft>
                <a:spcPts val="600"/>
              </a:spcAft>
              <a:buNone/>
            </a:pPr>
            <a:r>
              <a:rPr lang="en-US" sz="2100" dirty="0">
                <a:solidFill>
                  <a:srgbClr val="002060"/>
                </a:solidFill>
                <a:latin typeface="Freight Text Pro"/>
              </a:rPr>
              <a:t>Read these statements to the parents.</a:t>
            </a:r>
          </a:p>
          <a:p>
            <a:pPr marL="457200" lvl="1" indent="0" eaLnBrk="1" hangingPunct="1">
              <a:spcBef>
                <a:spcPts val="600"/>
              </a:spcBef>
              <a:spcAft>
                <a:spcPts val="600"/>
              </a:spcAft>
              <a:buNone/>
            </a:pPr>
            <a:endParaRPr lang="en-US" sz="2100" dirty="0">
              <a:solidFill>
                <a:srgbClr val="002060"/>
              </a:solidFill>
              <a:highlight>
                <a:srgbClr val="FFFF00"/>
              </a:highlight>
              <a:latin typeface="Freight Text Pro"/>
            </a:endParaRPr>
          </a:p>
          <a:p>
            <a:pPr marL="457200" lvl="1" indent="0" eaLnBrk="1" hangingPunct="1">
              <a:spcBef>
                <a:spcPts val="600"/>
              </a:spcBef>
              <a:spcAft>
                <a:spcPts val="600"/>
              </a:spcAft>
              <a:buNone/>
            </a:pPr>
            <a:r>
              <a:rPr lang="en-US" sz="2100" dirty="0">
                <a:solidFill>
                  <a:srgbClr val="002060"/>
                </a:solidFill>
                <a:latin typeface="Freight Text Pro"/>
              </a:rPr>
              <a:t>Have parents confirm each </a:t>
            </a:r>
            <a:br>
              <a:rPr lang="en-US" sz="2100" dirty="0">
                <a:solidFill>
                  <a:srgbClr val="002060"/>
                </a:solidFill>
                <a:latin typeface="Freight Text Pro"/>
              </a:rPr>
            </a:br>
            <a:r>
              <a:rPr lang="en-US" sz="2100" dirty="0">
                <a:solidFill>
                  <a:srgbClr val="002060"/>
                </a:solidFill>
                <a:latin typeface="Freight Text Pro"/>
              </a:rPr>
              <a:t>statement circle is filled in correctly. </a:t>
            </a:r>
          </a:p>
        </p:txBody>
      </p:sp>
      <p:sp>
        <p:nvSpPr>
          <p:cNvPr id="341005" name="Rectangle 13"/>
          <p:cNvSpPr>
            <a:spLocks noChangeArrowheads="1"/>
          </p:cNvSpPr>
          <p:nvPr/>
        </p:nvSpPr>
        <p:spPr bwMode="auto">
          <a:xfrm>
            <a:off x="4225502" y="3137073"/>
            <a:ext cx="4744496" cy="1242422"/>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341012" name="Oval 20"/>
          <p:cNvSpPr>
            <a:spLocks noChangeArrowheads="1"/>
          </p:cNvSpPr>
          <p:nvPr/>
        </p:nvSpPr>
        <p:spPr bwMode="auto">
          <a:xfrm>
            <a:off x="4246585" y="3337949"/>
            <a:ext cx="88900" cy="88900"/>
          </a:xfrm>
          <a:prstGeom prst="ellipse">
            <a:avLst/>
          </a:prstGeom>
          <a:solidFill>
            <a:schemeClr val="tx1"/>
          </a:solidFill>
          <a:ln w="3175">
            <a:solidFill>
              <a:schemeClr val="tx1"/>
            </a:solidFill>
            <a:round/>
            <a:headEnd/>
            <a:tailEnd type="none" w="lg" len="lg"/>
          </a:ln>
        </p:spPr>
        <p:txBody>
          <a:bodyPr wrap="none" lIns="45720" rIns="45720" anchor="ctr"/>
          <a:lstStyle/>
          <a:p>
            <a:endParaRPr lang="en-US" dirty="0"/>
          </a:p>
        </p:txBody>
      </p:sp>
      <p:sp>
        <p:nvSpPr>
          <p:cNvPr id="341013" name="Oval 21"/>
          <p:cNvSpPr>
            <a:spLocks noChangeArrowheads="1"/>
          </p:cNvSpPr>
          <p:nvPr/>
        </p:nvSpPr>
        <p:spPr bwMode="auto">
          <a:xfrm>
            <a:off x="4246585" y="3633224"/>
            <a:ext cx="88900" cy="88900"/>
          </a:xfrm>
          <a:prstGeom prst="ellipse">
            <a:avLst/>
          </a:prstGeom>
          <a:solidFill>
            <a:schemeClr val="tx1"/>
          </a:solidFill>
          <a:ln w="3175">
            <a:solidFill>
              <a:schemeClr val="tx1"/>
            </a:solidFill>
            <a:round/>
            <a:headEnd/>
            <a:tailEnd type="none" w="lg" len="lg"/>
          </a:ln>
        </p:spPr>
        <p:txBody>
          <a:bodyPr wrap="none" lIns="45720" rIns="45720" anchor="ctr"/>
          <a:lstStyle/>
          <a:p>
            <a:endParaRPr lang="en-US" dirty="0"/>
          </a:p>
        </p:txBody>
      </p:sp>
      <p:sp>
        <p:nvSpPr>
          <p:cNvPr id="39" name="Text Box 31"/>
          <p:cNvSpPr txBox="1">
            <a:spLocks noChangeArrowheads="1"/>
          </p:cNvSpPr>
          <p:nvPr/>
        </p:nvSpPr>
        <p:spPr bwMode="auto">
          <a:xfrm rot="-5400000">
            <a:off x="3279410" y="2607113"/>
            <a:ext cx="1200993"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Lucida Handwriting" pitchFamily="66" charset="0"/>
              </a:rPr>
              <a:t>JLO Jennifer Lo</a:t>
            </a:r>
          </a:p>
        </p:txBody>
      </p:sp>
      <p:sp>
        <p:nvSpPr>
          <p:cNvPr id="40" name="Rectangle 20"/>
          <p:cNvSpPr>
            <a:spLocks noChangeArrowheads="1"/>
          </p:cNvSpPr>
          <p:nvPr/>
        </p:nvSpPr>
        <p:spPr bwMode="auto">
          <a:xfrm>
            <a:off x="0" y="1193502"/>
            <a:ext cx="8211312" cy="383182"/>
          </a:xfrm>
          <a:prstGeom prst="rect">
            <a:avLst/>
          </a:prstGeom>
          <a:noFill/>
          <a:ln w="9525">
            <a:noFill/>
            <a:miter lim="800000"/>
            <a:headEnd/>
            <a:tailEnd/>
          </a:ln>
        </p:spPr>
        <p:txBody>
          <a:bodyPr wrap="square" anchor="ctr">
            <a:spAutoFit/>
          </a:bodyPr>
          <a:lstStyle/>
          <a:p>
            <a:pPr marL="274320" algn="l">
              <a:lnSpc>
                <a:spcPct val="90000"/>
              </a:lnSpc>
            </a:pPr>
            <a:r>
              <a:rPr lang="en-US" sz="2100" b="1" dirty="0">
                <a:solidFill>
                  <a:srgbClr val="002060"/>
                </a:solidFill>
                <a:latin typeface="Freight Text Pro"/>
              </a:rPr>
              <a:t>Step 4:  Complete the AOP</a:t>
            </a:r>
          </a:p>
        </p:txBody>
      </p:sp>
      <p:sp>
        <p:nvSpPr>
          <p:cNvPr id="41" name="Rectangle 40"/>
          <p:cNvSpPr>
            <a:spLocks noChangeArrowheads="1"/>
          </p:cNvSpPr>
          <p:nvPr/>
        </p:nvSpPr>
        <p:spPr bwMode="auto">
          <a:xfrm>
            <a:off x="4199440" y="2201259"/>
            <a:ext cx="4790364" cy="935813"/>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14" name="Rectangle 13">
            <a:extLst>
              <a:ext uri="{FF2B5EF4-FFF2-40B4-BE49-F238E27FC236}">
                <a16:creationId xmlns:a16="http://schemas.microsoft.com/office/drawing/2014/main" id="{E6836D1B-B1AA-4123-BBE8-9BAF0CF41A8B}"/>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FB360A-428F-4556-B689-60E61CD73332}"/>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https://www.texasattorneygeneral.gov/sites/default/files/files/branding/2018/OAG-Official-Lockup-White%402x.png">
            <a:extLst>
              <a:ext uri="{FF2B5EF4-FFF2-40B4-BE49-F238E27FC236}">
                <a16:creationId xmlns:a16="http://schemas.microsoft.com/office/drawing/2014/main" id="{15FA4557-C18B-406B-812C-3F06FD24C90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6">
            <a:extLst>
              <a:ext uri="{FF2B5EF4-FFF2-40B4-BE49-F238E27FC236}">
                <a16:creationId xmlns:a16="http://schemas.microsoft.com/office/drawing/2014/main" id="{B68D660F-B0FA-4709-9AA8-166A3717EBAF}"/>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410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0995">
                                            <p:txEl>
                                              <p:pRg st="4" end="4"/>
                                            </p:txEl>
                                          </p:spTgt>
                                        </p:tgtEl>
                                        <p:attrNameLst>
                                          <p:attrName>style.visibility</p:attrName>
                                        </p:attrNameLst>
                                      </p:cBhvr>
                                      <p:to>
                                        <p:strVal val="visible"/>
                                      </p:to>
                                    </p:set>
                                  </p:childTnLst>
                                </p:cTn>
                              </p:par>
                              <p:par>
                                <p:cTn id="9" presetID="1" presetClass="exit" presetSubtype="0" fill="hold" grpId="0" nodeType="withEffect" nodePh="1">
                                  <p:stCondLst>
                                    <p:cond delay="0"/>
                                  </p:stCondLst>
                                  <p:endCondLst>
                                    <p:cond evt="begin" delay="0">
                                      <p:tn val="9"/>
                                    </p:cond>
                                  </p:endCondLst>
                                  <p:childTnLst>
                                    <p:set>
                                      <p:cBhvr>
                                        <p:cTn id="10"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05" grpId="0" animBg="1"/>
      <p:bldP spid="4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2537" y="1373533"/>
            <a:ext cx="8891913" cy="5811308"/>
          </a:xfrm>
        </p:spPr>
        <p:txBody>
          <a:bodyPr/>
          <a:lstStyle/>
          <a:p>
            <a:pPr marL="0" indent="0" eaLnBrk="1" hangingPunct="1">
              <a:lnSpc>
                <a:spcPct val="100000"/>
              </a:lnSpc>
              <a:spcAft>
                <a:spcPts val="600"/>
              </a:spcAft>
            </a:pPr>
            <a:endParaRPr lang="en-US" sz="1600" b="1" dirty="0"/>
          </a:p>
          <a:p>
            <a:pPr marL="274320" indent="0" eaLnBrk="1" hangingPunct="1">
              <a:lnSpc>
                <a:spcPct val="100000"/>
              </a:lnSpc>
              <a:spcAft>
                <a:spcPts val="600"/>
              </a:spcAft>
              <a:buNone/>
            </a:pPr>
            <a:r>
              <a:rPr lang="en-US" b="1" dirty="0">
                <a:solidFill>
                  <a:srgbClr val="002060"/>
                </a:solidFill>
                <a:latin typeface="Freight Text Pro"/>
              </a:rPr>
              <a:t>ID Requirements</a:t>
            </a:r>
          </a:p>
          <a:p>
            <a:pPr marL="274320" indent="0" eaLnBrk="1" hangingPunct="1">
              <a:lnSpc>
                <a:spcPct val="100000"/>
              </a:lnSpc>
              <a:spcAft>
                <a:spcPts val="600"/>
              </a:spcAft>
              <a:buNone/>
            </a:pPr>
            <a:r>
              <a:rPr lang="en-US" dirty="0">
                <a:solidFill>
                  <a:srgbClr val="002060"/>
                </a:solidFill>
                <a:latin typeface="Freight Text Pro"/>
              </a:rPr>
              <a:t>Now that the parents are ready to sign AOP, remember:</a:t>
            </a:r>
          </a:p>
          <a:p>
            <a:pPr marL="804672" lvl="1" indent="-347472" eaLnBrk="1" hangingPunct="1">
              <a:lnSpc>
                <a:spcPct val="100000"/>
              </a:lnSpc>
              <a:spcBef>
                <a:spcPts val="600"/>
              </a:spcBef>
              <a:spcAft>
                <a:spcPts val="600"/>
              </a:spcAft>
              <a:buFontTx/>
              <a:buChar char="•"/>
            </a:pPr>
            <a:r>
              <a:rPr lang="en-US" sz="2100" dirty="0">
                <a:solidFill>
                  <a:srgbClr val="002060"/>
                </a:solidFill>
                <a:latin typeface="Freight Text Pro"/>
              </a:rPr>
              <a:t>Search TxEVER for any pre-birth AOPs or partials</a:t>
            </a:r>
          </a:p>
          <a:p>
            <a:pPr marL="804672" lvl="1" indent="-347472">
              <a:lnSpc>
                <a:spcPct val="100000"/>
              </a:lnSpc>
              <a:spcBef>
                <a:spcPts val="600"/>
              </a:spcBef>
              <a:spcAft>
                <a:spcPts val="600"/>
              </a:spcAft>
              <a:buFontTx/>
              <a:buChar char="•"/>
            </a:pPr>
            <a:r>
              <a:rPr lang="en-US" sz="2100" dirty="0">
                <a:solidFill>
                  <a:srgbClr val="002060"/>
                </a:solidFill>
                <a:latin typeface="Freight Text Pro"/>
              </a:rPr>
              <a:t>All parties to the AOP must provide one form of ID prior to signing. </a:t>
            </a:r>
          </a:p>
          <a:p>
            <a:pPr marL="804672" lvl="1" indent="-347472" eaLnBrk="1" hangingPunct="1">
              <a:lnSpc>
                <a:spcPct val="100000"/>
              </a:lnSpc>
              <a:spcBef>
                <a:spcPts val="600"/>
              </a:spcBef>
              <a:spcAft>
                <a:spcPts val="600"/>
              </a:spcAft>
              <a:buFontTx/>
              <a:buChar char="•"/>
            </a:pPr>
            <a:r>
              <a:rPr lang="en-US" sz="2100" dirty="0">
                <a:solidFill>
                  <a:srgbClr val="002060"/>
                </a:solidFill>
                <a:latin typeface="Freight Text Pro"/>
              </a:rPr>
              <a:t>Picture ID is preferred, but not required.</a:t>
            </a:r>
          </a:p>
          <a:p>
            <a:pPr marL="804672" lvl="1" indent="-347472" eaLnBrk="1" hangingPunct="1">
              <a:lnSpc>
                <a:spcPct val="100000"/>
              </a:lnSpc>
              <a:spcBef>
                <a:spcPts val="600"/>
              </a:spcBef>
              <a:spcAft>
                <a:spcPts val="600"/>
              </a:spcAft>
              <a:buFontTx/>
              <a:buChar char="•"/>
            </a:pPr>
            <a:r>
              <a:rPr lang="en-US" sz="2100" dirty="0">
                <a:solidFill>
                  <a:srgbClr val="002060"/>
                </a:solidFill>
                <a:latin typeface="Freight Text Pro"/>
              </a:rPr>
              <a:t>Names on ID and AOP should match.</a:t>
            </a:r>
          </a:p>
          <a:p>
            <a:pPr marL="804672" lvl="1" indent="-347472" eaLnBrk="1" hangingPunct="1">
              <a:lnSpc>
                <a:spcPct val="100000"/>
              </a:lnSpc>
              <a:spcBef>
                <a:spcPts val="600"/>
              </a:spcBef>
              <a:spcAft>
                <a:spcPts val="600"/>
              </a:spcAft>
              <a:buFontTx/>
              <a:buChar char="•"/>
            </a:pPr>
            <a:r>
              <a:rPr lang="en-US" sz="2100" dirty="0">
                <a:solidFill>
                  <a:srgbClr val="002060"/>
                </a:solidFill>
                <a:latin typeface="Freight Text Pro"/>
              </a:rPr>
              <a:t>Document the type of ID on the Parent Survey. </a:t>
            </a:r>
          </a:p>
          <a:p>
            <a:pPr lvl="1" eaLnBrk="1" hangingPunct="1">
              <a:buFontTx/>
              <a:buChar char="•"/>
            </a:pPr>
            <a:endParaRPr lang="en-US" sz="2400" dirty="0"/>
          </a:p>
          <a:p>
            <a:pPr lvl="1" eaLnBrk="1" hangingPunct="1">
              <a:buNone/>
            </a:pPr>
            <a:endParaRPr lang="en-US" sz="2200" dirty="0"/>
          </a:p>
        </p:txBody>
      </p:sp>
      <p:sp>
        <p:nvSpPr>
          <p:cNvPr id="35854" name="WordArt 6"/>
          <p:cNvSpPr>
            <a:spLocks noChangeArrowheads="1" noChangeShapeType="1" noTextEdit="1"/>
          </p:cNvSpPr>
          <p:nvPr/>
        </p:nvSpPr>
        <p:spPr bwMode="auto">
          <a:xfrm>
            <a:off x="798285" y="563563"/>
            <a:ext cx="405040" cy="639762"/>
          </a:xfrm>
          <a:prstGeom prst="rect">
            <a:avLst/>
          </a:prstGeom>
        </p:spPr>
        <p:txBody>
          <a:bodyPr wrap="none" fromWordArt="1">
            <a:prstTxWarp prst="textPlain">
              <a:avLst>
                <a:gd name="adj" fmla="val 50000"/>
              </a:avLst>
            </a:prstTxWarp>
          </a:bodyPr>
          <a:lstStyle/>
          <a:p>
            <a:endParaRPr lang="en-US" sz="7200" b="1" kern="10" dirty="0">
              <a:ln w="9525">
                <a:noFill/>
                <a:round/>
                <a:headEnd/>
                <a:tailEnd/>
              </a:ln>
              <a:solidFill>
                <a:srgbClr val="336699"/>
              </a:solidFill>
              <a:effectLst>
                <a:outerShdw dist="45791" dir="2021404" algn="ctr" rotWithShape="0">
                  <a:srgbClr val="B2B2B2">
                    <a:alpha val="79999"/>
                  </a:srgbClr>
                </a:outerShdw>
              </a:effectLst>
              <a:latin typeface="Cambria"/>
            </a:endParaRPr>
          </a:p>
        </p:txBody>
      </p:sp>
      <p:sp>
        <p:nvSpPr>
          <p:cNvPr id="8" name="Rectangle 20"/>
          <p:cNvSpPr>
            <a:spLocks noChangeArrowheads="1"/>
          </p:cNvSpPr>
          <p:nvPr/>
        </p:nvSpPr>
        <p:spPr bwMode="auto">
          <a:xfrm>
            <a:off x="21430" y="1338654"/>
            <a:ext cx="4985467" cy="383182"/>
          </a:xfrm>
          <a:prstGeom prst="rect">
            <a:avLst/>
          </a:prstGeom>
          <a:noFill/>
          <a:ln w="9525">
            <a:noFill/>
            <a:miter lim="800000"/>
            <a:headEnd/>
            <a:tailEnd/>
          </a:ln>
        </p:spPr>
        <p:txBody>
          <a:bodyPr wrap="square" anchor="ctr">
            <a:spAutoFit/>
          </a:bodyPr>
          <a:lstStyle/>
          <a:p>
            <a:pPr marL="274320" algn="l">
              <a:lnSpc>
                <a:spcPct val="90000"/>
              </a:lnSpc>
            </a:pPr>
            <a:r>
              <a:rPr lang="en-US" sz="2100" b="1" dirty="0">
                <a:solidFill>
                  <a:srgbClr val="002060"/>
                </a:solidFill>
                <a:latin typeface="Freight Text Pro"/>
              </a:rPr>
              <a:t>Step 4:  Complete the AOP</a:t>
            </a:r>
          </a:p>
        </p:txBody>
      </p:sp>
      <p:sp>
        <p:nvSpPr>
          <p:cNvPr id="7" name="Rectangle 6">
            <a:extLst>
              <a:ext uri="{FF2B5EF4-FFF2-40B4-BE49-F238E27FC236}">
                <a16:creationId xmlns:a16="http://schemas.microsoft.com/office/drawing/2014/main" id="{C0AB4649-87A5-4539-8843-0B0600F77BF7}"/>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8132F7-A87C-42F3-9774-0142079A374B}"/>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https://www.texasattorneygeneral.gov/sites/default/files/files/branding/2018/OAG-Official-Lockup-White%402x.png">
            <a:extLst>
              <a:ext uri="{FF2B5EF4-FFF2-40B4-BE49-F238E27FC236}">
                <a16:creationId xmlns:a16="http://schemas.microsoft.com/office/drawing/2014/main" id="{3D60F169-10CF-4CB0-8A62-2C3EB94544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6">
            <a:extLst>
              <a:ext uri="{FF2B5EF4-FFF2-40B4-BE49-F238E27FC236}">
                <a16:creationId xmlns:a16="http://schemas.microsoft.com/office/drawing/2014/main" id="{6315E8DF-2AD4-42FE-8061-6612923F18C3}"/>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1272088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0" y="1782254"/>
            <a:ext cx="9193930" cy="5811308"/>
          </a:xfrm>
        </p:spPr>
        <p:txBody>
          <a:bodyPr>
            <a:noAutofit/>
          </a:bodyPr>
          <a:lstStyle/>
          <a:p>
            <a:pPr marL="274320" indent="0" eaLnBrk="1" hangingPunct="1">
              <a:lnSpc>
                <a:spcPct val="100000"/>
              </a:lnSpc>
              <a:spcBef>
                <a:spcPts val="0"/>
              </a:spcBef>
              <a:spcAft>
                <a:spcPts val="600"/>
              </a:spcAft>
              <a:buNone/>
            </a:pPr>
            <a:r>
              <a:rPr lang="en-US" b="1" dirty="0">
                <a:solidFill>
                  <a:srgbClr val="002060"/>
                </a:solidFill>
                <a:latin typeface="Freight Text Pro"/>
              </a:rPr>
              <a:t>Signatures</a:t>
            </a:r>
          </a:p>
          <a:p>
            <a:pPr marL="274320" indent="0" eaLnBrk="1" hangingPunct="1">
              <a:lnSpc>
                <a:spcPct val="150000"/>
              </a:lnSpc>
              <a:spcBef>
                <a:spcPts val="0"/>
              </a:spcBef>
              <a:spcAft>
                <a:spcPts val="600"/>
              </a:spcAft>
              <a:buNone/>
            </a:pPr>
            <a:r>
              <a:rPr lang="en-US" dirty="0">
                <a:solidFill>
                  <a:srgbClr val="002060"/>
                </a:solidFill>
                <a:latin typeface="Freight Text Pro"/>
              </a:rPr>
              <a:t>Parents may sign: </a:t>
            </a:r>
          </a:p>
          <a:p>
            <a:pPr marL="804672" lvl="1" indent="-347472" eaLnBrk="1" hangingPunct="1">
              <a:lnSpc>
                <a:spcPct val="150000"/>
              </a:lnSpc>
              <a:spcBef>
                <a:spcPts val="0"/>
              </a:spcBef>
              <a:spcAft>
                <a:spcPts val="600"/>
              </a:spcAft>
              <a:buFontTx/>
              <a:buChar char="•"/>
            </a:pPr>
            <a:r>
              <a:rPr lang="en-US" sz="2100" dirty="0">
                <a:solidFill>
                  <a:srgbClr val="002060"/>
                </a:solidFill>
                <a:latin typeface="Freight Text Pro"/>
              </a:rPr>
              <a:t>First Name, Last Name</a:t>
            </a:r>
          </a:p>
          <a:p>
            <a:pPr marL="804672" lvl="1" indent="-347472" eaLnBrk="1" hangingPunct="1">
              <a:lnSpc>
                <a:spcPct val="150000"/>
              </a:lnSpc>
              <a:spcBef>
                <a:spcPts val="0"/>
              </a:spcBef>
              <a:spcAft>
                <a:spcPts val="600"/>
              </a:spcAft>
              <a:buFontTx/>
              <a:buChar char="•"/>
            </a:pPr>
            <a:r>
              <a:rPr lang="en-US" sz="2100" dirty="0">
                <a:solidFill>
                  <a:srgbClr val="002060"/>
                </a:solidFill>
                <a:latin typeface="Freight Text Pro"/>
              </a:rPr>
              <a:t>First Name, Middle Name, Last Name</a:t>
            </a:r>
          </a:p>
          <a:p>
            <a:pPr marL="804672" lvl="1" indent="-347472" eaLnBrk="1" hangingPunct="1">
              <a:lnSpc>
                <a:spcPct val="150000"/>
              </a:lnSpc>
              <a:spcBef>
                <a:spcPts val="0"/>
              </a:spcBef>
              <a:spcAft>
                <a:spcPts val="600"/>
              </a:spcAft>
              <a:buFontTx/>
              <a:buChar char="•"/>
            </a:pPr>
            <a:r>
              <a:rPr lang="en-US" sz="2100" dirty="0">
                <a:solidFill>
                  <a:srgbClr val="002060"/>
                </a:solidFill>
                <a:latin typeface="Freight Text Pro"/>
              </a:rPr>
              <a:t>First Name, Middle Initial, Last Name</a:t>
            </a:r>
          </a:p>
          <a:p>
            <a:pPr marL="274320" indent="0" eaLnBrk="1" hangingPunct="1">
              <a:lnSpc>
                <a:spcPct val="100000"/>
              </a:lnSpc>
              <a:spcBef>
                <a:spcPts val="0"/>
              </a:spcBef>
              <a:spcAft>
                <a:spcPts val="600"/>
              </a:spcAft>
              <a:buNone/>
            </a:pPr>
            <a:r>
              <a:rPr lang="en-US" dirty="0">
                <a:solidFill>
                  <a:srgbClr val="002060"/>
                </a:solidFill>
                <a:latin typeface="Freight Text Pro"/>
              </a:rPr>
              <a:t>If a parent is unable to sign his or her name, he or she can make any mark, including an “x” or initials.</a:t>
            </a:r>
            <a:endParaRPr lang="en-US" b="1" dirty="0">
              <a:solidFill>
                <a:srgbClr val="002060"/>
              </a:solidFill>
              <a:latin typeface="Freight Text Pro"/>
            </a:endParaRPr>
          </a:p>
        </p:txBody>
      </p:sp>
      <p:sp>
        <p:nvSpPr>
          <p:cNvPr id="35854" name="WordArt 6"/>
          <p:cNvSpPr>
            <a:spLocks noChangeArrowheads="1" noChangeShapeType="1" noTextEdit="1"/>
          </p:cNvSpPr>
          <p:nvPr/>
        </p:nvSpPr>
        <p:spPr bwMode="auto">
          <a:xfrm>
            <a:off x="798285" y="563563"/>
            <a:ext cx="405040" cy="639762"/>
          </a:xfrm>
          <a:prstGeom prst="rect">
            <a:avLst/>
          </a:prstGeom>
        </p:spPr>
        <p:txBody>
          <a:bodyPr wrap="none" fromWordArt="1">
            <a:prstTxWarp prst="textPlain">
              <a:avLst>
                <a:gd name="adj" fmla="val 50000"/>
              </a:avLst>
            </a:prstTxWarp>
          </a:bodyPr>
          <a:lstStyle/>
          <a:p>
            <a:endParaRPr lang="en-US" sz="7200" b="1" kern="10" dirty="0">
              <a:ln w="9525">
                <a:noFill/>
                <a:round/>
                <a:headEnd/>
                <a:tailEnd/>
              </a:ln>
              <a:solidFill>
                <a:srgbClr val="336699"/>
              </a:solidFill>
              <a:effectLst>
                <a:outerShdw dist="45791" dir="2021404" algn="ctr" rotWithShape="0">
                  <a:srgbClr val="B2B2B2">
                    <a:alpha val="79999"/>
                  </a:srgbClr>
                </a:outerShdw>
              </a:effectLst>
              <a:latin typeface="Cambria"/>
            </a:endParaRPr>
          </a:p>
        </p:txBody>
      </p:sp>
      <p:sp>
        <p:nvSpPr>
          <p:cNvPr id="8" name="Rectangle 20"/>
          <p:cNvSpPr>
            <a:spLocks noChangeArrowheads="1"/>
          </p:cNvSpPr>
          <p:nvPr/>
        </p:nvSpPr>
        <p:spPr bwMode="auto">
          <a:xfrm>
            <a:off x="21431" y="1274483"/>
            <a:ext cx="3857984" cy="383182"/>
          </a:xfrm>
          <a:prstGeom prst="rect">
            <a:avLst/>
          </a:prstGeom>
          <a:noFill/>
          <a:ln w="9525">
            <a:noFill/>
            <a:miter lim="800000"/>
            <a:headEnd/>
            <a:tailEnd/>
          </a:ln>
        </p:spPr>
        <p:txBody>
          <a:bodyPr wrap="square" anchor="ctr">
            <a:spAutoFit/>
          </a:bodyPr>
          <a:lstStyle/>
          <a:p>
            <a:pPr marL="274320" algn="l">
              <a:lnSpc>
                <a:spcPct val="90000"/>
              </a:lnSpc>
            </a:pPr>
            <a:r>
              <a:rPr lang="en-US" sz="2100" b="1" dirty="0">
                <a:solidFill>
                  <a:srgbClr val="002060"/>
                </a:solidFill>
                <a:latin typeface="Freight Text Pro"/>
              </a:rPr>
              <a:t>Step 4:  Complete the AOP</a:t>
            </a:r>
          </a:p>
        </p:txBody>
      </p:sp>
      <p:sp>
        <p:nvSpPr>
          <p:cNvPr id="7" name="Rectangle 6">
            <a:extLst>
              <a:ext uri="{FF2B5EF4-FFF2-40B4-BE49-F238E27FC236}">
                <a16:creationId xmlns:a16="http://schemas.microsoft.com/office/drawing/2014/main" id="{195FB609-B850-48BA-93E8-934B2A7B4966}"/>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EF4E32-64E0-46C8-BBA1-B7EB228590C9}"/>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https://www.texasattorneygeneral.gov/sites/default/files/files/branding/2018/OAG-Official-Lockup-White%402x.png">
            <a:extLst>
              <a:ext uri="{FF2B5EF4-FFF2-40B4-BE49-F238E27FC236}">
                <a16:creationId xmlns:a16="http://schemas.microsoft.com/office/drawing/2014/main" id="{AF154083-0DAC-4AF0-8975-C1BF927F6B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6">
            <a:extLst>
              <a:ext uri="{FF2B5EF4-FFF2-40B4-BE49-F238E27FC236}">
                <a16:creationId xmlns:a16="http://schemas.microsoft.com/office/drawing/2014/main" id="{15130344-B117-4023-AB68-C264DE02D2C4}"/>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509374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0" y="1648904"/>
            <a:ext cx="9193930" cy="5811308"/>
          </a:xfrm>
        </p:spPr>
        <p:txBody>
          <a:bodyPr>
            <a:noAutofit/>
          </a:bodyPr>
          <a:lstStyle/>
          <a:p>
            <a:pPr marL="274320" indent="0" eaLnBrk="1" hangingPunct="1">
              <a:lnSpc>
                <a:spcPct val="150000"/>
              </a:lnSpc>
              <a:spcBef>
                <a:spcPts val="0"/>
              </a:spcBef>
              <a:spcAft>
                <a:spcPts val="600"/>
              </a:spcAft>
              <a:buNone/>
            </a:pPr>
            <a:r>
              <a:rPr lang="en-US" b="1" dirty="0">
                <a:solidFill>
                  <a:srgbClr val="002060"/>
                </a:solidFill>
                <a:latin typeface="Freight Text Pro"/>
              </a:rPr>
              <a:t>Dates</a:t>
            </a:r>
            <a:endParaRPr lang="en-US" dirty="0">
              <a:solidFill>
                <a:srgbClr val="002060"/>
              </a:solidFill>
              <a:latin typeface="Freight Text Pro"/>
            </a:endParaRPr>
          </a:p>
          <a:p>
            <a:pPr marL="274320" indent="0" eaLnBrk="1" hangingPunct="1">
              <a:lnSpc>
                <a:spcPct val="100000"/>
              </a:lnSpc>
              <a:spcBef>
                <a:spcPts val="0"/>
              </a:spcBef>
              <a:spcAft>
                <a:spcPts val="600"/>
              </a:spcAft>
              <a:buNone/>
            </a:pPr>
            <a:r>
              <a:rPr lang="en-US" dirty="0">
                <a:solidFill>
                  <a:srgbClr val="002060"/>
                </a:solidFill>
                <a:latin typeface="Freight Text Pro"/>
              </a:rPr>
              <a:t>TxEVER will automatically populate the signature date when the signature captured and saved to TxEVER.</a:t>
            </a:r>
          </a:p>
          <a:p>
            <a:pPr marL="274320" indent="0" eaLnBrk="1" hangingPunct="1">
              <a:lnSpc>
                <a:spcPct val="100000"/>
              </a:lnSpc>
              <a:spcBef>
                <a:spcPts val="0"/>
              </a:spcBef>
              <a:spcAft>
                <a:spcPts val="600"/>
              </a:spcAft>
              <a:buNone/>
            </a:pPr>
            <a:r>
              <a:rPr lang="en-US" dirty="0">
                <a:solidFill>
                  <a:srgbClr val="002060"/>
                </a:solidFill>
                <a:latin typeface="Freight Text Pro"/>
              </a:rPr>
              <a:t>If wet signatures are obtained the signature dates must be in month day year (mm/dd/</a:t>
            </a:r>
            <a:r>
              <a:rPr lang="en-US" dirty="0" err="1">
                <a:solidFill>
                  <a:srgbClr val="002060"/>
                </a:solidFill>
                <a:latin typeface="Freight Text Pro"/>
              </a:rPr>
              <a:t>yyyy</a:t>
            </a:r>
            <a:r>
              <a:rPr lang="en-US" dirty="0">
                <a:solidFill>
                  <a:srgbClr val="002060"/>
                </a:solidFill>
                <a:latin typeface="Freight Text Pro"/>
              </a:rPr>
              <a:t>) format.</a:t>
            </a:r>
          </a:p>
          <a:p>
            <a:pPr marL="274320" indent="0" eaLnBrk="1" hangingPunct="1">
              <a:lnSpc>
                <a:spcPct val="150000"/>
              </a:lnSpc>
              <a:spcBef>
                <a:spcPts val="0"/>
              </a:spcBef>
              <a:spcAft>
                <a:spcPts val="600"/>
              </a:spcAft>
              <a:buNone/>
            </a:pPr>
            <a:r>
              <a:rPr lang="en-US" b="1" dirty="0">
                <a:solidFill>
                  <a:srgbClr val="002060"/>
                </a:solidFill>
                <a:latin typeface="Freight Text Pro"/>
              </a:rPr>
              <a:t>Entity Code</a:t>
            </a:r>
          </a:p>
          <a:p>
            <a:pPr marL="274320" indent="0" eaLnBrk="1" hangingPunct="1">
              <a:lnSpc>
                <a:spcPct val="100000"/>
              </a:lnSpc>
              <a:spcBef>
                <a:spcPts val="0"/>
              </a:spcBef>
              <a:spcAft>
                <a:spcPts val="600"/>
              </a:spcAft>
              <a:buNone/>
            </a:pPr>
            <a:r>
              <a:rPr lang="en-US" dirty="0">
                <a:solidFill>
                  <a:srgbClr val="002060"/>
                </a:solidFill>
                <a:latin typeface="Freight Text Pro"/>
              </a:rPr>
              <a:t>If the entity code is blank or has an “N”, please write your entity code in the entity code boxes.</a:t>
            </a:r>
            <a:r>
              <a:rPr lang="en-US" b="1" dirty="0">
                <a:solidFill>
                  <a:srgbClr val="002060"/>
                </a:solidFill>
                <a:latin typeface="Freight Text Pro"/>
              </a:rPr>
              <a:t>	 </a:t>
            </a:r>
          </a:p>
        </p:txBody>
      </p:sp>
      <p:sp>
        <p:nvSpPr>
          <p:cNvPr id="35854" name="WordArt 6"/>
          <p:cNvSpPr>
            <a:spLocks noChangeArrowheads="1" noChangeShapeType="1" noTextEdit="1"/>
          </p:cNvSpPr>
          <p:nvPr/>
        </p:nvSpPr>
        <p:spPr bwMode="auto">
          <a:xfrm>
            <a:off x="798285" y="563563"/>
            <a:ext cx="405040" cy="639762"/>
          </a:xfrm>
          <a:prstGeom prst="rect">
            <a:avLst/>
          </a:prstGeom>
        </p:spPr>
        <p:txBody>
          <a:bodyPr wrap="none" fromWordArt="1">
            <a:prstTxWarp prst="textPlain">
              <a:avLst>
                <a:gd name="adj" fmla="val 50000"/>
              </a:avLst>
            </a:prstTxWarp>
          </a:bodyPr>
          <a:lstStyle/>
          <a:p>
            <a:endParaRPr lang="en-US" sz="7200" b="1" kern="10" dirty="0">
              <a:ln w="9525">
                <a:noFill/>
                <a:round/>
                <a:headEnd/>
                <a:tailEnd/>
              </a:ln>
              <a:solidFill>
                <a:srgbClr val="336699"/>
              </a:solidFill>
              <a:effectLst>
                <a:outerShdw dist="45791" dir="2021404" algn="ctr" rotWithShape="0">
                  <a:srgbClr val="B2B2B2">
                    <a:alpha val="79999"/>
                  </a:srgbClr>
                </a:outerShdw>
              </a:effectLst>
              <a:latin typeface="Cambria"/>
            </a:endParaRPr>
          </a:p>
        </p:txBody>
      </p:sp>
      <p:sp>
        <p:nvSpPr>
          <p:cNvPr id="8" name="Rectangle 20"/>
          <p:cNvSpPr>
            <a:spLocks noChangeArrowheads="1"/>
          </p:cNvSpPr>
          <p:nvPr/>
        </p:nvSpPr>
        <p:spPr bwMode="auto">
          <a:xfrm>
            <a:off x="21431" y="1274483"/>
            <a:ext cx="3857984" cy="383182"/>
          </a:xfrm>
          <a:prstGeom prst="rect">
            <a:avLst/>
          </a:prstGeom>
          <a:noFill/>
          <a:ln w="9525">
            <a:noFill/>
            <a:miter lim="800000"/>
            <a:headEnd/>
            <a:tailEnd/>
          </a:ln>
        </p:spPr>
        <p:txBody>
          <a:bodyPr wrap="square" anchor="ctr">
            <a:spAutoFit/>
          </a:bodyPr>
          <a:lstStyle/>
          <a:p>
            <a:pPr marL="274320" algn="l">
              <a:lnSpc>
                <a:spcPct val="90000"/>
              </a:lnSpc>
            </a:pPr>
            <a:r>
              <a:rPr lang="en-US" sz="2100" b="1" dirty="0">
                <a:solidFill>
                  <a:srgbClr val="002060"/>
                </a:solidFill>
                <a:latin typeface="Freight Text Pro"/>
              </a:rPr>
              <a:t>Step 4:  Complete the AOP</a:t>
            </a:r>
          </a:p>
        </p:txBody>
      </p:sp>
      <p:sp>
        <p:nvSpPr>
          <p:cNvPr id="7" name="Rectangle 6">
            <a:extLst>
              <a:ext uri="{FF2B5EF4-FFF2-40B4-BE49-F238E27FC236}">
                <a16:creationId xmlns:a16="http://schemas.microsoft.com/office/drawing/2014/main" id="{195FB609-B850-48BA-93E8-934B2A7B4966}"/>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EF4E32-64E0-46C8-BBA1-B7EB228590C9}"/>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https://www.texasattorneygeneral.gov/sites/default/files/files/branding/2018/OAG-Official-Lockup-White%402x.png">
            <a:extLst>
              <a:ext uri="{FF2B5EF4-FFF2-40B4-BE49-F238E27FC236}">
                <a16:creationId xmlns:a16="http://schemas.microsoft.com/office/drawing/2014/main" id="{AF154083-0DAC-4AF0-8975-C1BF927F6B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6">
            <a:extLst>
              <a:ext uri="{FF2B5EF4-FFF2-40B4-BE49-F238E27FC236}">
                <a16:creationId xmlns:a16="http://schemas.microsoft.com/office/drawing/2014/main" id="{15130344-B117-4023-AB68-C264DE02D2C4}"/>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2929209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WordArt 8"/>
          <p:cNvSpPr>
            <a:spLocks noChangeArrowheads="1" noChangeShapeType="1" noTextEdit="1"/>
          </p:cNvSpPr>
          <p:nvPr/>
        </p:nvSpPr>
        <p:spPr bwMode="auto">
          <a:xfrm rot="451675">
            <a:off x="4210050" y="1778000"/>
            <a:ext cx="731838" cy="1233488"/>
          </a:xfrm>
          <a:prstGeom prst="rect">
            <a:avLst/>
          </a:prstGeom>
        </p:spPr>
        <p:txBody>
          <a:bodyPr wrap="none" fromWordArt="1">
            <a:prstTxWarp prst="textPlain">
              <a:avLst>
                <a:gd name="adj" fmla="val 50000"/>
              </a:avLst>
            </a:prstTxWarp>
          </a:bodyPr>
          <a:lstStyle/>
          <a:p>
            <a:endParaRPr lang="en-US" sz="8000" kern="10" dirty="0">
              <a:ln w="9525">
                <a:noFill/>
                <a:round/>
                <a:headEnd/>
                <a:tailEnd/>
              </a:ln>
              <a:solidFill>
                <a:srgbClr val="9B0F0F">
                  <a:alpha val="89803"/>
                </a:srgbClr>
              </a:solidFill>
              <a:effectLst>
                <a:outerShdw dist="45791" dir="2021404" algn="ctr" rotWithShape="0">
                  <a:srgbClr val="B2B2B2">
                    <a:alpha val="79999"/>
                  </a:srgbClr>
                </a:outerShdw>
              </a:effectLst>
              <a:latin typeface="Freight Text Pro"/>
            </a:endParaRPr>
          </a:p>
        </p:txBody>
      </p:sp>
      <p:sp>
        <p:nvSpPr>
          <p:cNvPr id="29708" name="Rectangle 14"/>
          <p:cNvSpPr>
            <a:spLocks noChangeArrowheads="1"/>
          </p:cNvSpPr>
          <p:nvPr/>
        </p:nvSpPr>
        <p:spPr bwMode="auto">
          <a:xfrm>
            <a:off x="256033" y="1261114"/>
            <a:ext cx="8773667" cy="484620"/>
          </a:xfrm>
          <a:prstGeom prst="rect">
            <a:avLst/>
          </a:prstGeom>
          <a:noFill/>
          <a:ln w="9525">
            <a:noFill/>
            <a:miter lim="800000"/>
            <a:headEnd/>
            <a:tailEnd/>
          </a:ln>
        </p:spPr>
        <p:txBody>
          <a:bodyPr wrap="square" anchor="ctr">
            <a:spAutoFit/>
          </a:bodyPr>
          <a:lstStyle/>
          <a:p>
            <a:pPr>
              <a:lnSpc>
                <a:spcPct val="90000"/>
              </a:lnSpc>
            </a:pPr>
            <a:r>
              <a:rPr lang="en-US" sz="2800" b="1" dirty="0">
                <a:solidFill>
                  <a:srgbClr val="002060"/>
                </a:solidFill>
                <a:latin typeface="Freight Text Pro"/>
              </a:rPr>
              <a:t>Step-by-Step</a:t>
            </a:r>
          </a:p>
        </p:txBody>
      </p:sp>
      <p:sp>
        <p:nvSpPr>
          <p:cNvPr id="17" name="Rectangle 16">
            <a:extLst>
              <a:ext uri="{FF2B5EF4-FFF2-40B4-BE49-F238E27FC236}">
                <a16:creationId xmlns:a16="http://schemas.microsoft.com/office/drawing/2014/main" id="{8D0B0C6E-3857-4E05-B31A-7A71792F4D0C}"/>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BAAAF-662F-4D64-9F99-0137A4B96FE0}"/>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https://www.texasattorneygeneral.gov/sites/default/files/files/branding/2018/OAG-Official-Lockup-White%402x.png">
            <a:extLst>
              <a:ext uri="{FF2B5EF4-FFF2-40B4-BE49-F238E27FC236}">
                <a16:creationId xmlns:a16="http://schemas.microsoft.com/office/drawing/2014/main" id="{135A90C4-029D-41EF-BA41-E960FE4B78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6">
            <a:extLst>
              <a:ext uri="{FF2B5EF4-FFF2-40B4-BE49-F238E27FC236}">
                <a16:creationId xmlns:a16="http://schemas.microsoft.com/office/drawing/2014/main" id="{192BD31E-2802-4BA9-A91C-92128EB274EB}"/>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graphicFrame>
        <p:nvGraphicFramePr>
          <p:cNvPr id="9" name="Table 8">
            <a:extLst>
              <a:ext uri="{FF2B5EF4-FFF2-40B4-BE49-F238E27FC236}">
                <a16:creationId xmlns:a16="http://schemas.microsoft.com/office/drawing/2014/main" id="{CABE5189-5BF4-4624-8C57-F9CA89C824CA}"/>
              </a:ext>
            </a:extLst>
          </p:cNvPr>
          <p:cNvGraphicFramePr>
            <a:graphicFrameLocks noGrp="1"/>
          </p:cNvGraphicFramePr>
          <p:nvPr>
            <p:extLst>
              <p:ext uri="{D42A27DB-BD31-4B8C-83A1-F6EECF244321}">
                <p14:modId xmlns:p14="http://schemas.microsoft.com/office/powerpoint/2010/main" val="2704756912"/>
              </p:ext>
            </p:extLst>
          </p:nvPr>
        </p:nvGraphicFramePr>
        <p:xfrm>
          <a:off x="256033" y="1668380"/>
          <a:ext cx="8631934" cy="4757556"/>
        </p:xfrm>
        <a:graphic>
          <a:graphicData uri="http://schemas.openxmlformats.org/drawingml/2006/table">
            <a:tbl>
              <a:tblPr/>
              <a:tblGrid>
                <a:gridCol w="908379">
                  <a:extLst>
                    <a:ext uri="{9D8B030D-6E8A-4147-A177-3AD203B41FA5}">
                      <a16:colId xmlns:a16="http://schemas.microsoft.com/office/drawing/2014/main" val="2636200841"/>
                    </a:ext>
                  </a:extLst>
                </a:gridCol>
                <a:gridCol w="5257783">
                  <a:extLst>
                    <a:ext uri="{9D8B030D-6E8A-4147-A177-3AD203B41FA5}">
                      <a16:colId xmlns:a16="http://schemas.microsoft.com/office/drawing/2014/main" val="3363781882"/>
                    </a:ext>
                  </a:extLst>
                </a:gridCol>
                <a:gridCol w="2465772">
                  <a:extLst>
                    <a:ext uri="{9D8B030D-6E8A-4147-A177-3AD203B41FA5}">
                      <a16:colId xmlns:a16="http://schemas.microsoft.com/office/drawing/2014/main" val="4115124403"/>
                    </a:ext>
                  </a:extLst>
                </a:gridCol>
              </a:tblGrid>
              <a:tr h="634088">
                <a:tc>
                  <a:txBody>
                    <a:bodyPr/>
                    <a:lstStyle/>
                    <a:p>
                      <a:pPr marL="213995" marR="9525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Step</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Process</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Complete?</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2761140138"/>
                  </a:ext>
                </a:extLst>
              </a:tr>
              <a:tr h="446591">
                <a:tc>
                  <a:txBody>
                    <a:bodyPr/>
                    <a:lstStyle/>
                    <a:p>
                      <a:pPr marL="118745" marR="0" algn="ctr"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Determine whether an AOP is appropriate</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0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602858111"/>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2</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information</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906650473"/>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3</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Reassess whether an AOP is appropriate</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627437704"/>
                  </a:ext>
                </a:extLst>
              </a:tr>
              <a:tr h="426386">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4</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the AOP</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042523510"/>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5</a:t>
                      </a:r>
                    </a:p>
                  </a:txBody>
                  <a:tcPr marL="0" marR="0" marT="0" marB="0" anchor="ctr">
                    <a:lnL w="28575" cap="flat" cmpd="sng" algn="ctr">
                      <a:solidFill>
                        <a:srgbClr val="9B0F0F"/>
                      </a:solid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Review the completed AOP</a:t>
                      </a:r>
                    </a:p>
                  </a:txBody>
                  <a:tcPr marL="0" marR="0" marT="0" marB="0" anchor="ctr">
                    <a:lnL>
                      <a:noFill/>
                    </a:lnL>
                    <a:lnR w="28575" cap="flat" cmpd="sng" algn="ctr">
                      <a:solidFill>
                        <a:srgbClr val="9B0F0F"/>
                      </a:solidFill>
                      <a:prstDash val="solid"/>
                      <a:round/>
                      <a:headEnd type="none" w="med" len="med"/>
                      <a:tailEnd type="none" w="med" len="med"/>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solidFill>
                        <a:srgbClr val="9B0F0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38042824"/>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6</a:t>
                      </a:r>
                    </a:p>
                  </a:txBody>
                  <a:tcPr marL="0" marR="0" marT="0" marB="0" anchor="ctr">
                    <a:lnL w="28575" cap="flat" cmpd="sng" algn="ctr">
                      <a:no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a Parent Survey</a:t>
                      </a:r>
                    </a:p>
                  </a:txBody>
                  <a:tcPr marL="0" marR="0" marT="0" marB="0" anchor="ctr">
                    <a:lnL>
                      <a:noFill/>
                    </a:lnL>
                    <a:lnR w="28575" cap="flat" cmpd="sng" algn="ctr">
                      <a:noFill/>
                      <a:prstDash val="solid"/>
                      <a:round/>
                      <a:headEnd type="none" w="med" len="med"/>
                      <a:tailEnd type="none" w="med" len="med"/>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547790288"/>
                  </a:ext>
                </a:extLst>
              </a:tr>
              <a:tr h="477341">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7</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Submit the AOP to VSS via TxEVER</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73053016"/>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8</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copies to parent(s)</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792258587"/>
                  </a:ext>
                </a:extLst>
              </a:tr>
              <a:tr h="461990">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9</a:t>
                      </a: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Retain original documents</a:t>
                      </a: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428476980"/>
                  </a:ext>
                </a:extLst>
              </a:tr>
            </a:tbl>
          </a:graphicData>
        </a:graphic>
      </p:graphicFrame>
      <p:pic>
        <p:nvPicPr>
          <p:cNvPr id="10" name="Graphic 9" descr="Checkmark">
            <a:extLst>
              <a:ext uri="{FF2B5EF4-FFF2-40B4-BE49-F238E27FC236}">
                <a16:creationId xmlns:a16="http://schemas.microsoft.com/office/drawing/2014/main" id="{887FDF64-9949-4BA1-920D-AC7DB22919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6146" y="2198069"/>
            <a:ext cx="422258" cy="422258"/>
          </a:xfrm>
          <a:prstGeom prst="rect">
            <a:avLst/>
          </a:prstGeom>
        </p:spPr>
      </p:pic>
      <p:pic>
        <p:nvPicPr>
          <p:cNvPr id="11" name="Graphic 10" descr="Checkmark">
            <a:extLst>
              <a:ext uri="{FF2B5EF4-FFF2-40B4-BE49-F238E27FC236}">
                <a16:creationId xmlns:a16="http://schemas.microsoft.com/office/drawing/2014/main" id="{BD10F1E7-D224-4CCE-AA22-7EE8568EA3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8126" y="2687351"/>
            <a:ext cx="422258" cy="422258"/>
          </a:xfrm>
          <a:prstGeom prst="rect">
            <a:avLst/>
          </a:prstGeom>
        </p:spPr>
      </p:pic>
      <p:pic>
        <p:nvPicPr>
          <p:cNvPr id="12" name="Graphic 11" descr="Checkmark">
            <a:extLst>
              <a:ext uri="{FF2B5EF4-FFF2-40B4-BE49-F238E27FC236}">
                <a16:creationId xmlns:a16="http://schemas.microsoft.com/office/drawing/2014/main" id="{00F6569A-AA1F-4C05-A7D5-3707229929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0106" y="3176633"/>
            <a:ext cx="422258" cy="422258"/>
          </a:xfrm>
          <a:prstGeom prst="rect">
            <a:avLst/>
          </a:prstGeom>
        </p:spPr>
      </p:pic>
      <p:pic>
        <p:nvPicPr>
          <p:cNvPr id="13" name="Graphic 12" descr="Checkmark">
            <a:extLst>
              <a:ext uri="{FF2B5EF4-FFF2-40B4-BE49-F238E27FC236}">
                <a16:creationId xmlns:a16="http://schemas.microsoft.com/office/drawing/2014/main" id="{39CCF9AF-5E64-42C0-AE5F-2A5A060316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0106" y="3593725"/>
            <a:ext cx="422258" cy="422258"/>
          </a:xfrm>
          <a:prstGeom prst="rect">
            <a:avLst/>
          </a:prstGeom>
        </p:spPr>
      </p:pic>
    </p:spTree>
    <p:extLst>
      <p:ext uri="{BB962C8B-B14F-4D97-AF65-F5344CB8AC3E}">
        <p14:creationId xmlns:p14="http://schemas.microsoft.com/office/powerpoint/2010/main" val="2856131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3"/>
          <p:cNvSpPr>
            <a:spLocks noGrp="1" noChangeArrowheads="1"/>
          </p:cNvSpPr>
          <p:nvPr>
            <p:ph idx="1"/>
          </p:nvPr>
        </p:nvSpPr>
        <p:spPr>
          <a:xfrm>
            <a:off x="0" y="1486154"/>
            <a:ext cx="9089136" cy="5518150"/>
          </a:xfrm>
          <a:noFill/>
        </p:spPr>
        <p:txBody>
          <a:bodyPr>
            <a:normAutofit/>
          </a:bodyPr>
          <a:lstStyle/>
          <a:p>
            <a:pPr marL="274320" indent="0" eaLnBrk="1" hangingPunct="1">
              <a:spcBef>
                <a:spcPts val="600"/>
              </a:spcBef>
              <a:spcAft>
                <a:spcPts val="1200"/>
              </a:spcAft>
              <a:buNone/>
            </a:pPr>
            <a:r>
              <a:rPr lang="en-US" b="1" dirty="0">
                <a:solidFill>
                  <a:srgbClr val="002060"/>
                </a:solidFill>
                <a:latin typeface="Freight Text Pro"/>
              </a:rPr>
              <a:t>Required Elements</a:t>
            </a:r>
          </a:p>
          <a:p>
            <a:pPr marL="804672" indent="-347472" eaLnBrk="1" hangingPunct="1">
              <a:spcBef>
                <a:spcPts val="600"/>
              </a:spcBef>
              <a:spcAft>
                <a:spcPts val="600"/>
              </a:spcAft>
              <a:buFontTx/>
              <a:buChar char="•"/>
            </a:pPr>
            <a:r>
              <a:rPr lang="en-US" dirty="0">
                <a:solidFill>
                  <a:srgbClr val="002060"/>
                </a:solidFill>
                <a:latin typeface="Freight Text Pro"/>
              </a:rPr>
              <a:t>Biological father’s information: full name and date of birth </a:t>
            </a:r>
          </a:p>
          <a:p>
            <a:pPr marL="804672" indent="-347472" eaLnBrk="1" hangingPunct="1">
              <a:spcBef>
                <a:spcPts val="600"/>
              </a:spcBef>
              <a:spcAft>
                <a:spcPts val="600"/>
              </a:spcAft>
              <a:buFontTx/>
              <a:buChar char="•"/>
            </a:pPr>
            <a:r>
              <a:rPr lang="en-US" dirty="0">
                <a:solidFill>
                  <a:srgbClr val="002060"/>
                </a:solidFill>
                <a:latin typeface="Freight Text Pro"/>
              </a:rPr>
              <a:t>Child’s information: full name, date of birth, city, county, and state of birth</a:t>
            </a:r>
          </a:p>
          <a:p>
            <a:pPr marL="804672" indent="-347472" eaLnBrk="1" hangingPunct="1">
              <a:spcBef>
                <a:spcPts val="600"/>
              </a:spcBef>
              <a:spcAft>
                <a:spcPts val="600"/>
              </a:spcAft>
              <a:buFontTx/>
              <a:buChar char="•"/>
            </a:pPr>
            <a:r>
              <a:rPr lang="en-US" dirty="0">
                <a:solidFill>
                  <a:srgbClr val="002060"/>
                </a:solidFill>
                <a:latin typeface="Freight Text Pro"/>
              </a:rPr>
              <a:t>Mother’s information: full name, including maiden name and date of birth</a:t>
            </a:r>
          </a:p>
          <a:p>
            <a:pPr marL="804672" indent="-347472" eaLnBrk="1" hangingPunct="1">
              <a:spcBef>
                <a:spcPts val="600"/>
              </a:spcBef>
              <a:spcAft>
                <a:spcPts val="600"/>
              </a:spcAft>
              <a:buFontTx/>
              <a:buChar char="•"/>
            </a:pPr>
            <a:r>
              <a:rPr lang="en-US" dirty="0">
                <a:solidFill>
                  <a:srgbClr val="002060"/>
                </a:solidFill>
                <a:latin typeface="Freight Text Pro"/>
              </a:rPr>
              <a:t>Appropriate circles filled in the statement boxes</a:t>
            </a:r>
          </a:p>
          <a:p>
            <a:pPr marL="804672" indent="-347472" eaLnBrk="1" hangingPunct="1">
              <a:spcBef>
                <a:spcPts val="600"/>
              </a:spcBef>
              <a:spcAft>
                <a:spcPts val="600"/>
              </a:spcAft>
              <a:buFontTx/>
              <a:buChar char="•"/>
            </a:pPr>
            <a:r>
              <a:rPr lang="en-US" dirty="0">
                <a:solidFill>
                  <a:srgbClr val="002060"/>
                </a:solidFill>
                <a:latin typeface="Freight Text Pro"/>
              </a:rPr>
              <a:t>Correct signatures and dates</a:t>
            </a:r>
          </a:p>
          <a:p>
            <a:pPr marL="804672" indent="-347472" eaLnBrk="1" hangingPunct="1">
              <a:spcBef>
                <a:spcPts val="600"/>
              </a:spcBef>
              <a:spcAft>
                <a:spcPts val="600"/>
              </a:spcAft>
              <a:buFontTx/>
              <a:buChar char="•"/>
            </a:pPr>
            <a:r>
              <a:rPr lang="en-US" dirty="0">
                <a:solidFill>
                  <a:srgbClr val="002060"/>
                </a:solidFill>
                <a:latin typeface="Freight Text Pro"/>
              </a:rPr>
              <a:t>Your entity code</a:t>
            </a:r>
          </a:p>
        </p:txBody>
      </p:sp>
      <p:sp>
        <p:nvSpPr>
          <p:cNvPr id="41" name="Rectangle 20"/>
          <p:cNvSpPr>
            <a:spLocks noChangeArrowheads="1"/>
          </p:cNvSpPr>
          <p:nvPr/>
        </p:nvSpPr>
        <p:spPr bwMode="auto">
          <a:xfrm>
            <a:off x="-14" y="807521"/>
            <a:ext cx="8213725" cy="369332"/>
          </a:xfrm>
          <a:prstGeom prst="rect">
            <a:avLst/>
          </a:prstGeom>
          <a:noFill/>
          <a:ln w="9525">
            <a:noFill/>
            <a:miter lim="800000"/>
            <a:headEnd/>
            <a:tailEnd/>
          </a:ln>
        </p:spPr>
        <p:txBody>
          <a:bodyPr anchor="ctr">
            <a:spAutoFit/>
          </a:bodyPr>
          <a:lstStyle/>
          <a:p>
            <a:pPr marL="274320" algn="l">
              <a:lnSpc>
                <a:spcPct val="90000"/>
              </a:lnSpc>
            </a:pPr>
            <a:r>
              <a:rPr lang="en-US" sz="2000" b="1" dirty="0">
                <a:latin typeface="+mj-lt"/>
              </a:rPr>
              <a:t>Step 5:  Review the completed AOP</a:t>
            </a:r>
          </a:p>
        </p:txBody>
      </p:sp>
      <p:sp>
        <p:nvSpPr>
          <p:cNvPr id="10" name="Rectangle 9">
            <a:extLst>
              <a:ext uri="{FF2B5EF4-FFF2-40B4-BE49-F238E27FC236}">
                <a16:creationId xmlns:a16="http://schemas.microsoft.com/office/drawing/2014/main" id="{6F01F557-90D6-4717-AABE-032E555D88E4}"/>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D36178-69C7-4CA8-ADAB-5F77F722A895}"/>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https://www.texasattorneygeneral.gov/sites/default/files/files/branding/2018/OAG-Official-Lockup-White%402x.png">
            <a:extLst>
              <a:ext uri="{FF2B5EF4-FFF2-40B4-BE49-F238E27FC236}">
                <a16:creationId xmlns:a16="http://schemas.microsoft.com/office/drawing/2014/main" id="{45FC2A13-3209-4029-8575-80FB1D33CCA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6">
            <a:extLst>
              <a:ext uri="{FF2B5EF4-FFF2-40B4-BE49-F238E27FC236}">
                <a16:creationId xmlns:a16="http://schemas.microsoft.com/office/drawing/2014/main" id="{1ECC4493-DA92-44ED-A485-0506DAA9A35A}"/>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1439400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WordArt 8"/>
          <p:cNvSpPr>
            <a:spLocks noChangeArrowheads="1" noChangeShapeType="1" noTextEdit="1"/>
          </p:cNvSpPr>
          <p:nvPr/>
        </p:nvSpPr>
        <p:spPr bwMode="auto">
          <a:xfrm rot="451675">
            <a:off x="4210050" y="1778000"/>
            <a:ext cx="731838" cy="1233488"/>
          </a:xfrm>
          <a:prstGeom prst="rect">
            <a:avLst/>
          </a:prstGeom>
        </p:spPr>
        <p:txBody>
          <a:bodyPr wrap="none" fromWordArt="1">
            <a:prstTxWarp prst="textPlain">
              <a:avLst>
                <a:gd name="adj" fmla="val 50000"/>
              </a:avLst>
            </a:prstTxWarp>
          </a:bodyPr>
          <a:lstStyle/>
          <a:p>
            <a:endParaRPr lang="en-US" sz="8000" kern="10" dirty="0">
              <a:ln w="9525">
                <a:noFill/>
                <a:round/>
                <a:headEnd/>
                <a:tailEnd/>
              </a:ln>
              <a:solidFill>
                <a:srgbClr val="9B0F0F">
                  <a:alpha val="89803"/>
                </a:srgbClr>
              </a:solidFill>
              <a:effectLst>
                <a:outerShdw dist="45791" dir="2021404" algn="ctr" rotWithShape="0">
                  <a:srgbClr val="B2B2B2">
                    <a:alpha val="79999"/>
                  </a:srgbClr>
                </a:outerShdw>
              </a:effectLst>
              <a:latin typeface="Freight Text Pro"/>
            </a:endParaRPr>
          </a:p>
        </p:txBody>
      </p:sp>
      <p:sp>
        <p:nvSpPr>
          <p:cNvPr id="29708" name="Rectangle 14"/>
          <p:cNvSpPr>
            <a:spLocks noChangeArrowheads="1"/>
          </p:cNvSpPr>
          <p:nvPr/>
        </p:nvSpPr>
        <p:spPr bwMode="auto">
          <a:xfrm>
            <a:off x="256033" y="1261114"/>
            <a:ext cx="8773667" cy="484620"/>
          </a:xfrm>
          <a:prstGeom prst="rect">
            <a:avLst/>
          </a:prstGeom>
          <a:noFill/>
          <a:ln w="9525">
            <a:noFill/>
            <a:miter lim="800000"/>
            <a:headEnd/>
            <a:tailEnd/>
          </a:ln>
        </p:spPr>
        <p:txBody>
          <a:bodyPr wrap="square" anchor="ctr">
            <a:spAutoFit/>
          </a:bodyPr>
          <a:lstStyle/>
          <a:p>
            <a:pPr>
              <a:lnSpc>
                <a:spcPct val="90000"/>
              </a:lnSpc>
            </a:pPr>
            <a:r>
              <a:rPr lang="en-US" sz="2800" b="1" dirty="0">
                <a:solidFill>
                  <a:srgbClr val="002060"/>
                </a:solidFill>
                <a:latin typeface="Freight Text Pro"/>
              </a:rPr>
              <a:t>Step-by-Step</a:t>
            </a:r>
          </a:p>
        </p:txBody>
      </p:sp>
      <p:sp>
        <p:nvSpPr>
          <p:cNvPr id="17" name="Rectangle 16">
            <a:extLst>
              <a:ext uri="{FF2B5EF4-FFF2-40B4-BE49-F238E27FC236}">
                <a16:creationId xmlns:a16="http://schemas.microsoft.com/office/drawing/2014/main" id="{8D0B0C6E-3857-4E05-B31A-7A71792F4D0C}"/>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BAAAF-662F-4D64-9F99-0137A4B96FE0}"/>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https://www.texasattorneygeneral.gov/sites/default/files/files/branding/2018/OAG-Official-Lockup-White%402x.png">
            <a:extLst>
              <a:ext uri="{FF2B5EF4-FFF2-40B4-BE49-F238E27FC236}">
                <a16:creationId xmlns:a16="http://schemas.microsoft.com/office/drawing/2014/main" id="{135A90C4-029D-41EF-BA41-E960FE4B78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6">
            <a:extLst>
              <a:ext uri="{FF2B5EF4-FFF2-40B4-BE49-F238E27FC236}">
                <a16:creationId xmlns:a16="http://schemas.microsoft.com/office/drawing/2014/main" id="{192BD31E-2802-4BA9-A91C-92128EB274EB}"/>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graphicFrame>
        <p:nvGraphicFramePr>
          <p:cNvPr id="9" name="Table 8">
            <a:extLst>
              <a:ext uri="{FF2B5EF4-FFF2-40B4-BE49-F238E27FC236}">
                <a16:creationId xmlns:a16="http://schemas.microsoft.com/office/drawing/2014/main" id="{CABE5189-5BF4-4624-8C57-F9CA89C824CA}"/>
              </a:ext>
            </a:extLst>
          </p:cNvPr>
          <p:cNvGraphicFramePr>
            <a:graphicFrameLocks noGrp="1"/>
          </p:cNvGraphicFramePr>
          <p:nvPr>
            <p:extLst>
              <p:ext uri="{D42A27DB-BD31-4B8C-83A1-F6EECF244321}">
                <p14:modId xmlns:p14="http://schemas.microsoft.com/office/powerpoint/2010/main" val="2410554888"/>
              </p:ext>
            </p:extLst>
          </p:nvPr>
        </p:nvGraphicFramePr>
        <p:xfrm>
          <a:off x="256033" y="1668380"/>
          <a:ext cx="8631934" cy="4757556"/>
        </p:xfrm>
        <a:graphic>
          <a:graphicData uri="http://schemas.openxmlformats.org/drawingml/2006/table">
            <a:tbl>
              <a:tblPr/>
              <a:tblGrid>
                <a:gridCol w="908379">
                  <a:extLst>
                    <a:ext uri="{9D8B030D-6E8A-4147-A177-3AD203B41FA5}">
                      <a16:colId xmlns:a16="http://schemas.microsoft.com/office/drawing/2014/main" val="2636200841"/>
                    </a:ext>
                  </a:extLst>
                </a:gridCol>
                <a:gridCol w="5257783">
                  <a:extLst>
                    <a:ext uri="{9D8B030D-6E8A-4147-A177-3AD203B41FA5}">
                      <a16:colId xmlns:a16="http://schemas.microsoft.com/office/drawing/2014/main" val="3363781882"/>
                    </a:ext>
                  </a:extLst>
                </a:gridCol>
                <a:gridCol w="2465772">
                  <a:extLst>
                    <a:ext uri="{9D8B030D-6E8A-4147-A177-3AD203B41FA5}">
                      <a16:colId xmlns:a16="http://schemas.microsoft.com/office/drawing/2014/main" val="4115124403"/>
                    </a:ext>
                  </a:extLst>
                </a:gridCol>
              </a:tblGrid>
              <a:tr h="634088">
                <a:tc>
                  <a:txBody>
                    <a:bodyPr/>
                    <a:lstStyle/>
                    <a:p>
                      <a:pPr marL="213995" marR="9525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Step</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Process</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Complete?</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2761140138"/>
                  </a:ext>
                </a:extLst>
              </a:tr>
              <a:tr h="446591">
                <a:tc>
                  <a:txBody>
                    <a:bodyPr/>
                    <a:lstStyle/>
                    <a:p>
                      <a:pPr marL="118745" marR="0" algn="ctr"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Determine whether an AOP is appropriate</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0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602858111"/>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2</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information</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906650473"/>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3</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Reassess whether an AOP is appropriate</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627437704"/>
                  </a:ext>
                </a:extLst>
              </a:tr>
              <a:tr h="426386">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4</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the AOP</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042523510"/>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5</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Review the completed AOP</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138042824"/>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6</a:t>
                      </a:r>
                    </a:p>
                  </a:txBody>
                  <a:tcPr marL="0" marR="0" marT="0" marB="0" anchor="ctr">
                    <a:lnL w="28575" cap="flat" cmpd="sng" algn="ctr">
                      <a:solidFill>
                        <a:srgbClr val="9B0F0F"/>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a Parent Survey</a:t>
                      </a:r>
                    </a:p>
                  </a:txBody>
                  <a:tcPr marL="0" marR="0" marT="0" marB="0" anchor="ctr">
                    <a:lnL w="28575" cap="flat" cmpd="sng" algn="ctr">
                      <a:noFill/>
                      <a:prstDash val="solid"/>
                      <a:round/>
                      <a:headEnd type="none" w="med" len="med"/>
                      <a:tailEnd type="none" w="med" len="med"/>
                    </a:lnL>
                    <a:lnR w="28575" cap="flat" cmpd="sng" algn="ctr">
                      <a:solidFill>
                        <a:srgbClr val="9B0F0F"/>
                      </a:solidFill>
                      <a:prstDash val="solid"/>
                      <a:round/>
                      <a:headEnd type="none" w="med" len="med"/>
                      <a:tailEnd type="none" w="med" len="med"/>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solidFill>
                        <a:srgbClr val="9B0F0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47790288"/>
                  </a:ext>
                </a:extLst>
              </a:tr>
              <a:tr h="477341">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7</a:t>
                      </a:r>
                    </a:p>
                  </a:txBody>
                  <a:tcPr marL="0" marR="0" marT="0" marB="0" anchor="ctr">
                    <a:lnL w="28575" cap="flat" cmpd="sng" algn="ctr">
                      <a:no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Submit the AOP to VSS via TxEVER</a:t>
                      </a:r>
                    </a:p>
                  </a:txBody>
                  <a:tcPr marL="0" marR="0" marT="0" marB="0" anchor="ctr">
                    <a:lnL>
                      <a:noFill/>
                    </a:lnL>
                    <a:lnR w="28575" cap="flat" cmpd="sng" algn="ctr">
                      <a:noFill/>
                      <a:prstDash val="solid"/>
                      <a:round/>
                      <a:headEnd type="none" w="med" len="med"/>
                      <a:tailEnd type="none" w="med" len="med"/>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73053016"/>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8</a:t>
                      </a:r>
                    </a:p>
                  </a:txBody>
                  <a:tcPr marL="0" marR="0" marT="0" marB="0" anchor="ctr">
                    <a:lnL w="285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copies to parent(s)</a:t>
                      </a:r>
                    </a:p>
                  </a:txBody>
                  <a:tcPr marL="0" marR="0" marT="0" marB="0"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792258587"/>
                  </a:ext>
                </a:extLst>
              </a:tr>
              <a:tr h="461990">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9</a:t>
                      </a: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Retain original documents</a:t>
                      </a: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428476980"/>
                  </a:ext>
                </a:extLst>
              </a:tr>
            </a:tbl>
          </a:graphicData>
        </a:graphic>
      </p:graphicFrame>
      <p:pic>
        <p:nvPicPr>
          <p:cNvPr id="10" name="Graphic 9" descr="Checkmark">
            <a:extLst>
              <a:ext uri="{FF2B5EF4-FFF2-40B4-BE49-F238E27FC236}">
                <a16:creationId xmlns:a16="http://schemas.microsoft.com/office/drawing/2014/main" id="{887FDF64-9949-4BA1-920D-AC7DB22919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6146" y="2198069"/>
            <a:ext cx="422258" cy="422258"/>
          </a:xfrm>
          <a:prstGeom prst="rect">
            <a:avLst/>
          </a:prstGeom>
        </p:spPr>
      </p:pic>
      <p:pic>
        <p:nvPicPr>
          <p:cNvPr id="11" name="Graphic 10" descr="Checkmark">
            <a:extLst>
              <a:ext uri="{FF2B5EF4-FFF2-40B4-BE49-F238E27FC236}">
                <a16:creationId xmlns:a16="http://schemas.microsoft.com/office/drawing/2014/main" id="{BD10F1E7-D224-4CCE-AA22-7EE8568EA3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8126" y="2687351"/>
            <a:ext cx="422258" cy="422258"/>
          </a:xfrm>
          <a:prstGeom prst="rect">
            <a:avLst/>
          </a:prstGeom>
        </p:spPr>
      </p:pic>
      <p:pic>
        <p:nvPicPr>
          <p:cNvPr id="12" name="Graphic 11" descr="Checkmark">
            <a:extLst>
              <a:ext uri="{FF2B5EF4-FFF2-40B4-BE49-F238E27FC236}">
                <a16:creationId xmlns:a16="http://schemas.microsoft.com/office/drawing/2014/main" id="{00F6569A-AA1F-4C05-A7D5-3707229929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0106" y="3176633"/>
            <a:ext cx="422258" cy="422258"/>
          </a:xfrm>
          <a:prstGeom prst="rect">
            <a:avLst/>
          </a:prstGeom>
        </p:spPr>
      </p:pic>
      <p:pic>
        <p:nvPicPr>
          <p:cNvPr id="13" name="Graphic 12" descr="Checkmark">
            <a:extLst>
              <a:ext uri="{FF2B5EF4-FFF2-40B4-BE49-F238E27FC236}">
                <a16:creationId xmlns:a16="http://schemas.microsoft.com/office/drawing/2014/main" id="{39CCF9AF-5E64-42C0-AE5F-2A5A060316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0106" y="3593725"/>
            <a:ext cx="422258" cy="422258"/>
          </a:xfrm>
          <a:prstGeom prst="rect">
            <a:avLst/>
          </a:prstGeom>
        </p:spPr>
      </p:pic>
      <p:pic>
        <p:nvPicPr>
          <p:cNvPr id="14" name="Graphic 13" descr="Checkmark">
            <a:extLst>
              <a:ext uri="{FF2B5EF4-FFF2-40B4-BE49-F238E27FC236}">
                <a16:creationId xmlns:a16="http://schemas.microsoft.com/office/drawing/2014/main" id="{64AB7F6F-BEB3-4A96-A63A-C3740EA317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2086" y="4050923"/>
            <a:ext cx="422258" cy="422258"/>
          </a:xfrm>
          <a:prstGeom prst="rect">
            <a:avLst/>
          </a:prstGeom>
        </p:spPr>
      </p:pic>
    </p:spTree>
    <p:extLst>
      <p:ext uri="{BB962C8B-B14F-4D97-AF65-F5344CB8AC3E}">
        <p14:creationId xmlns:p14="http://schemas.microsoft.com/office/powerpoint/2010/main" val="375486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643" y="1156927"/>
            <a:ext cx="4515420" cy="5551928"/>
          </a:xfrm>
          <a:prstGeom prst="rect">
            <a:avLst/>
          </a:prstGeom>
        </p:spPr>
      </p:pic>
      <p:sp>
        <p:nvSpPr>
          <p:cNvPr id="14339" name="Rectangle 2"/>
          <p:cNvSpPr>
            <a:spLocks noGrp="1" noChangeArrowheads="1"/>
          </p:cNvSpPr>
          <p:nvPr>
            <p:ph type="title"/>
          </p:nvPr>
        </p:nvSpPr>
        <p:spPr>
          <a:xfrm>
            <a:off x="0" y="1156927"/>
            <a:ext cx="3268662" cy="400110"/>
          </a:xfrm>
        </p:spPr>
        <p:txBody>
          <a:bodyPr/>
          <a:lstStyle/>
          <a:p>
            <a:pPr marL="274320" algn="l" eaLnBrk="1" hangingPunct="1">
              <a:spcBef>
                <a:spcPts val="108"/>
              </a:spcBef>
              <a:spcAft>
                <a:spcPts val="1200"/>
              </a:spcAft>
            </a:pPr>
            <a:r>
              <a:rPr lang="en-US" sz="2100" b="1" dirty="0">
                <a:solidFill>
                  <a:srgbClr val="002060"/>
                </a:solidFill>
                <a:latin typeface="Freight Text Pro"/>
              </a:rPr>
              <a:t>What is the AOP?</a:t>
            </a:r>
          </a:p>
        </p:txBody>
      </p:sp>
      <p:sp>
        <p:nvSpPr>
          <p:cNvPr id="284683" name="AutoShape 11"/>
          <p:cNvSpPr>
            <a:spLocks noChangeArrowheads="1"/>
          </p:cNvSpPr>
          <p:nvPr/>
        </p:nvSpPr>
        <p:spPr bwMode="auto">
          <a:xfrm>
            <a:off x="-406872" y="1540846"/>
            <a:ext cx="4728017" cy="3848429"/>
          </a:xfrm>
          <a:prstGeom prst="roundRect">
            <a:avLst>
              <a:gd name="adj" fmla="val 16667"/>
            </a:avLst>
          </a:prstGeom>
          <a:noFill/>
          <a:ln w="9525">
            <a:noFill/>
            <a:round/>
            <a:headEnd/>
            <a:tailEnd/>
          </a:ln>
          <a:effectLst/>
        </p:spPr>
        <p:txBody>
          <a:bodyPr wrap="square" lIns="228600" rIns="45720" bIns="137160">
            <a:spAutoFit/>
          </a:bodyPr>
          <a:lstStyle/>
          <a:p>
            <a:pPr marL="274320" algn="l">
              <a:spcBef>
                <a:spcPts val="108"/>
              </a:spcBef>
              <a:spcAft>
                <a:spcPts val="1200"/>
              </a:spcAft>
              <a:defRPr/>
            </a:pPr>
            <a:r>
              <a:rPr lang="en-US" sz="2100" dirty="0">
                <a:solidFill>
                  <a:srgbClr val="002060"/>
                </a:solidFill>
                <a:latin typeface="Freight Text Pro"/>
              </a:rPr>
              <a:t>The AOP is also</a:t>
            </a:r>
            <a:r>
              <a:rPr lang="en-US" sz="2100" i="1" dirty="0">
                <a:solidFill>
                  <a:srgbClr val="002060"/>
                </a:solidFill>
                <a:latin typeface="Freight Text Pro"/>
              </a:rPr>
              <a:t> </a:t>
            </a:r>
            <a:r>
              <a:rPr lang="en-US" sz="2100" dirty="0">
                <a:solidFill>
                  <a:srgbClr val="002060"/>
                </a:solidFill>
                <a:latin typeface="Freight Text Pro"/>
              </a:rPr>
              <a:t>a way for the </a:t>
            </a:r>
            <a:r>
              <a:rPr lang="en-US" sz="2100" b="1" dirty="0">
                <a:solidFill>
                  <a:srgbClr val="002060"/>
                </a:solidFill>
                <a:latin typeface="Freight Text Pro"/>
              </a:rPr>
              <a:t>presumed father</a:t>
            </a:r>
            <a:r>
              <a:rPr lang="en-US" sz="2100" dirty="0">
                <a:solidFill>
                  <a:srgbClr val="002060"/>
                </a:solidFill>
                <a:latin typeface="Freight Text Pro"/>
              </a:rPr>
              <a:t> to deny legal paternity. </a:t>
            </a:r>
          </a:p>
          <a:p>
            <a:pPr marL="274320" algn="l">
              <a:spcBef>
                <a:spcPts val="108"/>
              </a:spcBef>
              <a:spcAft>
                <a:spcPts val="1200"/>
              </a:spcAft>
              <a:defRPr/>
            </a:pPr>
            <a:r>
              <a:rPr lang="en-US" sz="2100" dirty="0">
                <a:solidFill>
                  <a:srgbClr val="002060"/>
                </a:solidFill>
                <a:latin typeface="Freight Text Pro"/>
              </a:rPr>
              <a:t>Denial of paternity can only occur when the mother, biological father and presumed father all agree to use the AOP to establish a legal father for the child.</a:t>
            </a:r>
          </a:p>
          <a:p>
            <a:pPr algn="l">
              <a:spcBef>
                <a:spcPct val="20000"/>
              </a:spcBef>
              <a:defRPr/>
            </a:pPr>
            <a:r>
              <a:rPr lang="en-US" sz="2100" dirty="0">
                <a:solidFill>
                  <a:srgbClr val="002060"/>
                </a:solidFill>
                <a:latin typeface="Freight Text Pro"/>
              </a:rPr>
              <a:t> </a:t>
            </a:r>
          </a:p>
        </p:txBody>
      </p:sp>
      <p:sp>
        <p:nvSpPr>
          <p:cNvPr id="14342" name="Text Box 10"/>
          <p:cNvSpPr txBox="1">
            <a:spLocks noChangeArrowheads="1"/>
          </p:cNvSpPr>
          <p:nvPr/>
        </p:nvSpPr>
        <p:spPr bwMode="auto">
          <a:xfrm>
            <a:off x="5237741" y="6174130"/>
            <a:ext cx="2616200" cy="430887"/>
          </a:xfrm>
          <a:prstGeom prst="rect">
            <a:avLst/>
          </a:prstGeom>
          <a:noFill/>
          <a:ln w="28575">
            <a:noFill/>
            <a:miter lim="800000"/>
            <a:headEnd/>
            <a:tailEnd type="none" w="lg" len="lg"/>
          </a:ln>
        </p:spPr>
        <p:txBody>
          <a:bodyPr lIns="45720" rIns="45720">
            <a:spAutoFit/>
          </a:bodyPr>
          <a:lstStyle/>
          <a:p>
            <a:pPr>
              <a:spcBef>
                <a:spcPct val="50000"/>
              </a:spcBef>
            </a:pPr>
            <a:r>
              <a:rPr lang="en-US" sz="1050" b="1" dirty="0">
                <a:latin typeface="Freight Text Pro"/>
              </a:rPr>
              <a:t>Document for training </a:t>
            </a:r>
          </a:p>
          <a:p>
            <a:pPr>
              <a:spcBef>
                <a:spcPts val="0"/>
              </a:spcBef>
            </a:pPr>
            <a:r>
              <a:rPr lang="en-US" sz="1050" b="1" dirty="0">
                <a:latin typeface="Freight Text Pro"/>
              </a:rPr>
              <a:t>purposes only</a:t>
            </a:r>
          </a:p>
        </p:txBody>
      </p:sp>
      <p:sp>
        <p:nvSpPr>
          <p:cNvPr id="4" name="Rounded Rectangle 3"/>
          <p:cNvSpPr/>
          <p:nvPr/>
        </p:nvSpPr>
        <p:spPr bwMode="auto">
          <a:xfrm>
            <a:off x="4847278" y="5078859"/>
            <a:ext cx="4062807" cy="1005840"/>
          </a:xfrm>
          <a:prstGeom prst="roundRect">
            <a:avLst/>
          </a:prstGeom>
          <a:noFill/>
          <a:ln w="28575" cap="flat" cmpd="sng" algn="ctr">
            <a:solidFill>
              <a:srgbClr val="9D1327"/>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14" name="Rectangle 13">
            <a:extLst>
              <a:ext uri="{FF2B5EF4-FFF2-40B4-BE49-F238E27FC236}">
                <a16:creationId xmlns:a16="http://schemas.microsoft.com/office/drawing/2014/main" id="{F35A3F18-465C-487F-9438-5A14308F94D9}"/>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A0DA5C-B52D-4B8F-AF91-6F2E292EA844}"/>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8" descr="https://www.texasattorneygeneral.gov/sites/default/files/files/branding/2018/OAG-Official-Lockup-White%402x.png">
            <a:extLst>
              <a:ext uri="{FF2B5EF4-FFF2-40B4-BE49-F238E27FC236}">
                <a16:creationId xmlns:a16="http://schemas.microsoft.com/office/drawing/2014/main" id="{FAAF4188-1EEB-4D25-B7EE-EC8468CB455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6">
            <a:extLst>
              <a:ext uri="{FF2B5EF4-FFF2-40B4-BE49-F238E27FC236}">
                <a16:creationId xmlns:a16="http://schemas.microsoft.com/office/drawing/2014/main" id="{089196E4-D581-4E21-9146-C79040AB8580}"/>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Basics of Paternity</a:t>
            </a:r>
          </a:p>
        </p:txBody>
      </p:sp>
    </p:spTree>
    <p:extLst>
      <p:ext uri="{BB962C8B-B14F-4D97-AF65-F5344CB8AC3E}">
        <p14:creationId xmlns:p14="http://schemas.microsoft.com/office/powerpoint/2010/main" val="2842848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idx="1"/>
          </p:nvPr>
        </p:nvSpPr>
        <p:spPr>
          <a:xfrm>
            <a:off x="-1" y="1835650"/>
            <a:ext cx="8784405" cy="4212222"/>
          </a:xfrm>
          <a:noFill/>
        </p:spPr>
        <p:txBody>
          <a:bodyPr lIns="45720" rIns="45720">
            <a:normAutofit/>
          </a:bodyPr>
          <a:lstStyle/>
          <a:p>
            <a:pPr marL="274320" indent="0" eaLnBrk="1" hangingPunct="1">
              <a:lnSpc>
                <a:spcPct val="80000"/>
              </a:lnSpc>
              <a:spcAft>
                <a:spcPts val="1200"/>
              </a:spcAft>
              <a:buNone/>
            </a:pPr>
            <a:r>
              <a:rPr lang="en-US" b="1" dirty="0">
                <a:solidFill>
                  <a:srgbClr val="002060"/>
                </a:solidFill>
                <a:latin typeface="Freight Text Pro"/>
              </a:rPr>
              <a:t>Parent Survey on the AOP</a:t>
            </a:r>
          </a:p>
          <a:p>
            <a:pPr marL="804672" lvl="1" indent="-347472" eaLnBrk="1" hangingPunct="1">
              <a:spcBef>
                <a:spcPts val="600"/>
              </a:spcBef>
              <a:spcAft>
                <a:spcPts val="600"/>
              </a:spcAft>
              <a:buFontTx/>
              <a:buChar char="•"/>
            </a:pPr>
            <a:r>
              <a:rPr lang="en-US" sz="2100" dirty="0">
                <a:solidFill>
                  <a:srgbClr val="002060"/>
                </a:solidFill>
                <a:latin typeface="Freight Text Pro"/>
              </a:rPr>
              <a:t>This is required by Texas Administrative Code 55.408.</a:t>
            </a:r>
          </a:p>
          <a:p>
            <a:pPr marL="804672" lvl="1" indent="-347472" eaLnBrk="1" hangingPunct="1">
              <a:spcBef>
                <a:spcPts val="600"/>
              </a:spcBef>
              <a:spcAft>
                <a:spcPts val="600"/>
              </a:spcAft>
              <a:buFontTx/>
              <a:buChar char="•"/>
            </a:pPr>
            <a:r>
              <a:rPr lang="en-US" sz="2100" u="sng" dirty="0">
                <a:solidFill>
                  <a:srgbClr val="002060"/>
                </a:solidFill>
                <a:latin typeface="Freight Text Pro"/>
              </a:rPr>
              <a:t>This survey is proof that you met the requirements </a:t>
            </a:r>
            <a:r>
              <a:rPr lang="en-US" sz="2100" dirty="0">
                <a:solidFill>
                  <a:srgbClr val="002060"/>
                </a:solidFill>
                <a:latin typeface="Freight Text Pro"/>
              </a:rPr>
              <a:t>of the law, and it may be used as evidence in court.</a:t>
            </a:r>
            <a:endParaRPr lang="en-US" sz="2100" b="1" dirty="0">
              <a:solidFill>
                <a:srgbClr val="002060"/>
              </a:solidFill>
              <a:latin typeface="Freight Text Pro"/>
            </a:endParaRPr>
          </a:p>
          <a:p>
            <a:pPr marL="804672" lvl="1" indent="-347472" eaLnBrk="1" hangingPunct="1">
              <a:spcBef>
                <a:spcPts val="600"/>
              </a:spcBef>
              <a:spcAft>
                <a:spcPts val="600"/>
              </a:spcAft>
              <a:buFontTx/>
              <a:buChar char="•"/>
            </a:pPr>
            <a:r>
              <a:rPr lang="en-US" sz="2100" dirty="0">
                <a:solidFill>
                  <a:srgbClr val="002060"/>
                </a:solidFill>
                <a:latin typeface="Freight Text Pro"/>
              </a:rPr>
              <a:t>Obtain copies from the OAG child support website.</a:t>
            </a:r>
            <a:endParaRPr lang="en-US" sz="2100" b="1" dirty="0">
              <a:solidFill>
                <a:srgbClr val="002060"/>
              </a:solidFill>
              <a:latin typeface="Freight Text Pro"/>
            </a:endParaRPr>
          </a:p>
          <a:p>
            <a:pPr marL="804672" lvl="1" indent="-347472" eaLnBrk="1" hangingPunct="1">
              <a:spcBef>
                <a:spcPts val="600"/>
              </a:spcBef>
              <a:spcAft>
                <a:spcPts val="600"/>
              </a:spcAft>
              <a:buFontTx/>
              <a:buChar char="•"/>
            </a:pPr>
            <a:r>
              <a:rPr lang="en-US" sz="2100" dirty="0">
                <a:solidFill>
                  <a:srgbClr val="002060"/>
                </a:solidFill>
                <a:latin typeface="Freight Text Pro"/>
              </a:rPr>
              <a:t>The certified entity can explain the parent survey instructions but is not permitted to influence or directly guide the parent in completing the survey.</a:t>
            </a:r>
          </a:p>
          <a:p>
            <a:pPr marL="804672" lvl="1" indent="-347472" eaLnBrk="1" hangingPunct="1">
              <a:spcBef>
                <a:spcPts val="600"/>
              </a:spcBef>
              <a:spcAft>
                <a:spcPts val="600"/>
              </a:spcAft>
              <a:buFontTx/>
              <a:buChar char="•"/>
            </a:pPr>
            <a:r>
              <a:rPr lang="en-US" sz="2100" dirty="0">
                <a:solidFill>
                  <a:srgbClr val="002060"/>
                </a:solidFill>
                <a:latin typeface="Freight Text Pro"/>
              </a:rPr>
              <a:t>Retain this survey with a copy of the AOP for a minimum of 2 years.</a:t>
            </a:r>
          </a:p>
        </p:txBody>
      </p:sp>
      <p:sp>
        <p:nvSpPr>
          <p:cNvPr id="59" name="Rectangle 20"/>
          <p:cNvSpPr>
            <a:spLocks noChangeArrowheads="1"/>
          </p:cNvSpPr>
          <p:nvPr/>
        </p:nvSpPr>
        <p:spPr bwMode="auto">
          <a:xfrm>
            <a:off x="-14" y="1185604"/>
            <a:ext cx="8213725" cy="383182"/>
          </a:xfrm>
          <a:prstGeom prst="rect">
            <a:avLst/>
          </a:prstGeom>
          <a:noFill/>
          <a:ln w="9525">
            <a:noFill/>
            <a:miter lim="800000"/>
            <a:headEnd/>
            <a:tailEnd/>
          </a:ln>
        </p:spPr>
        <p:txBody>
          <a:bodyPr anchor="ctr">
            <a:spAutoFit/>
          </a:bodyPr>
          <a:lstStyle/>
          <a:p>
            <a:pPr marL="274320" algn="l">
              <a:lnSpc>
                <a:spcPct val="90000"/>
              </a:lnSpc>
            </a:pPr>
            <a:r>
              <a:rPr lang="en-US" sz="2100" b="1" dirty="0">
                <a:solidFill>
                  <a:srgbClr val="002060"/>
                </a:solidFill>
                <a:latin typeface="Freight Text Pro"/>
              </a:rPr>
              <a:t>Step 6:  Complete a Parent Survey</a:t>
            </a:r>
          </a:p>
        </p:txBody>
      </p:sp>
      <p:sp>
        <p:nvSpPr>
          <p:cNvPr id="6" name="Rectangle 5">
            <a:extLst>
              <a:ext uri="{FF2B5EF4-FFF2-40B4-BE49-F238E27FC236}">
                <a16:creationId xmlns:a16="http://schemas.microsoft.com/office/drawing/2014/main" id="{C5A494CB-6C51-43DA-9021-93AEBA3997FB}"/>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CC585A-5287-4614-A31A-96D603667929}"/>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https://www.texasattorneygeneral.gov/sites/default/files/files/branding/2018/OAG-Official-Lockup-White%402x.png">
            <a:extLst>
              <a:ext uri="{FF2B5EF4-FFF2-40B4-BE49-F238E27FC236}">
                <a16:creationId xmlns:a16="http://schemas.microsoft.com/office/drawing/2014/main" id="{DCCFC6A8-AABB-41C4-99D1-AF9C5D80E5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6">
            <a:extLst>
              <a:ext uri="{FF2B5EF4-FFF2-40B4-BE49-F238E27FC236}">
                <a16:creationId xmlns:a16="http://schemas.microsoft.com/office/drawing/2014/main" id="{5AD79499-228F-4743-81C6-A3362D7BDAF0}"/>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77674" y="1010089"/>
            <a:ext cx="4378776" cy="5666651"/>
          </a:xfrm>
          <a:prstGeom prst="rect">
            <a:avLst/>
          </a:prstGeom>
          <a:noFill/>
          <a:ln w="9525">
            <a:noFill/>
            <a:miter lim="800000"/>
            <a:headEnd/>
            <a:tailEnd/>
          </a:ln>
          <a:effectLst/>
        </p:spPr>
      </p:pic>
      <p:sp>
        <p:nvSpPr>
          <p:cNvPr id="56323" name="Rectangle 2"/>
          <p:cNvSpPr>
            <a:spLocks noGrp="1" noChangeArrowheads="1"/>
          </p:cNvSpPr>
          <p:nvPr>
            <p:ph idx="1"/>
          </p:nvPr>
        </p:nvSpPr>
        <p:spPr>
          <a:xfrm>
            <a:off x="0" y="1735635"/>
            <a:ext cx="4572000" cy="5375275"/>
          </a:xfrm>
          <a:noFill/>
        </p:spPr>
        <p:txBody>
          <a:bodyPr lIns="45720" rIns="45720">
            <a:normAutofit/>
          </a:bodyPr>
          <a:lstStyle/>
          <a:p>
            <a:pPr marL="274320" indent="0" eaLnBrk="1" hangingPunct="1">
              <a:spcAft>
                <a:spcPts val="1200"/>
              </a:spcAft>
              <a:buNone/>
            </a:pPr>
            <a:r>
              <a:rPr lang="en-US" dirty="0">
                <a:solidFill>
                  <a:srgbClr val="002060"/>
                </a:solidFill>
                <a:latin typeface="Freight Text Pro"/>
              </a:rPr>
              <a:t>Certified entity does the following:</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Completes the top two lines of the form.</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Indicates what form of ID was used to complete the AOP.</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Copies the ID and staples it to this form   (if possible).</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Makes sure any sensitive information such as credit card numbers is blacked out.</a:t>
            </a:r>
          </a:p>
        </p:txBody>
      </p:sp>
      <p:sp>
        <p:nvSpPr>
          <p:cNvPr id="31" name="TextBox 30"/>
          <p:cNvSpPr txBox="1"/>
          <p:nvPr/>
        </p:nvSpPr>
        <p:spPr>
          <a:xfrm>
            <a:off x="5879226" y="1800198"/>
            <a:ext cx="1352550" cy="246221"/>
          </a:xfrm>
          <a:prstGeom prst="rect">
            <a:avLst/>
          </a:prstGeom>
          <a:noFill/>
        </p:spPr>
        <p:txBody>
          <a:bodyPr wrap="square" rtlCol="0">
            <a:spAutoFit/>
          </a:bodyPr>
          <a:lstStyle/>
          <a:p>
            <a:r>
              <a:rPr lang="en-US" sz="1000" dirty="0"/>
              <a:t>Rydell Medical Center</a:t>
            </a:r>
          </a:p>
        </p:txBody>
      </p:sp>
      <p:sp>
        <p:nvSpPr>
          <p:cNvPr id="32" name="TextBox 31"/>
          <p:cNvSpPr txBox="1"/>
          <p:nvPr/>
        </p:nvSpPr>
        <p:spPr>
          <a:xfrm>
            <a:off x="7934964" y="1790625"/>
            <a:ext cx="581025" cy="246221"/>
          </a:xfrm>
          <a:prstGeom prst="rect">
            <a:avLst/>
          </a:prstGeom>
          <a:noFill/>
        </p:spPr>
        <p:txBody>
          <a:bodyPr wrap="square" rtlCol="0">
            <a:spAutoFit/>
          </a:bodyPr>
          <a:lstStyle/>
          <a:p>
            <a:r>
              <a:rPr lang="en-US" sz="1000" dirty="0"/>
              <a:t>3333</a:t>
            </a:r>
          </a:p>
        </p:txBody>
      </p:sp>
      <p:sp>
        <p:nvSpPr>
          <p:cNvPr id="33" name="TextBox 32"/>
          <p:cNvSpPr txBox="1"/>
          <p:nvPr/>
        </p:nvSpPr>
        <p:spPr>
          <a:xfrm>
            <a:off x="5209455" y="1933548"/>
            <a:ext cx="1352550" cy="246221"/>
          </a:xfrm>
          <a:prstGeom prst="rect">
            <a:avLst/>
          </a:prstGeom>
          <a:noFill/>
        </p:spPr>
        <p:txBody>
          <a:bodyPr wrap="square" rtlCol="0">
            <a:spAutoFit/>
          </a:bodyPr>
          <a:lstStyle/>
          <a:p>
            <a:r>
              <a:rPr lang="en-US" sz="1000" dirty="0"/>
              <a:t>Betty Rizzo Zuko</a:t>
            </a:r>
          </a:p>
        </p:txBody>
      </p:sp>
      <p:sp>
        <p:nvSpPr>
          <p:cNvPr id="34" name="TextBox 33"/>
          <p:cNvSpPr txBox="1"/>
          <p:nvPr/>
        </p:nvSpPr>
        <p:spPr>
          <a:xfrm>
            <a:off x="7872706" y="1933551"/>
            <a:ext cx="723900" cy="246221"/>
          </a:xfrm>
          <a:prstGeom prst="rect">
            <a:avLst/>
          </a:prstGeom>
          <a:noFill/>
        </p:spPr>
        <p:txBody>
          <a:bodyPr wrap="square" rtlCol="0">
            <a:spAutoFit/>
          </a:bodyPr>
          <a:lstStyle/>
          <a:p>
            <a:r>
              <a:rPr lang="en-US" sz="1000" dirty="0"/>
              <a:t>07/15/19</a:t>
            </a:r>
          </a:p>
        </p:txBody>
      </p:sp>
      <p:sp>
        <p:nvSpPr>
          <p:cNvPr id="35" name="TextBox 34"/>
          <p:cNvSpPr txBox="1"/>
          <p:nvPr/>
        </p:nvSpPr>
        <p:spPr>
          <a:xfrm>
            <a:off x="7381896" y="4293332"/>
            <a:ext cx="1123950" cy="230832"/>
          </a:xfrm>
          <a:prstGeom prst="rect">
            <a:avLst/>
          </a:prstGeom>
          <a:noFill/>
        </p:spPr>
        <p:txBody>
          <a:bodyPr wrap="square" rtlCol="0">
            <a:spAutoFit/>
          </a:bodyPr>
          <a:lstStyle/>
          <a:p>
            <a:r>
              <a:rPr lang="en-US" sz="900" dirty="0">
                <a:latin typeface="Comic Sans MS" pitchFamily="66" charset="0"/>
              </a:rPr>
              <a:t>Report Card</a:t>
            </a:r>
          </a:p>
        </p:txBody>
      </p:sp>
      <p:sp>
        <p:nvSpPr>
          <p:cNvPr id="36" name="TextBox 35"/>
          <p:cNvSpPr txBox="1"/>
          <p:nvPr/>
        </p:nvSpPr>
        <p:spPr>
          <a:xfrm>
            <a:off x="7416902" y="4001549"/>
            <a:ext cx="1543051" cy="215444"/>
          </a:xfrm>
          <a:prstGeom prst="rect">
            <a:avLst/>
          </a:prstGeom>
          <a:noFill/>
        </p:spPr>
        <p:txBody>
          <a:bodyPr wrap="square" rtlCol="0">
            <a:spAutoFit/>
          </a:bodyPr>
          <a:lstStyle/>
          <a:p>
            <a:r>
              <a:rPr lang="en-US" sz="800" dirty="0">
                <a:latin typeface="Comic Sans MS" pitchFamily="66" charset="0"/>
              </a:rPr>
              <a:t>High School Student ID</a:t>
            </a:r>
          </a:p>
        </p:txBody>
      </p:sp>
      <p:sp>
        <p:nvSpPr>
          <p:cNvPr id="59" name="Rectangle 20"/>
          <p:cNvSpPr>
            <a:spLocks noChangeArrowheads="1"/>
          </p:cNvSpPr>
          <p:nvPr/>
        </p:nvSpPr>
        <p:spPr bwMode="auto">
          <a:xfrm>
            <a:off x="-31809" y="1224525"/>
            <a:ext cx="4383092" cy="383182"/>
          </a:xfrm>
          <a:prstGeom prst="rect">
            <a:avLst/>
          </a:prstGeom>
          <a:noFill/>
          <a:ln w="9525">
            <a:noFill/>
            <a:miter lim="800000"/>
            <a:headEnd/>
            <a:tailEnd/>
          </a:ln>
        </p:spPr>
        <p:txBody>
          <a:bodyPr wrap="square" anchor="ctr">
            <a:spAutoFit/>
          </a:bodyPr>
          <a:lstStyle/>
          <a:p>
            <a:pPr marL="274320" lvl="0" algn="l">
              <a:lnSpc>
                <a:spcPct val="90000"/>
              </a:lnSpc>
            </a:pPr>
            <a:r>
              <a:rPr lang="en-US" sz="2100" b="1" dirty="0">
                <a:solidFill>
                  <a:srgbClr val="002060"/>
                </a:solidFill>
                <a:latin typeface="Freight Text Pro"/>
              </a:rPr>
              <a:t>Step 6:  Complete a Parent Survey</a:t>
            </a:r>
          </a:p>
        </p:txBody>
      </p:sp>
      <p:sp>
        <p:nvSpPr>
          <p:cNvPr id="60" name="Rectangle 59"/>
          <p:cNvSpPr>
            <a:spLocks noChangeArrowheads="1"/>
          </p:cNvSpPr>
          <p:nvPr/>
        </p:nvSpPr>
        <p:spPr bwMode="auto">
          <a:xfrm>
            <a:off x="4931541" y="1800198"/>
            <a:ext cx="3756450" cy="358084"/>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61" name="Rectangle 60"/>
          <p:cNvSpPr>
            <a:spLocks noChangeArrowheads="1"/>
          </p:cNvSpPr>
          <p:nvPr/>
        </p:nvSpPr>
        <p:spPr bwMode="auto">
          <a:xfrm>
            <a:off x="7277282" y="3993503"/>
            <a:ext cx="1595191" cy="215445"/>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62" name="Rectangle 61"/>
          <p:cNvSpPr>
            <a:spLocks noChangeArrowheads="1"/>
          </p:cNvSpPr>
          <p:nvPr/>
        </p:nvSpPr>
        <p:spPr bwMode="auto">
          <a:xfrm>
            <a:off x="7298443" y="4298118"/>
            <a:ext cx="1361956" cy="232347"/>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19" name="Rectangle 18">
            <a:extLst>
              <a:ext uri="{FF2B5EF4-FFF2-40B4-BE49-F238E27FC236}">
                <a16:creationId xmlns:a16="http://schemas.microsoft.com/office/drawing/2014/main" id="{127C2348-42E2-4F5F-8989-F7075F496D7B}"/>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FFBF72-DF6B-4672-AF20-2D14DA152537}"/>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8" descr="https://www.texasattorneygeneral.gov/sites/default/files/files/branding/2018/OAG-Official-Lockup-White%402x.png">
            <a:extLst>
              <a:ext uri="{FF2B5EF4-FFF2-40B4-BE49-F238E27FC236}">
                <a16:creationId xmlns:a16="http://schemas.microsoft.com/office/drawing/2014/main" id="{8DC5875B-24D9-4EDB-94AD-935A41C8526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6">
            <a:extLst>
              <a:ext uri="{FF2B5EF4-FFF2-40B4-BE49-F238E27FC236}">
                <a16:creationId xmlns:a16="http://schemas.microsoft.com/office/drawing/2014/main" id="{F34EFE3A-EEAC-4CB3-9B0D-B0D84FB1F0F3}"/>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3851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nodePh="1">
                                  <p:stCondLst>
                                    <p:cond delay="0"/>
                                  </p:stCondLst>
                                  <p:endCondLst>
                                    <p:cond evt="begin" delay="0">
                                      <p:tn val="19"/>
                                    </p:cond>
                                  </p:endCondLst>
                                  <p:childTnLst>
                                    <p:set>
                                      <p:cBhvr>
                                        <p:cTn id="20" dur="1" fill="hold">
                                          <p:stCondLst>
                                            <p:cond delay="0"/>
                                          </p:stCondLst>
                                        </p:cTn>
                                        <p:tgtEl>
                                          <p:spTgt spid="6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6323">
                                            <p:txEl>
                                              <p:pRg st="2" end="2"/>
                                            </p:txEl>
                                          </p:spTgt>
                                        </p:tgtEl>
                                        <p:attrNameLst>
                                          <p:attrName>style.visibility</p:attrName>
                                        </p:attrNameLst>
                                      </p:cBhvr>
                                      <p:to>
                                        <p:strVal val="visible"/>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32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60" grpId="0" animBg="1"/>
      <p:bldP spid="60" grpId="1" animBg="1"/>
      <p:bldP spid="61" grpId="0" animBg="1"/>
      <p:bldP spid="6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61908" y="1137271"/>
            <a:ext cx="4256701" cy="5508671"/>
          </a:xfrm>
          <a:prstGeom prst="rect">
            <a:avLst/>
          </a:prstGeom>
          <a:noFill/>
          <a:ln w="9525">
            <a:noFill/>
            <a:miter lim="800000"/>
            <a:headEnd/>
            <a:tailEnd/>
          </a:ln>
          <a:effectLst/>
        </p:spPr>
      </p:pic>
      <p:sp>
        <p:nvSpPr>
          <p:cNvPr id="31" name="TextBox 30"/>
          <p:cNvSpPr txBox="1"/>
          <p:nvPr/>
        </p:nvSpPr>
        <p:spPr>
          <a:xfrm>
            <a:off x="5873082" y="1878313"/>
            <a:ext cx="1250722" cy="246221"/>
          </a:xfrm>
          <a:prstGeom prst="rect">
            <a:avLst/>
          </a:prstGeom>
          <a:noFill/>
        </p:spPr>
        <p:txBody>
          <a:bodyPr wrap="square" rtlCol="0">
            <a:spAutoFit/>
          </a:bodyPr>
          <a:lstStyle/>
          <a:p>
            <a:r>
              <a:rPr lang="en-US" sz="1000" dirty="0"/>
              <a:t>Rydell Medical Center</a:t>
            </a:r>
          </a:p>
        </p:txBody>
      </p:sp>
      <p:sp>
        <p:nvSpPr>
          <p:cNvPr id="32" name="TextBox 31"/>
          <p:cNvSpPr txBox="1"/>
          <p:nvPr/>
        </p:nvSpPr>
        <p:spPr>
          <a:xfrm>
            <a:off x="7758498" y="1905488"/>
            <a:ext cx="537282" cy="246221"/>
          </a:xfrm>
          <a:prstGeom prst="rect">
            <a:avLst/>
          </a:prstGeom>
          <a:noFill/>
        </p:spPr>
        <p:txBody>
          <a:bodyPr wrap="square" rtlCol="0">
            <a:spAutoFit/>
          </a:bodyPr>
          <a:lstStyle/>
          <a:p>
            <a:r>
              <a:rPr lang="en-US" sz="1000" dirty="0"/>
              <a:t>3333</a:t>
            </a:r>
          </a:p>
        </p:txBody>
      </p:sp>
      <p:sp>
        <p:nvSpPr>
          <p:cNvPr id="33" name="TextBox 32"/>
          <p:cNvSpPr txBox="1"/>
          <p:nvPr/>
        </p:nvSpPr>
        <p:spPr>
          <a:xfrm>
            <a:off x="5189554" y="2029068"/>
            <a:ext cx="1250722" cy="246221"/>
          </a:xfrm>
          <a:prstGeom prst="rect">
            <a:avLst/>
          </a:prstGeom>
          <a:noFill/>
        </p:spPr>
        <p:txBody>
          <a:bodyPr wrap="square" rtlCol="0">
            <a:spAutoFit/>
          </a:bodyPr>
          <a:lstStyle/>
          <a:p>
            <a:r>
              <a:rPr lang="en-US" sz="1000" dirty="0"/>
              <a:t>Betty Rizzo Zuko</a:t>
            </a:r>
          </a:p>
        </p:txBody>
      </p:sp>
      <p:sp>
        <p:nvSpPr>
          <p:cNvPr id="34" name="TextBox 33"/>
          <p:cNvSpPr txBox="1"/>
          <p:nvPr/>
        </p:nvSpPr>
        <p:spPr>
          <a:xfrm>
            <a:off x="7762869" y="2038019"/>
            <a:ext cx="669400" cy="230832"/>
          </a:xfrm>
          <a:prstGeom prst="rect">
            <a:avLst/>
          </a:prstGeom>
          <a:noFill/>
        </p:spPr>
        <p:txBody>
          <a:bodyPr wrap="square" rtlCol="0">
            <a:spAutoFit/>
          </a:bodyPr>
          <a:lstStyle/>
          <a:p>
            <a:r>
              <a:rPr lang="en-US" sz="900" dirty="0"/>
              <a:t>07/15/19</a:t>
            </a:r>
          </a:p>
        </p:txBody>
      </p:sp>
      <p:sp>
        <p:nvSpPr>
          <p:cNvPr id="35" name="TextBox 34"/>
          <p:cNvSpPr txBox="1"/>
          <p:nvPr/>
        </p:nvSpPr>
        <p:spPr>
          <a:xfrm>
            <a:off x="7406633" y="4320331"/>
            <a:ext cx="1039332" cy="230832"/>
          </a:xfrm>
          <a:prstGeom prst="rect">
            <a:avLst/>
          </a:prstGeom>
          <a:noFill/>
        </p:spPr>
        <p:txBody>
          <a:bodyPr wrap="square" rtlCol="0">
            <a:spAutoFit/>
          </a:bodyPr>
          <a:lstStyle/>
          <a:p>
            <a:r>
              <a:rPr lang="en-US" sz="900" dirty="0">
                <a:latin typeface="Comic Sans MS" pitchFamily="66" charset="0"/>
              </a:rPr>
              <a:t>Report Card</a:t>
            </a:r>
          </a:p>
        </p:txBody>
      </p:sp>
      <p:sp>
        <p:nvSpPr>
          <p:cNvPr id="36" name="TextBox 35"/>
          <p:cNvSpPr txBox="1"/>
          <p:nvPr/>
        </p:nvSpPr>
        <p:spPr>
          <a:xfrm>
            <a:off x="7336129" y="4035333"/>
            <a:ext cx="1572736" cy="215444"/>
          </a:xfrm>
          <a:prstGeom prst="rect">
            <a:avLst/>
          </a:prstGeom>
          <a:noFill/>
        </p:spPr>
        <p:txBody>
          <a:bodyPr wrap="square" rtlCol="0">
            <a:spAutoFit/>
          </a:bodyPr>
          <a:lstStyle/>
          <a:p>
            <a:r>
              <a:rPr lang="en-US" sz="800" dirty="0">
                <a:latin typeface="Comic Sans MS" pitchFamily="66" charset="0"/>
              </a:rPr>
              <a:t>High School Student ID</a:t>
            </a:r>
          </a:p>
        </p:txBody>
      </p:sp>
      <p:sp>
        <p:nvSpPr>
          <p:cNvPr id="37" name="TextBox 36"/>
          <p:cNvSpPr txBox="1"/>
          <p:nvPr/>
        </p:nvSpPr>
        <p:spPr>
          <a:xfrm>
            <a:off x="7551732" y="2417287"/>
            <a:ext cx="519666" cy="184666"/>
          </a:xfrm>
          <a:prstGeom prst="rect">
            <a:avLst/>
          </a:prstGeom>
          <a:noFill/>
        </p:spPr>
        <p:txBody>
          <a:bodyPr wrap="square" rtlCol="0">
            <a:spAutoFit/>
          </a:bodyPr>
          <a:lstStyle/>
          <a:p>
            <a:r>
              <a:rPr lang="en-US" sz="600" dirty="0">
                <a:latin typeface="Lucida Handwriting" pitchFamily="66" charset="0"/>
              </a:rPr>
              <a:t>SO</a:t>
            </a:r>
          </a:p>
        </p:txBody>
      </p:sp>
      <p:sp>
        <p:nvSpPr>
          <p:cNvPr id="39" name="TextBox 38"/>
          <p:cNvSpPr txBox="1"/>
          <p:nvPr/>
        </p:nvSpPr>
        <p:spPr>
          <a:xfrm>
            <a:off x="7539134" y="2767999"/>
            <a:ext cx="519666" cy="184666"/>
          </a:xfrm>
          <a:prstGeom prst="rect">
            <a:avLst/>
          </a:prstGeom>
          <a:noFill/>
        </p:spPr>
        <p:txBody>
          <a:bodyPr wrap="square" rtlCol="0">
            <a:spAutoFit/>
          </a:bodyPr>
          <a:lstStyle/>
          <a:p>
            <a:r>
              <a:rPr lang="en-US" sz="600" dirty="0">
                <a:latin typeface="Lucida Handwriting" pitchFamily="66" charset="0"/>
              </a:rPr>
              <a:t>SO</a:t>
            </a:r>
          </a:p>
        </p:txBody>
      </p:sp>
      <p:sp>
        <p:nvSpPr>
          <p:cNvPr id="40" name="TextBox 39"/>
          <p:cNvSpPr txBox="1"/>
          <p:nvPr/>
        </p:nvSpPr>
        <p:spPr>
          <a:xfrm>
            <a:off x="7544802" y="3113948"/>
            <a:ext cx="519666" cy="184666"/>
          </a:xfrm>
          <a:prstGeom prst="rect">
            <a:avLst/>
          </a:prstGeom>
          <a:noFill/>
        </p:spPr>
        <p:txBody>
          <a:bodyPr wrap="square" rtlCol="0">
            <a:spAutoFit/>
          </a:bodyPr>
          <a:lstStyle/>
          <a:p>
            <a:r>
              <a:rPr lang="en-US" sz="600" dirty="0">
                <a:latin typeface="Lucida Handwriting" pitchFamily="66" charset="0"/>
              </a:rPr>
              <a:t>SO</a:t>
            </a:r>
          </a:p>
        </p:txBody>
      </p:sp>
      <p:sp>
        <p:nvSpPr>
          <p:cNvPr id="41" name="TextBox 40"/>
          <p:cNvSpPr txBox="1"/>
          <p:nvPr/>
        </p:nvSpPr>
        <p:spPr>
          <a:xfrm>
            <a:off x="7535714" y="3380622"/>
            <a:ext cx="519666" cy="184666"/>
          </a:xfrm>
          <a:prstGeom prst="rect">
            <a:avLst/>
          </a:prstGeom>
          <a:noFill/>
        </p:spPr>
        <p:txBody>
          <a:bodyPr wrap="square" rtlCol="0">
            <a:spAutoFit/>
          </a:bodyPr>
          <a:lstStyle/>
          <a:p>
            <a:r>
              <a:rPr lang="en-US" sz="600" dirty="0">
                <a:latin typeface="Lucida Handwriting" pitchFamily="66" charset="0"/>
              </a:rPr>
              <a:t>SO</a:t>
            </a:r>
          </a:p>
        </p:txBody>
      </p:sp>
      <p:sp>
        <p:nvSpPr>
          <p:cNvPr id="42" name="TextBox 41"/>
          <p:cNvSpPr txBox="1"/>
          <p:nvPr/>
        </p:nvSpPr>
        <p:spPr>
          <a:xfrm>
            <a:off x="7544802" y="3652053"/>
            <a:ext cx="519666" cy="184666"/>
          </a:xfrm>
          <a:prstGeom prst="rect">
            <a:avLst/>
          </a:prstGeom>
          <a:noFill/>
        </p:spPr>
        <p:txBody>
          <a:bodyPr wrap="square" rtlCol="0">
            <a:spAutoFit/>
          </a:bodyPr>
          <a:lstStyle/>
          <a:p>
            <a:r>
              <a:rPr lang="en-US" sz="600" dirty="0">
                <a:latin typeface="Lucida Handwriting" pitchFamily="66" charset="0"/>
              </a:rPr>
              <a:t>SO</a:t>
            </a:r>
          </a:p>
        </p:txBody>
      </p:sp>
      <p:sp>
        <p:nvSpPr>
          <p:cNvPr id="43" name="TextBox 42"/>
          <p:cNvSpPr txBox="1"/>
          <p:nvPr/>
        </p:nvSpPr>
        <p:spPr>
          <a:xfrm>
            <a:off x="7544802" y="3852415"/>
            <a:ext cx="519666" cy="184666"/>
          </a:xfrm>
          <a:prstGeom prst="rect">
            <a:avLst/>
          </a:prstGeom>
          <a:noFill/>
        </p:spPr>
        <p:txBody>
          <a:bodyPr wrap="square" rtlCol="0">
            <a:spAutoFit/>
          </a:bodyPr>
          <a:lstStyle/>
          <a:p>
            <a:r>
              <a:rPr lang="en-US" sz="600" dirty="0">
                <a:latin typeface="Lucida Handwriting" pitchFamily="66" charset="0"/>
              </a:rPr>
              <a:t>SO</a:t>
            </a:r>
          </a:p>
        </p:txBody>
      </p:sp>
      <p:sp>
        <p:nvSpPr>
          <p:cNvPr id="44" name="TextBox 43"/>
          <p:cNvSpPr txBox="1"/>
          <p:nvPr/>
        </p:nvSpPr>
        <p:spPr>
          <a:xfrm>
            <a:off x="7544423" y="2910679"/>
            <a:ext cx="519666" cy="184666"/>
          </a:xfrm>
          <a:prstGeom prst="rect">
            <a:avLst/>
          </a:prstGeom>
          <a:noFill/>
        </p:spPr>
        <p:txBody>
          <a:bodyPr wrap="square" rtlCol="0">
            <a:spAutoFit/>
          </a:bodyPr>
          <a:lstStyle/>
          <a:p>
            <a:r>
              <a:rPr lang="en-US" sz="600" dirty="0">
                <a:latin typeface="Lucida Handwriting" pitchFamily="66" charset="0"/>
              </a:rPr>
              <a:t>SO</a:t>
            </a:r>
          </a:p>
        </p:txBody>
      </p:sp>
      <p:sp>
        <p:nvSpPr>
          <p:cNvPr id="45" name="TextBox 44"/>
          <p:cNvSpPr txBox="1"/>
          <p:nvPr/>
        </p:nvSpPr>
        <p:spPr>
          <a:xfrm>
            <a:off x="7986114" y="2415735"/>
            <a:ext cx="519666" cy="184666"/>
          </a:xfrm>
          <a:prstGeom prst="rect">
            <a:avLst/>
          </a:prstGeom>
          <a:noFill/>
        </p:spPr>
        <p:txBody>
          <a:bodyPr wrap="square" rtlCol="0">
            <a:spAutoFit/>
          </a:bodyPr>
          <a:lstStyle/>
          <a:p>
            <a:r>
              <a:rPr lang="en-US" sz="600" dirty="0">
                <a:latin typeface="Comic Sans MS" pitchFamily="66" charset="0"/>
              </a:rPr>
              <a:t>DRZ</a:t>
            </a:r>
          </a:p>
        </p:txBody>
      </p:sp>
      <p:sp>
        <p:nvSpPr>
          <p:cNvPr id="46" name="TextBox 45"/>
          <p:cNvSpPr txBox="1"/>
          <p:nvPr/>
        </p:nvSpPr>
        <p:spPr>
          <a:xfrm>
            <a:off x="8009292" y="2765279"/>
            <a:ext cx="519666" cy="184666"/>
          </a:xfrm>
          <a:prstGeom prst="rect">
            <a:avLst/>
          </a:prstGeom>
          <a:noFill/>
        </p:spPr>
        <p:txBody>
          <a:bodyPr wrap="square" rtlCol="0">
            <a:spAutoFit/>
          </a:bodyPr>
          <a:lstStyle/>
          <a:p>
            <a:r>
              <a:rPr lang="en-US" sz="600" dirty="0">
                <a:latin typeface="Comic Sans MS" pitchFamily="66" charset="0"/>
              </a:rPr>
              <a:t>DRZ</a:t>
            </a:r>
          </a:p>
        </p:txBody>
      </p:sp>
      <p:sp>
        <p:nvSpPr>
          <p:cNvPr id="47" name="TextBox 46"/>
          <p:cNvSpPr txBox="1"/>
          <p:nvPr/>
        </p:nvSpPr>
        <p:spPr>
          <a:xfrm>
            <a:off x="8003596" y="3656609"/>
            <a:ext cx="519666" cy="184666"/>
          </a:xfrm>
          <a:prstGeom prst="rect">
            <a:avLst/>
          </a:prstGeom>
          <a:noFill/>
        </p:spPr>
        <p:txBody>
          <a:bodyPr wrap="square" rtlCol="0">
            <a:spAutoFit/>
          </a:bodyPr>
          <a:lstStyle/>
          <a:p>
            <a:r>
              <a:rPr lang="en-US" sz="600" dirty="0">
                <a:latin typeface="Comic Sans MS" pitchFamily="66" charset="0"/>
              </a:rPr>
              <a:t>DRZ</a:t>
            </a:r>
          </a:p>
        </p:txBody>
      </p:sp>
      <p:sp>
        <p:nvSpPr>
          <p:cNvPr id="48" name="TextBox 47"/>
          <p:cNvSpPr txBox="1"/>
          <p:nvPr/>
        </p:nvSpPr>
        <p:spPr>
          <a:xfrm>
            <a:off x="8003596" y="2903711"/>
            <a:ext cx="519666" cy="184666"/>
          </a:xfrm>
          <a:prstGeom prst="rect">
            <a:avLst/>
          </a:prstGeom>
          <a:noFill/>
        </p:spPr>
        <p:txBody>
          <a:bodyPr wrap="square" rtlCol="0">
            <a:spAutoFit/>
          </a:bodyPr>
          <a:lstStyle/>
          <a:p>
            <a:r>
              <a:rPr lang="en-US" sz="600" dirty="0">
                <a:latin typeface="Comic Sans MS" pitchFamily="66" charset="0"/>
              </a:rPr>
              <a:t>DRZ</a:t>
            </a:r>
          </a:p>
        </p:txBody>
      </p:sp>
      <p:sp>
        <p:nvSpPr>
          <p:cNvPr id="49" name="TextBox 48"/>
          <p:cNvSpPr txBox="1"/>
          <p:nvPr/>
        </p:nvSpPr>
        <p:spPr>
          <a:xfrm>
            <a:off x="7993030" y="3125088"/>
            <a:ext cx="519666" cy="184666"/>
          </a:xfrm>
          <a:prstGeom prst="rect">
            <a:avLst/>
          </a:prstGeom>
          <a:noFill/>
        </p:spPr>
        <p:txBody>
          <a:bodyPr wrap="square" rtlCol="0">
            <a:spAutoFit/>
          </a:bodyPr>
          <a:lstStyle/>
          <a:p>
            <a:r>
              <a:rPr lang="en-US" sz="600" dirty="0">
                <a:latin typeface="Comic Sans MS" pitchFamily="66" charset="0"/>
              </a:rPr>
              <a:t>DRZ</a:t>
            </a:r>
          </a:p>
        </p:txBody>
      </p:sp>
      <p:sp>
        <p:nvSpPr>
          <p:cNvPr id="50" name="TextBox 49"/>
          <p:cNvSpPr txBox="1"/>
          <p:nvPr/>
        </p:nvSpPr>
        <p:spPr>
          <a:xfrm>
            <a:off x="7998084" y="3390575"/>
            <a:ext cx="519666" cy="184666"/>
          </a:xfrm>
          <a:prstGeom prst="rect">
            <a:avLst/>
          </a:prstGeom>
          <a:noFill/>
        </p:spPr>
        <p:txBody>
          <a:bodyPr wrap="square" rtlCol="0">
            <a:spAutoFit/>
          </a:bodyPr>
          <a:lstStyle/>
          <a:p>
            <a:r>
              <a:rPr lang="en-US" sz="600" dirty="0">
                <a:latin typeface="Comic Sans MS" pitchFamily="66" charset="0"/>
              </a:rPr>
              <a:t>DRZ</a:t>
            </a:r>
          </a:p>
        </p:txBody>
      </p:sp>
      <p:sp>
        <p:nvSpPr>
          <p:cNvPr id="51" name="TextBox 50"/>
          <p:cNvSpPr txBox="1"/>
          <p:nvPr/>
        </p:nvSpPr>
        <p:spPr>
          <a:xfrm>
            <a:off x="8006609" y="3862468"/>
            <a:ext cx="519666" cy="184666"/>
          </a:xfrm>
          <a:prstGeom prst="rect">
            <a:avLst/>
          </a:prstGeom>
          <a:noFill/>
        </p:spPr>
        <p:txBody>
          <a:bodyPr wrap="square" rtlCol="0">
            <a:spAutoFit/>
          </a:bodyPr>
          <a:lstStyle/>
          <a:p>
            <a:r>
              <a:rPr lang="en-US" sz="600" dirty="0">
                <a:latin typeface="Comic Sans MS" pitchFamily="66" charset="0"/>
              </a:rPr>
              <a:t>DRZ</a:t>
            </a:r>
          </a:p>
        </p:txBody>
      </p:sp>
      <p:sp>
        <p:nvSpPr>
          <p:cNvPr id="53" name="TextBox 52"/>
          <p:cNvSpPr txBox="1"/>
          <p:nvPr/>
        </p:nvSpPr>
        <p:spPr>
          <a:xfrm>
            <a:off x="5198006" y="3995792"/>
            <a:ext cx="1462112" cy="276999"/>
          </a:xfrm>
          <a:prstGeom prst="rect">
            <a:avLst/>
          </a:prstGeom>
          <a:noFill/>
        </p:spPr>
        <p:txBody>
          <a:bodyPr wrap="square" rtlCol="0">
            <a:spAutoFit/>
          </a:bodyPr>
          <a:lstStyle/>
          <a:p>
            <a:r>
              <a:rPr lang="en-US" sz="1200" dirty="0">
                <a:latin typeface="Gabriola" pitchFamily="82" charset="0"/>
              </a:rPr>
              <a:t>Sandy Olsen</a:t>
            </a:r>
          </a:p>
        </p:txBody>
      </p:sp>
      <p:sp>
        <p:nvSpPr>
          <p:cNvPr id="54" name="TextBox 53"/>
          <p:cNvSpPr txBox="1"/>
          <p:nvPr/>
        </p:nvSpPr>
        <p:spPr>
          <a:xfrm>
            <a:off x="5179786" y="4149330"/>
            <a:ext cx="1462112" cy="276999"/>
          </a:xfrm>
          <a:prstGeom prst="rect">
            <a:avLst/>
          </a:prstGeom>
          <a:noFill/>
        </p:spPr>
        <p:txBody>
          <a:bodyPr wrap="square" rtlCol="0">
            <a:spAutoFit/>
          </a:bodyPr>
          <a:lstStyle/>
          <a:p>
            <a:r>
              <a:rPr lang="en-US" sz="1200" dirty="0">
                <a:latin typeface="Brush Script MT" pitchFamily="66" charset="0"/>
              </a:rPr>
              <a:t>Sandy Olsen</a:t>
            </a:r>
          </a:p>
        </p:txBody>
      </p:sp>
      <p:sp>
        <p:nvSpPr>
          <p:cNvPr id="55" name="TextBox 54"/>
          <p:cNvSpPr txBox="1"/>
          <p:nvPr/>
        </p:nvSpPr>
        <p:spPr>
          <a:xfrm>
            <a:off x="5338714" y="4314093"/>
            <a:ext cx="1171451" cy="230832"/>
          </a:xfrm>
          <a:prstGeom prst="rect">
            <a:avLst/>
          </a:prstGeom>
          <a:noFill/>
        </p:spPr>
        <p:txBody>
          <a:bodyPr wrap="square" rtlCol="0">
            <a:spAutoFit/>
          </a:bodyPr>
          <a:lstStyle/>
          <a:p>
            <a:r>
              <a:rPr lang="en-US" sz="900" dirty="0">
                <a:latin typeface="Comic Sans MS" pitchFamily="66" charset="0"/>
              </a:rPr>
              <a:t>Danny Zuko</a:t>
            </a:r>
          </a:p>
        </p:txBody>
      </p:sp>
      <p:sp>
        <p:nvSpPr>
          <p:cNvPr id="56" name="TextBox 55"/>
          <p:cNvSpPr txBox="1"/>
          <p:nvPr/>
        </p:nvSpPr>
        <p:spPr>
          <a:xfrm>
            <a:off x="5285861" y="4483712"/>
            <a:ext cx="1171451" cy="230832"/>
          </a:xfrm>
          <a:prstGeom prst="rect">
            <a:avLst/>
          </a:prstGeom>
          <a:noFill/>
        </p:spPr>
        <p:txBody>
          <a:bodyPr wrap="square" rtlCol="0">
            <a:spAutoFit/>
          </a:bodyPr>
          <a:lstStyle/>
          <a:p>
            <a:r>
              <a:rPr lang="en-US" sz="900" dirty="0">
                <a:latin typeface="Comic Sans MS" pitchFamily="66" charset="0"/>
              </a:rPr>
              <a:t>Danny Zuko</a:t>
            </a:r>
          </a:p>
        </p:txBody>
      </p:sp>
      <p:sp>
        <p:nvSpPr>
          <p:cNvPr id="57" name="TextBox 56"/>
          <p:cNvSpPr txBox="1"/>
          <p:nvPr/>
        </p:nvSpPr>
        <p:spPr>
          <a:xfrm>
            <a:off x="5576571" y="4615079"/>
            <a:ext cx="1523767" cy="230832"/>
          </a:xfrm>
          <a:prstGeom prst="rect">
            <a:avLst/>
          </a:prstGeom>
          <a:noFill/>
        </p:spPr>
        <p:txBody>
          <a:bodyPr wrap="square" rtlCol="0">
            <a:spAutoFit/>
          </a:bodyPr>
          <a:lstStyle/>
          <a:p>
            <a:r>
              <a:rPr lang="en-US" sz="900" dirty="0">
                <a:latin typeface="Lucida Handwriting" pitchFamily="66" charset="0"/>
              </a:rPr>
              <a:t>Jennifer Lopez Ortiz</a:t>
            </a:r>
          </a:p>
        </p:txBody>
      </p:sp>
      <p:sp>
        <p:nvSpPr>
          <p:cNvPr id="58" name="TextBox 57"/>
          <p:cNvSpPr txBox="1"/>
          <p:nvPr/>
        </p:nvSpPr>
        <p:spPr>
          <a:xfrm>
            <a:off x="7188352" y="4617897"/>
            <a:ext cx="1171451" cy="230832"/>
          </a:xfrm>
          <a:prstGeom prst="rect">
            <a:avLst/>
          </a:prstGeom>
          <a:noFill/>
        </p:spPr>
        <p:txBody>
          <a:bodyPr wrap="square" rtlCol="0">
            <a:spAutoFit/>
          </a:bodyPr>
          <a:lstStyle/>
          <a:p>
            <a:r>
              <a:rPr lang="en-US" sz="900" dirty="0">
                <a:latin typeface="Comic Sans MS" pitchFamily="66" charset="0"/>
              </a:rPr>
              <a:t>7/16/19</a:t>
            </a:r>
          </a:p>
        </p:txBody>
      </p:sp>
      <p:sp>
        <p:nvSpPr>
          <p:cNvPr id="59" name="Rectangle 20"/>
          <p:cNvSpPr>
            <a:spLocks noChangeArrowheads="1"/>
          </p:cNvSpPr>
          <p:nvPr/>
        </p:nvSpPr>
        <p:spPr bwMode="auto">
          <a:xfrm>
            <a:off x="-14" y="1219696"/>
            <a:ext cx="4256701" cy="383182"/>
          </a:xfrm>
          <a:prstGeom prst="rect">
            <a:avLst/>
          </a:prstGeom>
          <a:noFill/>
          <a:ln w="9525">
            <a:noFill/>
            <a:miter lim="800000"/>
            <a:headEnd/>
            <a:tailEnd/>
          </a:ln>
        </p:spPr>
        <p:txBody>
          <a:bodyPr wrap="square" anchor="ctr">
            <a:spAutoFit/>
          </a:bodyPr>
          <a:lstStyle/>
          <a:p>
            <a:pPr marL="274320" lvl="0" algn="l">
              <a:lnSpc>
                <a:spcPct val="90000"/>
              </a:lnSpc>
            </a:pPr>
            <a:r>
              <a:rPr lang="en-US" sz="2100" b="1" dirty="0">
                <a:solidFill>
                  <a:srgbClr val="002060"/>
                </a:solidFill>
                <a:latin typeface="Freight Text Pro"/>
              </a:rPr>
              <a:t>Step 6:  Complete a Parent Survey</a:t>
            </a:r>
          </a:p>
        </p:txBody>
      </p:sp>
      <p:sp>
        <p:nvSpPr>
          <p:cNvPr id="60" name="Rectangle 2"/>
          <p:cNvSpPr>
            <a:spLocks noGrp="1" noChangeArrowheads="1"/>
          </p:cNvSpPr>
          <p:nvPr>
            <p:ph idx="1"/>
          </p:nvPr>
        </p:nvSpPr>
        <p:spPr>
          <a:xfrm>
            <a:off x="0" y="1697535"/>
            <a:ext cx="4351283" cy="5375275"/>
          </a:xfrm>
          <a:noFill/>
        </p:spPr>
        <p:txBody>
          <a:bodyPr lIns="45720" rIns="45720">
            <a:normAutofit/>
          </a:bodyPr>
          <a:lstStyle/>
          <a:p>
            <a:pPr marL="274320" indent="0" eaLnBrk="1" hangingPunct="1">
              <a:lnSpc>
                <a:spcPct val="80000"/>
              </a:lnSpc>
              <a:spcAft>
                <a:spcPts val="1200"/>
              </a:spcAft>
              <a:buNone/>
            </a:pPr>
            <a:r>
              <a:rPr lang="en-US" dirty="0">
                <a:solidFill>
                  <a:srgbClr val="002060"/>
                </a:solidFill>
                <a:latin typeface="Freight Text Pro"/>
              </a:rPr>
              <a:t>Parents will do the following:</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Read and initial every applicable statement.</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Print and sign the Parent Survey.</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Provide a phone number.</a:t>
            </a:r>
          </a:p>
          <a:p>
            <a:pPr marL="274320" indent="0" eaLnBrk="1" hangingPunct="1">
              <a:spcBef>
                <a:spcPts val="1200"/>
              </a:spcBef>
              <a:spcAft>
                <a:spcPts val="600"/>
              </a:spcAft>
              <a:buNone/>
            </a:pPr>
            <a:r>
              <a:rPr lang="en-US" dirty="0">
                <a:solidFill>
                  <a:srgbClr val="002060"/>
                </a:solidFill>
                <a:latin typeface="Freight Text Pro"/>
              </a:rPr>
              <a:t>The certified entity will sign and date the completed Parent Survey.</a:t>
            </a:r>
          </a:p>
          <a:p>
            <a:pPr marL="274320" indent="0" eaLnBrk="1" hangingPunct="1">
              <a:spcAft>
                <a:spcPts val="600"/>
              </a:spcAft>
              <a:buNone/>
            </a:pPr>
            <a:r>
              <a:rPr lang="en-US" dirty="0">
                <a:solidFill>
                  <a:srgbClr val="002060"/>
                </a:solidFill>
                <a:latin typeface="Freight Text Pro"/>
              </a:rPr>
              <a:t>If applicable, have </a:t>
            </a:r>
            <a:r>
              <a:rPr lang="en-US" b="1" dirty="0">
                <a:solidFill>
                  <a:srgbClr val="002060"/>
                </a:solidFill>
                <a:latin typeface="Freight Text Pro"/>
              </a:rPr>
              <a:t>presumed father </a:t>
            </a:r>
            <a:r>
              <a:rPr lang="en-US" dirty="0">
                <a:solidFill>
                  <a:srgbClr val="002060"/>
                </a:solidFill>
                <a:latin typeface="Freight Text Pro"/>
              </a:rPr>
              <a:t>read</a:t>
            </a:r>
            <a:r>
              <a:rPr lang="en-US" b="1" dirty="0">
                <a:solidFill>
                  <a:srgbClr val="002060"/>
                </a:solidFill>
                <a:latin typeface="Freight Text Pro"/>
              </a:rPr>
              <a:t>, </a:t>
            </a:r>
            <a:r>
              <a:rPr lang="en-US" dirty="0">
                <a:solidFill>
                  <a:srgbClr val="002060"/>
                </a:solidFill>
                <a:latin typeface="Freight Text Pro"/>
              </a:rPr>
              <a:t>initial, print and sign his name and provide a phone number.  The certified entity will record the ID type, sign and date.</a:t>
            </a:r>
            <a:endParaRPr lang="en-US" b="1" dirty="0">
              <a:solidFill>
                <a:srgbClr val="002060"/>
              </a:solidFill>
              <a:latin typeface="Freight Text Pro"/>
            </a:endParaRPr>
          </a:p>
        </p:txBody>
      </p:sp>
      <p:sp>
        <p:nvSpPr>
          <p:cNvPr id="61" name="Rectangle 60"/>
          <p:cNvSpPr>
            <a:spLocks noChangeArrowheads="1"/>
          </p:cNvSpPr>
          <p:nvPr/>
        </p:nvSpPr>
        <p:spPr bwMode="auto">
          <a:xfrm>
            <a:off x="7562943" y="2357335"/>
            <a:ext cx="926819" cy="1682399"/>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62" name="Rectangle 61"/>
          <p:cNvSpPr>
            <a:spLocks noChangeArrowheads="1"/>
          </p:cNvSpPr>
          <p:nvPr/>
        </p:nvSpPr>
        <p:spPr bwMode="auto">
          <a:xfrm>
            <a:off x="4914327" y="4050643"/>
            <a:ext cx="2238630" cy="610799"/>
          </a:xfrm>
          <a:prstGeom prst="rect">
            <a:avLst/>
          </a:prstGeom>
          <a:noFill/>
          <a:ln w="28575" cap="rnd">
            <a:solidFill>
              <a:srgbClr val="9B0F0F"/>
            </a:solidFill>
            <a:prstDash val="solid"/>
            <a:round/>
            <a:headEnd/>
            <a:tailEnd type="none" w="lg" len="lg"/>
          </a:ln>
        </p:spPr>
        <p:txBody>
          <a:bodyPr wrap="none" lIns="45720" rIns="45720" anchor="ctr"/>
          <a:lstStyle/>
          <a:p>
            <a:endParaRPr lang="en-US" dirty="0"/>
          </a:p>
        </p:txBody>
      </p:sp>
      <p:sp>
        <p:nvSpPr>
          <p:cNvPr id="65" name="Rectangle 64"/>
          <p:cNvSpPr>
            <a:spLocks noChangeArrowheads="1"/>
          </p:cNvSpPr>
          <p:nvPr/>
        </p:nvSpPr>
        <p:spPr bwMode="auto">
          <a:xfrm>
            <a:off x="4907099" y="4630587"/>
            <a:ext cx="3639550" cy="181929"/>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68" name="Rectangle 67"/>
          <p:cNvSpPr>
            <a:spLocks noChangeArrowheads="1"/>
          </p:cNvSpPr>
          <p:nvPr/>
        </p:nvSpPr>
        <p:spPr bwMode="auto">
          <a:xfrm>
            <a:off x="4868920" y="4935272"/>
            <a:ext cx="3639550" cy="1261403"/>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3" name="Rectangle 2"/>
          <p:cNvSpPr/>
          <p:nvPr/>
        </p:nvSpPr>
        <p:spPr>
          <a:xfrm>
            <a:off x="7294513" y="3976516"/>
            <a:ext cx="1407142" cy="16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rtlCol="0" anchor="ctr" anchorCtr="0">
            <a:noAutofit/>
          </a:bodyPr>
          <a:lstStyle/>
          <a:p>
            <a:pPr algn="l" defTabSz="889000">
              <a:lnSpc>
                <a:spcPct val="90000"/>
              </a:lnSpc>
              <a:spcBef>
                <a:spcPct val="0"/>
              </a:spcBef>
              <a:spcAft>
                <a:spcPct val="35000"/>
              </a:spcAft>
              <a:tabLst/>
            </a:pPr>
            <a:endParaRPr lang="en-US" sz="2000" dirty="0"/>
          </a:p>
        </p:txBody>
      </p:sp>
      <p:sp>
        <p:nvSpPr>
          <p:cNvPr id="4" name="Rectangle 3"/>
          <p:cNvSpPr/>
          <p:nvPr/>
        </p:nvSpPr>
        <p:spPr>
          <a:xfrm>
            <a:off x="7188352" y="4163860"/>
            <a:ext cx="1563091" cy="206643"/>
          </a:xfrm>
          <a:prstGeom prst="rect">
            <a:avLst/>
          </a:prstGeom>
          <a:noFill/>
          <a:ln w="28575">
            <a:solidFill>
              <a:srgbClr val="9B0F0F"/>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rtlCol="0" anchor="ctr" anchorCtr="0">
            <a:noAutofit/>
          </a:bodyPr>
          <a:lstStyle/>
          <a:p>
            <a:pPr algn="l" defTabSz="889000">
              <a:lnSpc>
                <a:spcPct val="90000"/>
              </a:lnSpc>
              <a:spcBef>
                <a:spcPct val="0"/>
              </a:spcBef>
              <a:spcAft>
                <a:spcPct val="35000"/>
              </a:spcAft>
              <a:tabLst/>
            </a:pPr>
            <a:endParaRPr lang="en-US" sz="2000" dirty="0"/>
          </a:p>
        </p:txBody>
      </p:sp>
      <p:sp>
        <p:nvSpPr>
          <p:cNvPr id="52" name="Rectangle 51"/>
          <p:cNvSpPr/>
          <p:nvPr/>
        </p:nvSpPr>
        <p:spPr>
          <a:xfrm>
            <a:off x="7188352" y="4489491"/>
            <a:ext cx="1536964" cy="159871"/>
          </a:xfrm>
          <a:prstGeom prst="rect">
            <a:avLst/>
          </a:prstGeom>
          <a:noFill/>
          <a:ln w="28575">
            <a:solidFill>
              <a:srgbClr val="9B0F0F"/>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rtlCol="0" anchor="ctr" anchorCtr="0">
            <a:noAutofit/>
          </a:bodyPr>
          <a:lstStyle/>
          <a:p>
            <a:pPr algn="l" defTabSz="889000">
              <a:lnSpc>
                <a:spcPct val="90000"/>
              </a:lnSpc>
              <a:spcBef>
                <a:spcPct val="0"/>
              </a:spcBef>
              <a:spcAft>
                <a:spcPct val="35000"/>
              </a:spcAft>
              <a:tabLst/>
            </a:pPr>
            <a:endParaRPr lang="en-US" sz="2000" dirty="0"/>
          </a:p>
        </p:txBody>
      </p:sp>
      <p:sp>
        <p:nvSpPr>
          <p:cNvPr id="13" name="TextBox 12"/>
          <p:cNvSpPr txBox="1"/>
          <p:nvPr/>
        </p:nvSpPr>
        <p:spPr>
          <a:xfrm>
            <a:off x="7392950" y="4181719"/>
            <a:ext cx="1286483" cy="230832"/>
          </a:xfrm>
          <a:prstGeom prst="rect">
            <a:avLst/>
          </a:prstGeom>
          <a:noFill/>
        </p:spPr>
        <p:txBody>
          <a:bodyPr wrap="square" rtlCol="0">
            <a:spAutoFit/>
          </a:bodyPr>
          <a:lstStyle/>
          <a:p>
            <a:r>
              <a:rPr lang="en-US" sz="900" dirty="0">
                <a:latin typeface="Comic Sans MS" pitchFamily="66" charset="0"/>
              </a:rPr>
              <a:t>512-555-1234</a:t>
            </a:r>
          </a:p>
        </p:txBody>
      </p:sp>
      <p:sp>
        <p:nvSpPr>
          <p:cNvPr id="63" name="TextBox 62"/>
          <p:cNvSpPr txBox="1"/>
          <p:nvPr/>
        </p:nvSpPr>
        <p:spPr>
          <a:xfrm>
            <a:off x="7399476" y="4477695"/>
            <a:ext cx="1286483" cy="230832"/>
          </a:xfrm>
          <a:prstGeom prst="rect">
            <a:avLst/>
          </a:prstGeom>
          <a:noFill/>
        </p:spPr>
        <p:txBody>
          <a:bodyPr wrap="square" rtlCol="0">
            <a:spAutoFit/>
          </a:bodyPr>
          <a:lstStyle/>
          <a:p>
            <a:r>
              <a:rPr lang="en-US" sz="900" dirty="0">
                <a:latin typeface="Comic Sans MS" pitchFamily="66" charset="0"/>
              </a:rPr>
              <a:t>512-555-1234</a:t>
            </a:r>
          </a:p>
        </p:txBody>
      </p:sp>
      <p:sp>
        <p:nvSpPr>
          <p:cNvPr id="70" name="Rectangle 69">
            <a:extLst>
              <a:ext uri="{FF2B5EF4-FFF2-40B4-BE49-F238E27FC236}">
                <a16:creationId xmlns:a16="http://schemas.microsoft.com/office/drawing/2014/main" id="{742175DD-96F1-42D6-943E-AA591FAE8575}"/>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22D20C7-5C1B-4712-874D-B0724B1E7552}"/>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8" descr="https://www.texasattorneygeneral.gov/sites/default/files/files/branding/2018/OAG-Official-Lockup-White%402x.png">
            <a:extLst>
              <a:ext uri="{FF2B5EF4-FFF2-40B4-BE49-F238E27FC236}">
                <a16:creationId xmlns:a16="http://schemas.microsoft.com/office/drawing/2014/main" id="{29A4B15B-7D81-48ED-B415-F1CEBED230A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73" name="Title 16">
            <a:extLst>
              <a:ext uri="{FF2B5EF4-FFF2-40B4-BE49-F238E27FC236}">
                <a16:creationId xmlns:a16="http://schemas.microsoft.com/office/drawing/2014/main" id="{6A964846-0D4A-470C-8082-35A20D518DBE}"/>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233907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1" end="1"/>
                                            </p:txEl>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0">
                                            <p:txEl>
                                              <p:pRg st="2" end="2"/>
                                            </p:txEl>
                                          </p:spTgt>
                                        </p:tgtEl>
                                        <p:attrNameLst>
                                          <p:attrName>style.visibility</p:attrName>
                                        </p:attrNameLst>
                                      </p:cBhvr>
                                      <p:to>
                                        <p:strVal val="visible"/>
                                      </p:to>
                                    </p:set>
                                  </p:childTnLst>
                                </p:cTn>
                              </p:par>
                              <p:par>
                                <p:cTn id="41" presetID="1" presetClass="exit" presetSubtype="0" fill="hold" grpId="1" nodeType="withEffect" nodePh="1">
                                  <p:stCondLst>
                                    <p:cond delay="0"/>
                                  </p:stCondLst>
                                  <p:endCondLst>
                                    <p:cond evt="begin" delay="0">
                                      <p:tn val="41"/>
                                    </p:cond>
                                  </p:endCondLst>
                                  <p:childTnLst>
                                    <p:set>
                                      <p:cBhvr>
                                        <p:cTn id="42" dur="1" fill="hold">
                                          <p:stCondLst>
                                            <p:cond delay="0"/>
                                          </p:stCondLst>
                                        </p:cTn>
                                        <p:tgtEl>
                                          <p:spTgt spid="61"/>
                                        </p:tgtEl>
                                        <p:attrNameLst>
                                          <p:attrName>style.visibility</p:attrName>
                                        </p:attrNameLst>
                                      </p:cBhvr>
                                      <p:to>
                                        <p:strVal val="hidden"/>
                                      </p:to>
                                    </p:set>
                                  </p:childTnLst>
                                </p:cTn>
                              </p:par>
                              <p:par>
                                <p:cTn id="43" presetID="1" presetClass="entr" presetSubtype="0" fill="hold" grpId="0" nodeType="withEffect" nodePh="1">
                                  <p:stCondLst>
                                    <p:cond delay="0"/>
                                  </p:stCondLst>
                                  <p:endCondLst>
                                    <p:cond evt="begin" delay="0">
                                      <p:tn val="43"/>
                                    </p:cond>
                                  </p:end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0">
                                            <p:txEl>
                                              <p:pRg st="3" end="3"/>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xit" presetSubtype="0" fill="hold" grpId="2" nodeType="withEffect" nodePh="1">
                                  <p:stCondLst>
                                    <p:cond delay="0"/>
                                  </p:stCondLst>
                                  <p:endCondLst>
                                    <p:cond evt="begin" delay="0">
                                      <p:tn val="61"/>
                                    </p:cond>
                                  </p:endCondLst>
                                  <p:childTnLst>
                                    <p:set>
                                      <p:cBhvr>
                                        <p:cTn id="62" dur="1" fill="hold">
                                          <p:stCondLst>
                                            <p:cond delay="0"/>
                                          </p:stCondLst>
                                        </p:cTn>
                                        <p:tgtEl>
                                          <p:spTgt spid="62"/>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0">
                                            <p:txEl>
                                              <p:pRg st="4" end="4"/>
                                            </p:txEl>
                                          </p:spTgt>
                                        </p:tgtEl>
                                        <p:attrNameLst>
                                          <p:attrName>style.visibility</p:attrName>
                                        </p:attrNameLst>
                                      </p:cBhvr>
                                      <p:to>
                                        <p:strVal val="visible"/>
                                      </p:to>
                                    </p:set>
                                  </p:childTnLst>
                                </p:cTn>
                              </p:par>
                              <p:par>
                                <p:cTn id="71" presetID="1" presetClass="entr" presetSubtype="0" fill="hold" grpId="0" nodeType="withEffect" nodePh="1">
                                  <p:stCondLst>
                                    <p:cond delay="0"/>
                                  </p:stCondLst>
                                  <p:endCondLst>
                                    <p:cond evt="begin" delay="0">
                                      <p:tn val="71"/>
                                    </p:cond>
                                  </p:end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xit" presetSubtype="0" fill="hold" grpId="1" nodeType="withEffect" nodePh="1">
                                  <p:stCondLst>
                                    <p:cond delay="0"/>
                                  </p:stCondLst>
                                  <p:endCondLst>
                                    <p:cond evt="begin" delay="0">
                                      <p:tn val="77"/>
                                    </p:cond>
                                  </p:endCondLst>
                                  <p:childTnLst>
                                    <p:set>
                                      <p:cBhvr>
                                        <p:cTn id="78" dur="1" fill="hold">
                                          <p:stCondLst>
                                            <p:cond delay="0"/>
                                          </p:stCondLst>
                                        </p:cTn>
                                        <p:tgtEl>
                                          <p:spTgt spid="62"/>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5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0">
                                            <p:txEl>
                                              <p:pRg st="5" end="5"/>
                                            </p:txEl>
                                          </p:spTgt>
                                        </p:tgtEl>
                                        <p:attrNameLst>
                                          <p:attrName>style.visibility</p:attrName>
                                        </p:attrNameLst>
                                      </p:cBhvr>
                                      <p:to>
                                        <p:strVal val="visible"/>
                                      </p:to>
                                    </p:set>
                                  </p:childTnLst>
                                </p:cTn>
                              </p:par>
                              <p:par>
                                <p:cTn id="87" presetID="1" presetClass="entr" presetSubtype="0" fill="hold" grpId="0" nodeType="withEffect" nodePh="1">
                                  <p:stCondLst>
                                    <p:cond delay="0"/>
                                  </p:stCondLst>
                                  <p:endCondLst>
                                    <p:cond evt="begin" delay="0">
                                      <p:tn val="87"/>
                                    </p:cond>
                                  </p:endCondLst>
                                  <p:childTnLst>
                                    <p:set>
                                      <p:cBhvr>
                                        <p:cTn id="88" dur="1" fill="hold">
                                          <p:stCondLst>
                                            <p:cond delay="0"/>
                                          </p:stCondLst>
                                        </p:cTn>
                                        <p:tgtEl>
                                          <p:spTgt spid="68"/>
                                        </p:tgtEl>
                                        <p:attrNameLst>
                                          <p:attrName>style.visibility</p:attrName>
                                        </p:attrNameLst>
                                      </p:cBhvr>
                                      <p:to>
                                        <p:strVal val="visible"/>
                                      </p:to>
                                    </p:set>
                                  </p:childTnLst>
                                </p:cTn>
                              </p:par>
                              <p:par>
                                <p:cTn id="89" presetID="1" presetClass="exit" presetSubtype="0" fill="hold" grpId="1" nodeType="withEffect" nodePh="1">
                                  <p:stCondLst>
                                    <p:cond delay="0"/>
                                  </p:stCondLst>
                                  <p:endCondLst>
                                    <p:cond evt="begin" delay="0">
                                      <p:tn val="89"/>
                                    </p:cond>
                                  </p:endCondLst>
                                  <p:childTnLst>
                                    <p:set>
                                      <p:cBhvr>
                                        <p:cTn id="90"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p:bldP spid="42" grpId="0"/>
      <p:bldP spid="43" grpId="0"/>
      <p:bldP spid="44" grpId="0"/>
      <p:bldP spid="45" grpId="0"/>
      <p:bldP spid="46" grpId="0"/>
      <p:bldP spid="47" grpId="0"/>
      <p:bldP spid="48" grpId="0"/>
      <p:bldP spid="49" grpId="0"/>
      <p:bldP spid="50" grpId="0"/>
      <p:bldP spid="51" grpId="0"/>
      <p:bldP spid="53" grpId="0"/>
      <p:bldP spid="54" grpId="0"/>
      <p:bldP spid="55" grpId="0"/>
      <p:bldP spid="56" grpId="0"/>
      <p:bldP spid="57" grpId="0"/>
      <p:bldP spid="58" grpId="0"/>
      <p:bldP spid="61" grpId="0" animBg="1"/>
      <p:bldP spid="61" grpId="1" animBg="1"/>
      <p:bldP spid="62" grpId="0" animBg="1"/>
      <p:bldP spid="62" grpId="1" animBg="1"/>
      <p:bldP spid="62" grpId="2" animBg="1"/>
      <p:bldP spid="65" grpId="0" animBg="1"/>
      <p:bldP spid="65" grpId="1" animBg="1"/>
      <p:bldP spid="68" grpId="0" animBg="1"/>
      <p:bldP spid="4" grpId="0" animBg="1"/>
      <p:bldP spid="4" grpId="1" animBg="1"/>
      <p:bldP spid="52" grpId="0" animBg="1"/>
      <p:bldP spid="52" grpId="1" animBg="1"/>
      <p:bldP spid="13" grpId="0"/>
      <p:bldP spid="6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E97378-A5B3-495F-879F-2E052B913972}"/>
              </a:ext>
            </a:extLst>
          </p:cNvPr>
          <p:cNvGrpSpPr/>
          <p:nvPr/>
        </p:nvGrpSpPr>
        <p:grpSpPr>
          <a:xfrm>
            <a:off x="5023379" y="993579"/>
            <a:ext cx="4072493" cy="5587841"/>
            <a:chOff x="4461908" y="688781"/>
            <a:chExt cx="4797615" cy="5957162"/>
          </a:xfrm>
        </p:grpSpPr>
        <p:pic>
          <p:nvPicPr>
            <p:cNvPr id="166913"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61908" y="688781"/>
              <a:ext cx="4603262" cy="5957162"/>
            </a:xfrm>
            <a:prstGeom prst="rect">
              <a:avLst/>
            </a:prstGeom>
            <a:noFill/>
            <a:ln w="9525">
              <a:noFill/>
              <a:miter lim="800000"/>
              <a:headEnd/>
              <a:tailEnd/>
            </a:ln>
            <a:effectLst/>
          </p:spPr>
        </p:pic>
        <p:sp>
          <p:nvSpPr>
            <p:cNvPr id="31" name="TextBox 30"/>
            <p:cNvSpPr txBox="1"/>
            <p:nvPr/>
          </p:nvSpPr>
          <p:spPr>
            <a:xfrm>
              <a:off x="5882761" y="1518547"/>
              <a:ext cx="1352550" cy="246221"/>
            </a:xfrm>
            <a:prstGeom prst="rect">
              <a:avLst/>
            </a:prstGeom>
            <a:noFill/>
          </p:spPr>
          <p:txBody>
            <a:bodyPr wrap="square" rtlCol="0">
              <a:spAutoFit/>
            </a:bodyPr>
            <a:lstStyle/>
            <a:p>
              <a:r>
                <a:rPr lang="en-US" sz="1000" dirty="0"/>
                <a:t>Rydell Medical Center</a:t>
              </a:r>
            </a:p>
          </p:txBody>
        </p:sp>
        <p:sp>
          <p:nvSpPr>
            <p:cNvPr id="32" name="TextBox 31"/>
            <p:cNvSpPr txBox="1"/>
            <p:nvPr/>
          </p:nvSpPr>
          <p:spPr>
            <a:xfrm>
              <a:off x="7951295" y="1528067"/>
              <a:ext cx="581025" cy="246221"/>
            </a:xfrm>
            <a:prstGeom prst="rect">
              <a:avLst/>
            </a:prstGeom>
            <a:noFill/>
          </p:spPr>
          <p:txBody>
            <a:bodyPr wrap="square" rtlCol="0">
              <a:spAutoFit/>
            </a:bodyPr>
            <a:lstStyle/>
            <a:p>
              <a:r>
                <a:rPr lang="en-US" sz="1000" dirty="0"/>
                <a:t>3333</a:t>
              </a:r>
            </a:p>
          </p:txBody>
        </p:sp>
        <p:sp>
          <p:nvSpPr>
            <p:cNvPr id="33" name="TextBox 32"/>
            <p:cNvSpPr txBox="1"/>
            <p:nvPr/>
          </p:nvSpPr>
          <p:spPr>
            <a:xfrm>
              <a:off x="5231883" y="1660362"/>
              <a:ext cx="1352550" cy="246221"/>
            </a:xfrm>
            <a:prstGeom prst="rect">
              <a:avLst/>
            </a:prstGeom>
            <a:noFill/>
          </p:spPr>
          <p:txBody>
            <a:bodyPr wrap="square" rtlCol="0">
              <a:spAutoFit/>
            </a:bodyPr>
            <a:lstStyle/>
            <a:p>
              <a:r>
                <a:rPr lang="en-US" sz="1000" dirty="0"/>
                <a:t>Betty Rizzo Zuko</a:t>
              </a:r>
            </a:p>
          </p:txBody>
        </p:sp>
        <p:sp>
          <p:nvSpPr>
            <p:cNvPr id="34" name="TextBox 33"/>
            <p:cNvSpPr txBox="1"/>
            <p:nvPr/>
          </p:nvSpPr>
          <p:spPr>
            <a:xfrm>
              <a:off x="8025093" y="1660364"/>
              <a:ext cx="723900" cy="246221"/>
            </a:xfrm>
            <a:prstGeom prst="rect">
              <a:avLst/>
            </a:prstGeom>
            <a:noFill/>
          </p:spPr>
          <p:txBody>
            <a:bodyPr wrap="square" rtlCol="0">
              <a:spAutoFit/>
            </a:bodyPr>
            <a:lstStyle/>
            <a:p>
              <a:r>
                <a:rPr lang="en-US" sz="1000" dirty="0"/>
                <a:t>07/15/19</a:t>
              </a:r>
            </a:p>
          </p:txBody>
        </p:sp>
        <p:sp>
          <p:nvSpPr>
            <p:cNvPr id="35" name="TextBox 34"/>
            <p:cNvSpPr txBox="1"/>
            <p:nvPr/>
          </p:nvSpPr>
          <p:spPr>
            <a:xfrm>
              <a:off x="7569315" y="4128468"/>
              <a:ext cx="1123950" cy="230832"/>
            </a:xfrm>
            <a:prstGeom prst="rect">
              <a:avLst/>
            </a:prstGeom>
            <a:noFill/>
          </p:spPr>
          <p:txBody>
            <a:bodyPr wrap="square" rtlCol="0">
              <a:spAutoFit/>
            </a:bodyPr>
            <a:lstStyle/>
            <a:p>
              <a:r>
                <a:rPr lang="en-US" sz="900" dirty="0">
                  <a:latin typeface="Comic Sans MS" pitchFamily="66" charset="0"/>
                </a:rPr>
                <a:t>Report Card</a:t>
              </a:r>
            </a:p>
          </p:txBody>
        </p:sp>
        <p:sp>
          <p:nvSpPr>
            <p:cNvPr id="36" name="TextBox 35"/>
            <p:cNvSpPr txBox="1"/>
            <p:nvPr/>
          </p:nvSpPr>
          <p:spPr>
            <a:xfrm>
              <a:off x="7514569" y="3843157"/>
              <a:ext cx="1744954" cy="229683"/>
            </a:xfrm>
            <a:prstGeom prst="rect">
              <a:avLst/>
            </a:prstGeom>
            <a:noFill/>
          </p:spPr>
          <p:txBody>
            <a:bodyPr wrap="square" rtlCol="0">
              <a:spAutoFit/>
            </a:bodyPr>
            <a:lstStyle/>
            <a:p>
              <a:r>
                <a:rPr lang="en-US" sz="800" dirty="0">
                  <a:latin typeface="Comic Sans MS" pitchFamily="66" charset="0"/>
                </a:rPr>
                <a:t>High School Student ID</a:t>
              </a:r>
            </a:p>
          </p:txBody>
        </p:sp>
        <p:sp>
          <p:nvSpPr>
            <p:cNvPr id="57" name="TextBox 56"/>
            <p:cNvSpPr txBox="1"/>
            <p:nvPr/>
          </p:nvSpPr>
          <p:spPr>
            <a:xfrm>
              <a:off x="5610439" y="4449272"/>
              <a:ext cx="1647825" cy="230832"/>
            </a:xfrm>
            <a:prstGeom prst="rect">
              <a:avLst/>
            </a:prstGeom>
            <a:noFill/>
          </p:spPr>
          <p:txBody>
            <a:bodyPr wrap="square" rtlCol="0">
              <a:spAutoFit/>
            </a:bodyPr>
            <a:lstStyle/>
            <a:p>
              <a:r>
                <a:rPr lang="en-US" sz="800" dirty="0">
                  <a:latin typeface="Lucida Handwriting" pitchFamily="66" charset="0"/>
                </a:rPr>
                <a:t>Jennifer Lopez Ortiz</a:t>
              </a:r>
            </a:p>
          </p:txBody>
        </p:sp>
        <p:sp>
          <p:nvSpPr>
            <p:cNvPr id="58" name="TextBox 57"/>
            <p:cNvSpPr txBox="1"/>
            <p:nvPr/>
          </p:nvSpPr>
          <p:spPr>
            <a:xfrm>
              <a:off x="7249558" y="4452334"/>
              <a:ext cx="1266825" cy="230832"/>
            </a:xfrm>
            <a:prstGeom prst="rect">
              <a:avLst/>
            </a:prstGeom>
            <a:noFill/>
          </p:spPr>
          <p:txBody>
            <a:bodyPr wrap="square" rtlCol="0">
              <a:spAutoFit/>
            </a:bodyPr>
            <a:lstStyle/>
            <a:p>
              <a:r>
                <a:rPr lang="en-US" sz="900" dirty="0">
                  <a:latin typeface="Comic Sans MS" pitchFamily="66" charset="0"/>
                </a:rPr>
                <a:t>7/16/19</a:t>
              </a:r>
            </a:p>
          </p:txBody>
        </p:sp>
      </p:grpSp>
      <p:sp>
        <p:nvSpPr>
          <p:cNvPr id="59" name="Rectangle 20"/>
          <p:cNvSpPr>
            <a:spLocks noChangeArrowheads="1"/>
          </p:cNvSpPr>
          <p:nvPr/>
        </p:nvSpPr>
        <p:spPr bwMode="auto">
          <a:xfrm>
            <a:off x="-14" y="1233730"/>
            <a:ext cx="4256701" cy="383182"/>
          </a:xfrm>
          <a:prstGeom prst="rect">
            <a:avLst/>
          </a:prstGeom>
          <a:noFill/>
          <a:ln w="9525">
            <a:noFill/>
            <a:miter lim="800000"/>
            <a:headEnd/>
            <a:tailEnd/>
          </a:ln>
        </p:spPr>
        <p:txBody>
          <a:bodyPr wrap="square" anchor="ctr">
            <a:spAutoFit/>
          </a:bodyPr>
          <a:lstStyle/>
          <a:p>
            <a:pPr marL="274320" lvl="0" algn="l">
              <a:lnSpc>
                <a:spcPct val="90000"/>
              </a:lnSpc>
            </a:pPr>
            <a:r>
              <a:rPr lang="en-US" sz="2100" b="1" dirty="0">
                <a:solidFill>
                  <a:srgbClr val="002060"/>
                </a:solidFill>
                <a:latin typeface="Freight Text Pro"/>
              </a:rPr>
              <a:t>Step 6:  Complete a Parent Survey</a:t>
            </a:r>
          </a:p>
        </p:txBody>
      </p:sp>
      <p:sp>
        <p:nvSpPr>
          <p:cNvPr id="60" name="Rectangle 2"/>
          <p:cNvSpPr>
            <a:spLocks noGrp="1" noChangeArrowheads="1"/>
          </p:cNvSpPr>
          <p:nvPr>
            <p:ph idx="1"/>
          </p:nvPr>
        </p:nvSpPr>
        <p:spPr>
          <a:xfrm>
            <a:off x="-1" y="1602285"/>
            <a:ext cx="5173437" cy="5375275"/>
          </a:xfrm>
          <a:noFill/>
        </p:spPr>
        <p:txBody>
          <a:bodyPr lIns="45720" rIns="45720">
            <a:noAutofit/>
          </a:bodyPr>
          <a:lstStyle/>
          <a:p>
            <a:pPr marL="274320" indent="0" eaLnBrk="1" hangingPunct="1">
              <a:spcBef>
                <a:spcPts val="0"/>
              </a:spcBef>
              <a:spcAft>
                <a:spcPts val="600"/>
              </a:spcAft>
              <a:buNone/>
            </a:pPr>
            <a:r>
              <a:rPr lang="en-US" b="1" dirty="0">
                <a:solidFill>
                  <a:srgbClr val="002060"/>
                </a:solidFill>
                <a:latin typeface="Freight Text Pro"/>
              </a:rPr>
              <a:t>Parent Survey Refusal</a:t>
            </a:r>
          </a:p>
          <a:p>
            <a:pPr marL="274320" indent="0" eaLnBrk="1" hangingPunct="1">
              <a:spcBef>
                <a:spcPts val="0"/>
              </a:spcBef>
              <a:spcAft>
                <a:spcPts val="600"/>
              </a:spcAft>
              <a:buNone/>
            </a:pPr>
            <a:r>
              <a:rPr lang="en-US" dirty="0">
                <a:solidFill>
                  <a:srgbClr val="002060"/>
                </a:solidFill>
                <a:latin typeface="Freight Text Pro"/>
              </a:rPr>
              <a:t>Parents who refuse to complete or sign the Parent Survey may still complete an AOP. The certified entity:</a:t>
            </a:r>
          </a:p>
          <a:p>
            <a:pPr marL="457200" lvl="1" indent="-347472" eaLnBrk="1" hangingPunct="1">
              <a:lnSpc>
                <a:spcPct val="100000"/>
              </a:lnSpc>
              <a:spcBef>
                <a:spcPts val="0"/>
              </a:spcBef>
              <a:spcAft>
                <a:spcPts val="600"/>
              </a:spcAft>
              <a:buFont typeface="Arial" pitchFamily="34" charset="0"/>
              <a:buChar char="•"/>
            </a:pPr>
            <a:r>
              <a:rPr lang="en-US" sz="2100" dirty="0">
                <a:solidFill>
                  <a:srgbClr val="002060"/>
                </a:solidFill>
                <a:latin typeface="Freight Text Pro"/>
              </a:rPr>
              <a:t>Completes the top two lines of the Parent Survey. </a:t>
            </a:r>
          </a:p>
          <a:p>
            <a:pPr marL="457200" lvl="1" indent="-347472" eaLnBrk="1" hangingPunct="1">
              <a:lnSpc>
                <a:spcPct val="100000"/>
              </a:lnSpc>
              <a:spcBef>
                <a:spcPts val="0"/>
              </a:spcBef>
              <a:spcAft>
                <a:spcPts val="600"/>
              </a:spcAft>
              <a:buFont typeface="Arial" pitchFamily="34" charset="0"/>
              <a:buChar char="•"/>
            </a:pPr>
            <a:r>
              <a:rPr lang="en-US" sz="2100" dirty="0">
                <a:solidFill>
                  <a:srgbClr val="002060"/>
                </a:solidFill>
                <a:latin typeface="Freight Text Pro"/>
              </a:rPr>
              <a:t>Records form of ID presented.</a:t>
            </a:r>
          </a:p>
          <a:p>
            <a:pPr marL="457200" lvl="1" indent="-347472" eaLnBrk="1" hangingPunct="1">
              <a:lnSpc>
                <a:spcPct val="100000"/>
              </a:lnSpc>
              <a:spcBef>
                <a:spcPts val="0"/>
              </a:spcBef>
              <a:spcAft>
                <a:spcPts val="600"/>
              </a:spcAft>
              <a:buFont typeface="Arial" pitchFamily="34" charset="0"/>
              <a:buChar char="•"/>
            </a:pPr>
            <a:r>
              <a:rPr lang="en-US" sz="2100" dirty="0">
                <a:solidFill>
                  <a:srgbClr val="002060"/>
                </a:solidFill>
                <a:latin typeface="Freight Text Pro"/>
              </a:rPr>
              <a:t>Signs and dates the Parent Survey.</a:t>
            </a:r>
          </a:p>
          <a:p>
            <a:pPr marL="457200" lvl="1" indent="-347472" eaLnBrk="1" hangingPunct="1">
              <a:lnSpc>
                <a:spcPct val="100000"/>
              </a:lnSpc>
              <a:spcBef>
                <a:spcPts val="0"/>
              </a:spcBef>
              <a:spcAft>
                <a:spcPts val="600"/>
              </a:spcAft>
              <a:buFont typeface="Arial" pitchFamily="34" charset="0"/>
              <a:buChar char="•"/>
            </a:pPr>
            <a:r>
              <a:rPr lang="en-US" sz="2100" dirty="0">
                <a:solidFill>
                  <a:srgbClr val="002060"/>
                </a:solidFill>
                <a:latin typeface="Freight Text Pro"/>
              </a:rPr>
              <a:t>Notes on the Parent Survey that it was offered but refused by the parent (state the reason for refusal, if one is given).</a:t>
            </a:r>
          </a:p>
          <a:p>
            <a:pPr marL="457200" lvl="1" indent="-347472" eaLnBrk="1" hangingPunct="1">
              <a:lnSpc>
                <a:spcPct val="100000"/>
              </a:lnSpc>
              <a:spcBef>
                <a:spcPts val="0"/>
              </a:spcBef>
              <a:spcAft>
                <a:spcPts val="600"/>
              </a:spcAft>
              <a:buFont typeface="Arial" pitchFamily="34" charset="0"/>
              <a:buChar char="•"/>
            </a:pPr>
            <a:r>
              <a:rPr lang="en-US" sz="2100" dirty="0">
                <a:solidFill>
                  <a:srgbClr val="002060"/>
                </a:solidFill>
                <a:latin typeface="Freight Text Pro"/>
              </a:rPr>
              <a:t>Retains the unsigned Parent Survey with the completed AOP for a minimum of 2 years.</a:t>
            </a:r>
          </a:p>
        </p:txBody>
      </p:sp>
      <p:sp>
        <p:nvSpPr>
          <p:cNvPr id="52" name="TextBox 51"/>
          <p:cNvSpPr txBox="1"/>
          <p:nvPr/>
        </p:nvSpPr>
        <p:spPr>
          <a:xfrm>
            <a:off x="5335503" y="6127819"/>
            <a:ext cx="3282923" cy="230832"/>
          </a:xfrm>
          <a:prstGeom prst="rect">
            <a:avLst/>
          </a:prstGeom>
          <a:noFill/>
        </p:spPr>
        <p:txBody>
          <a:bodyPr wrap="square" rtlCol="0">
            <a:spAutoFit/>
          </a:bodyPr>
          <a:lstStyle/>
          <a:p>
            <a:r>
              <a:rPr lang="en-US" sz="900" dirty="0">
                <a:latin typeface="Lucida Handwriting" pitchFamily="66" charset="0"/>
              </a:rPr>
              <a:t>Parents refused to complete.  Didn’t have time.</a:t>
            </a:r>
          </a:p>
        </p:txBody>
      </p:sp>
      <p:sp>
        <p:nvSpPr>
          <p:cNvPr id="63" name="Rectangle 62"/>
          <p:cNvSpPr>
            <a:spLocks noChangeArrowheads="1"/>
          </p:cNvSpPr>
          <p:nvPr/>
        </p:nvSpPr>
        <p:spPr bwMode="auto">
          <a:xfrm>
            <a:off x="5422193" y="1757894"/>
            <a:ext cx="3334507" cy="377988"/>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64" name="Rectangle 63"/>
          <p:cNvSpPr>
            <a:spLocks noChangeArrowheads="1"/>
          </p:cNvSpPr>
          <p:nvPr/>
        </p:nvSpPr>
        <p:spPr bwMode="auto">
          <a:xfrm>
            <a:off x="7428486" y="3977509"/>
            <a:ext cx="1601390" cy="156534"/>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67" name="Rectangle 66"/>
          <p:cNvSpPr>
            <a:spLocks noChangeArrowheads="1"/>
          </p:cNvSpPr>
          <p:nvPr/>
        </p:nvSpPr>
        <p:spPr bwMode="auto">
          <a:xfrm>
            <a:off x="7492109" y="4225780"/>
            <a:ext cx="1321052" cy="218967"/>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69" name="Rectangle 68"/>
          <p:cNvSpPr>
            <a:spLocks noChangeArrowheads="1"/>
          </p:cNvSpPr>
          <p:nvPr/>
        </p:nvSpPr>
        <p:spPr bwMode="auto">
          <a:xfrm>
            <a:off x="5329276" y="4524029"/>
            <a:ext cx="3410703" cy="220934"/>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70" name="Rectangle 69"/>
          <p:cNvSpPr>
            <a:spLocks noChangeArrowheads="1"/>
          </p:cNvSpPr>
          <p:nvPr/>
        </p:nvSpPr>
        <p:spPr bwMode="auto">
          <a:xfrm>
            <a:off x="5441570" y="6129348"/>
            <a:ext cx="3113950" cy="220769"/>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28" name="Rectangle 27">
            <a:extLst>
              <a:ext uri="{FF2B5EF4-FFF2-40B4-BE49-F238E27FC236}">
                <a16:creationId xmlns:a16="http://schemas.microsoft.com/office/drawing/2014/main" id="{C8465483-529E-4624-9B21-20F8E4C45C2A}"/>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ED4819F-867F-4713-AFF4-6AB670EA3ABB}"/>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8" descr="https://www.texasattorneygeneral.gov/sites/default/files/files/branding/2018/OAG-Official-Lockup-White%402x.png">
            <a:extLst>
              <a:ext uri="{FF2B5EF4-FFF2-40B4-BE49-F238E27FC236}">
                <a16:creationId xmlns:a16="http://schemas.microsoft.com/office/drawing/2014/main" id="{390BFCC3-5EDE-485A-8A31-EFBE8CBBA53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37" name="Title 16">
            <a:extLst>
              <a:ext uri="{FF2B5EF4-FFF2-40B4-BE49-F238E27FC236}">
                <a16:creationId xmlns:a16="http://schemas.microsoft.com/office/drawing/2014/main" id="{522D6819-76A2-438C-BAA8-4DD4C01959A5}"/>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6608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2" end="2"/>
                                            </p:txEl>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
                                            <p:txEl>
                                              <p:pRg st="3" end="3"/>
                                            </p:txEl>
                                          </p:spTgt>
                                        </p:tgtEl>
                                        <p:attrNameLst>
                                          <p:attrName>style.visibility</p:attrName>
                                        </p:attrNameLst>
                                      </p:cBhvr>
                                      <p:to>
                                        <p:strVal val="visible"/>
                                      </p:to>
                                    </p:set>
                                  </p:childTnLst>
                                </p:cTn>
                              </p:par>
                              <p:par>
                                <p:cTn id="13" presetID="1" presetClass="exit" presetSubtype="0" fill="hold" grpId="1" nodeType="withEffect" nodePh="1">
                                  <p:stCondLst>
                                    <p:cond delay="0"/>
                                  </p:stCondLst>
                                  <p:endCondLst>
                                    <p:cond evt="begin" delay="0">
                                      <p:tn val="13"/>
                                    </p:cond>
                                  </p:endCondLst>
                                  <p:childTnLst>
                                    <p:set>
                                      <p:cBhvr>
                                        <p:cTn id="14" dur="1" fill="hold">
                                          <p:stCondLst>
                                            <p:cond delay="0"/>
                                          </p:stCondLst>
                                        </p:cTn>
                                        <p:tgtEl>
                                          <p:spTgt spid="63"/>
                                        </p:tgtEl>
                                        <p:attrNameLst>
                                          <p:attrName>style.visibility</p:attrName>
                                        </p:attrNameLst>
                                      </p:cBhvr>
                                      <p:to>
                                        <p:strVal val="hidden"/>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xEl>
                                              <p:pRg st="4" end="4"/>
                                            </p:txEl>
                                          </p:spTgt>
                                        </p:tgtEl>
                                        <p:attrNameLst>
                                          <p:attrName>style.visibility</p:attrName>
                                        </p:attrNameLst>
                                      </p:cBhvr>
                                      <p:to>
                                        <p:strVal val="visible"/>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xit" presetSubtype="0" fill="hold" grpId="1" nodeType="withEffect" nodePh="1">
                                  <p:stCondLst>
                                    <p:cond delay="0"/>
                                  </p:stCondLst>
                                  <p:endCondLst>
                                    <p:cond evt="begin" delay="0">
                                      <p:tn val="25"/>
                                    </p:cond>
                                  </p:endCondLst>
                                  <p:childTnLst>
                                    <p:set>
                                      <p:cBhvr>
                                        <p:cTn id="26" dur="1" fill="hold">
                                          <p:stCondLst>
                                            <p:cond delay="0"/>
                                          </p:stCondLst>
                                        </p:cTn>
                                        <p:tgtEl>
                                          <p:spTgt spid="64"/>
                                        </p:tgtEl>
                                        <p:attrNameLst>
                                          <p:attrName>style.visibility</p:attrName>
                                        </p:attrNameLst>
                                      </p:cBhvr>
                                      <p:to>
                                        <p:strVal val="hidden"/>
                                      </p:to>
                                    </p:set>
                                  </p:childTnLst>
                                </p:cTn>
                              </p:par>
                              <p:par>
                                <p:cTn id="27" presetID="1" presetClass="exit" presetSubtype="0" fill="hold" grpId="1" nodeType="withEffect" nodePh="1">
                                  <p:stCondLst>
                                    <p:cond delay="0"/>
                                  </p:stCondLst>
                                  <p:endCondLst>
                                    <p:cond evt="begin" delay="0">
                                      <p:tn val="27"/>
                                    </p:cond>
                                  </p:endCondLst>
                                  <p:childTnLst>
                                    <p:set>
                                      <p:cBhvr>
                                        <p:cTn id="28" dur="1" fill="hold">
                                          <p:stCondLst>
                                            <p:cond delay="0"/>
                                          </p:stCondLst>
                                        </p:cTn>
                                        <p:tgtEl>
                                          <p:spTgt spid="6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
                                            <p:txEl>
                                              <p:pRg st="5" end="5"/>
                                            </p:txEl>
                                          </p:spTgt>
                                        </p:tgtEl>
                                        <p:attrNameLst>
                                          <p:attrName>style.visibility</p:attrName>
                                        </p:attrNameLst>
                                      </p:cBhvr>
                                      <p:to>
                                        <p:strVal val="visible"/>
                                      </p:to>
                                    </p:set>
                                  </p:childTnLst>
                                </p:cTn>
                              </p:par>
                              <p:par>
                                <p:cTn id="33" presetID="1" presetClass="entr" presetSubtype="0" fill="hold" grpId="0" nodeType="withEffect" nodePh="1">
                                  <p:stCondLst>
                                    <p:cond delay="0"/>
                                  </p:stCondLst>
                                  <p:endCondLst>
                                    <p:cond evt="begin" delay="0">
                                      <p:tn val="33"/>
                                    </p:cond>
                                  </p:end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xit" presetSubtype="0" fill="hold" grpId="1" nodeType="withEffect" nodePh="1">
                                  <p:stCondLst>
                                    <p:cond delay="0"/>
                                  </p:stCondLst>
                                  <p:endCondLst>
                                    <p:cond evt="begin" delay="0">
                                      <p:tn val="37"/>
                                    </p:cond>
                                  </p:endCondLst>
                                  <p:childTnLst>
                                    <p:set>
                                      <p:cBhvr>
                                        <p:cTn id="38" dur="1" fill="hold">
                                          <p:stCondLst>
                                            <p:cond delay="0"/>
                                          </p:stCondLst>
                                        </p:cTn>
                                        <p:tgtEl>
                                          <p:spTgt spid="6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xEl>
                                              <p:pRg st="6" end="6"/>
                                            </p:txEl>
                                          </p:spTgt>
                                        </p:tgtEl>
                                        <p:attrNameLst>
                                          <p:attrName>style.visibility</p:attrName>
                                        </p:attrNameLst>
                                      </p:cBhvr>
                                      <p:to>
                                        <p:strVal val="visible"/>
                                      </p:to>
                                    </p:set>
                                  </p:childTnLst>
                                </p:cTn>
                              </p:par>
                              <p:par>
                                <p:cTn id="43" presetID="1" presetClass="exit" presetSubtype="0" fill="hold" grpId="1" nodeType="withEffect" nodePh="1">
                                  <p:stCondLst>
                                    <p:cond delay="0"/>
                                  </p:stCondLst>
                                  <p:endCondLst>
                                    <p:cond evt="begin" delay="0">
                                      <p:tn val="43"/>
                                    </p:cond>
                                  </p:endCondLst>
                                  <p:childTnLst>
                                    <p:set>
                                      <p:cBhvr>
                                        <p:cTn id="44"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3" grpId="0" animBg="1"/>
      <p:bldP spid="63" grpId="1" animBg="1"/>
      <p:bldP spid="64" grpId="0" animBg="1"/>
      <p:bldP spid="64" grpId="1" animBg="1"/>
      <p:bldP spid="67" grpId="0" animBg="1"/>
      <p:bldP spid="67" grpId="1" animBg="1"/>
      <p:bldP spid="69" grpId="0" animBg="1"/>
      <p:bldP spid="69" grpId="1" animBg="1"/>
      <p:bldP spid="70" grpId="0" animBg="1"/>
      <p:bldP spid="70"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C4BE66-6A22-4654-AF2C-51CB55CCA051}"/>
              </a:ext>
            </a:extLst>
          </p:cNvPr>
          <p:cNvGrpSpPr/>
          <p:nvPr/>
        </p:nvGrpSpPr>
        <p:grpSpPr>
          <a:xfrm>
            <a:off x="4792719" y="1100965"/>
            <a:ext cx="4146062" cy="5766610"/>
            <a:chOff x="4461908" y="688781"/>
            <a:chExt cx="4603262" cy="5957162"/>
          </a:xfrm>
        </p:grpSpPr>
        <p:pic>
          <p:nvPicPr>
            <p:cNvPr id="166913"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61908" y="688781"/>
              <a:ext cx="4603262" cy="5957162"/>
            </a:xfrm>
            <a:prstGeom prst="rect">
              <a:avLst/>
            </a:prstGeom>
            <a:noFill/>
            <a:ln w="9525">
              <a:noFill/>
              <a:miter lim="800000"/>
              <a:headEnd/>
              <a:tailEnd/>
            </a:ln>
            <a:effectLst/>
          </p:spPr>
        </p:pic>
        <p:sp>
          <p:nvSpPr>
            <p:cNvPr id="31" name="TextBox 30"/>
            <p:cNvSpPr txBox="1"/>
            <p:nvPr/>
          </p:nvSpPr>
          <p:spPr>
            <a:xfrm>
              <a:off x="5899697" y="1518541"/>
              <a:ext cx="1352550" cy="246221"/>
            </a:xfrm>
            <a:prstGeom prst="rect">
              <a:avLst/>
            </a:prstGeom>
            <a:noFill/>
          </p:spPr>
          <p:txBody>
            <a:bodyPr wrap="square" rtlCol="0">
              <a:spAutoFit/>
            </a:bodyPr>
            <a:lstStyle/>
            <a:p>
              <a:r>
                <a:rPr lang="en-US" sz="1000" dirty="0"/>
                <a:t>Rydell Medical Center</a:t>
              </a:r>
            </a:p>
          </p:txBody>
        </p:sp>
        <p:sp>
          <p:nvSpPr>
            <p:cNvPr id="32" name="TextBox 31"/>
            <p:cNvSpPr txBox="1"/>
            <p:nvPr/>
          </p:nvSpPr>
          <p:spPr>
            <a:xfrm>
              <a:off x="8010562" y="1519602"/>
              <a:ext cx="581025" cy="246221"/>
            </a:xfrm>
            <a:prstGeom prst="rect">
              <a:avLst/>
            </a:prstGeom>
            <a:noFill/>
          </p:spPr>
          <p:txBody>
            <a:bodyPr wrap="square" rtlCol="0">
              <a:spAutoFit/>
            </a:bodyPr>
            <a:lstStyle/>
            <a:p>
              <a:r>
                <a:rPr lang="en-US" sz="1000" dirty="0"/>
                <a:t>3333</a:t>
              </a:r>
            </a:p>
          </p:txBody>
        </p:sp>
        <p:sp>
          <p:nvSpPr>
            <p:cNvPr id="33" name="TextBox 32"/>
            <p:cNvSpPr txBox="1"/>
            <p:nvPr/>
          </p:nvSpPr>
          <p:spPr>
            <a:xfrm>
              <a:off x="5206488" y="1660357"/>
              <a:ext cx="1352550" cy="246221"/>
            </a:xfrm>
            <a:prstGeom prst="rect">
              <a:avLst/>
            </a:prstGeom>
            <a:noFill/>
          </p:spPr>
          <p:txBody>
            <a:bodyPr wrap="square" rtlCol="0">
              <a:spAutoFit/>
            </a:bodyPr>
            <a:lstStyle/>
            <a:p>
              <a:r>
                <a:rPr lang="en-US" sz="1000" dirty="0"/>
                <a:t>Betty Rizzo Zuko</a:t>
              </a:r>
            </a:p>
          </p:txBody>
        </p:sp>
        <p:sp>
          <p:nvSpPr>
            <p:cNvPr id="34" name="TextBox 33"/>
            <p:cNvSpPr txBox="1"/>
            <p:nvPr/>
          </p:nvSpPr>
          <p:spPr>
            <a:xfrm>
              <a:off x="8033561" y="1651896"/>
              <a:ext cx="723900" cy="246221"/>
            </a:xfrm>
            <a:prstGeom prst="rect">
              <a:avLst/>
            </a:prstGeom>
            <a:noFill/>
          </p:spPr>
          <p:txBody>
            <a:bodyPr wrap="square" rtlCol="0">
              <a:spAutoFit/>
            </a:bodyPr>
            <a:lstStyle/>
            <a:p>
              <a:r>
                <a:rPr lang="en-US" sz="1000" dirty="0"/>
                <a:t>07/15/19</a:t>
              </a:r>
            </a:p>
          </p:txBody>
        </p:sp>
        <p:sp>
          <p:nvSpPr>
            <p:cNvPr id="57" name="TextBox 56"/>
            <p:cNvSpPr txBox="1"/>
            <p:nvPr/>
          </p:nvSpPr>
          <p:spPr>
            <a:xfrm>
              <a:off x="5576571" y="4440804"/>
              <a:ext cx="1647825" cy="230832"/>
            </a:xfrm>
            <a:prstGeom prst="rect">
              <a:avLst/>
            </a:prstGeom>
            <a:noFill/>
          </p:spPr>
          <p:txBody>
            <a:bodyPr wrap="square" rtlCol="0">
              <a:spAutoFit/>
            </a:bodyPr>
            <a:lstStyle/>
            <a:p>
              <a:r>
                <a:rPr lang="en-US" sz="900" dirty="0">
                  <a:latin typeface="Lucida Handwriting" pitchFamily="66" charset="0"/>
                </a:rPr>
                <a:t>Jennifer Lopez Ortiz</a:t>
              </a:r>
            </a:p>
          </p:txBody>
        </p:sp>
        <p:sp>
          <p:nvSpPr>
            <p:cNvPr id="58" name="TextBox 57"/>
            <p:cNvSpPr txBox="1"/>
            <p:nvPr/>
          </p:nvSpPr>
          <p:spPr>
            <a:xfrm>
              <a:off x="7224157" y="4460797"/>
              <a:ext cx="1266825" cy="230832"/>
            </a:xfrm>
            <a:prstGeom prst="rect">
              <a:avLst/>
            </a:prstGeom>
            <a:noFill/>
          </p:spPr>
          <p:txBody>
            <a:bodyPr wrap="square" rtlCol="0">
              <a:spAutoFit/>
            </a:bodyPr>
            <a:lstStyle/>
            <a:p>
              <a:r>
                <a:rPr lang="en-US" sz="900" dirty="0">
                  <a:latin typeface="Comic Sans MS" pitchFamily="66" charset="0"/>
                </a:rPr>
                <a:t>7/16/19</a:t>
              </a:r>
            </a:p>
          </p:txBody>
        </p:sp>
        <p:sp>
          <p:nvSpPr>
            <p:cNvPr id="26" name="TextBox 25"/>
            <p:cNvSpPr txBox="1"/>
            <p:nvPr/>
          </p:nvSpPr>
          <p:spPr>
            <a:xfrm>
              <a:off x="7834647" y="2078721"/>
              <a:ext cx="459658" cy="184666"/>
            </a:xfrm>
            <a:prstGeom prst="rect">
              <a:avLst/>
            </a:prstGeom>
            <a:noFill/>
          </p:spPr>
          <p:txBody>
            <a:bodyPr wrap="square" rtlCol="0">
              <a:spAutoFit/>
            </a:bodyPr>
            <a:lstStyle/>
            <a:p>
              <a:r>
                <a:rPr lang="en-US" sz="600" dirty="0">
                  <a:latin typeface="Lucida Handwriting" pitchFamily="66" charset="0"/>
                </a:rPr>
                <a:t>SO</a:t>
              </a:r>
            </a:p>
          </p:txBody>
        </p:sp>
        <p:sp>
          <p:nvSpPr>
            <p:cNvPr id="27" name="TextBox 26"/>
            <p:cNvSpPr txBox="1"/>
            <p:nvPr/>
          </p:nvSpPr>
          <p:spPr>
            <a:xfrm>
              <a:off x="7850566" y="2209006"/>
              <a:ext cx="457387" cy="184666"/>
            </a:xfrm>
            <a:prstGeom prst="rect">
              <a:avLst/>
            </a:prstGeom>
            <a:noFill/>
          </p:spPr>
          <p:txBody>
            <a:bodyPr wrap="square" rtlCol="0">
              <a:spAutoFit/>
            </a:bodyPr>
            <a:lstStyle/>
            <a:p>
              <a:r>
                <a:rPr lang="en-US" sz="600" dirty="0">
                  <a:latin typeface="Lucida Handwriting" pitchFamily="66" charset="0"/>
                </a:rPr>
                <a:t>SO</a:t>
              </a:r>
            </a:p>
          </p:txBody>
        </p:sp>
        <p:sp>
          <p:nvSpPr>
            <p:cNvPr id="40" name="TextBox 39"/>
            <p:cNvSpPr txBox="1"/>
            <p:nvPr/>
          </p:nvSpPr>
          <p:spPr>
            <a:xfrm>
              <a:off x="5231292" y="3797716"/>
              <a:ext cx="1581150" cy="276999"/>
            </a:xfrm>
            <a:prstGeom prst="rect">
              <a:avLst/>
            </a:prstGeom>
            <a:noFill/>
          </p:spPr>
          <p:txBody>
            <a:bodyPr wrap="square" rtlCol="0">
              <a:spAutoFit/>
            </a:bodyPr>
            <a:lstStyle/>
            <a:p>
              <a:r>
                <a:rPr lang="en-US" sz="1200" dirty="0">
                  <a:latin typeface="Gabriola" pitchFamily="82" charset="0"/>
                </a:rPr>
                <a:t>Sandy Olsen</a:t>
              </a:r>
            </a:p>
          </p:txBody>
        </p:sp>
        <p:sp>
          <p:nvSpPr>
            <p:cNvPr id="41" name="TextBox 40"/>
            <p:cNvSpPr txBox="1"/>
            <p:nvPr/>
          </p:nvSpPr>
          <p:spPr>
            <a:xfrm>
              <a:off x="5171723" y="3971344"/>
              <a:ext cx="1581150" cy="276999"/>
            </a:xfrm>
            <a:prstGeom prst="rect">
              <a:avLst/>
            </a:prstGeom>
            <a:noFill/>
          </p:spPr>
          <p:txBody>
            <a:bodyPr wrap="square" rtlCol="0">
              <a:spAutoFit/>
            </a:bodyPr>
            <a:lstStyle/>
            <a:p>
              <a:r>
                <a:rPr lang="en-US" sz="1200" dirty="0">
                  <a:latin typeface="Brush Script MT" pitchFamily="66" charset="0"/>
                </a:rPr>
                <a:t>Sandy Olsen</a:t>
              </a:r>
            </a:p>
          </p:txBody>
        </p:sp>
      </p:grpSp>
      <p:sp>
        <p:nvSpPr>
          <p:cNvPr id="59" name="Rectangle 20"/>
          <p:cNvSpPr>
            <a:spLocks noChangeArrowheads="1"/>
          </p:cNvSpPr>
          <p:nvPr/>
        </p:nvSpPr>
        <p:spPr bwMode="auto">
          <a:xfrm>
            <a:off x="-14" y="1265814"/>
            <a:ext cx="4256701" cy="383182"/>
          </a:xfrm>
          <a:prstGeom prst="rect">
            <a:avLst/>
          </a:prstGeom>
          <a:noFill/>
          <a:ln w="9525">
            <a:noFill/>
            <a:miter lim="800000"/>
            <a:headEnd/>
            <a:tailEnd/>
          </a:ln>
        </p:spPr>
        <p:txBody>
          <a:bodyPr wrap="square" anchor="ctr">
            <a:spAutoFit/>
          </a:bodyPr>
          <a:lstStyle/>
          <a:p>
            <a:pPr marL="274320" lvl="0" algn="l">
              <a:lnSpc>
                <a:spcPct val="90000"/>
              </a:lnSpc>
            </a:pPr>
            <a:r>
              <a:rPr lang="en-US" sz="2100" b="1" dirty="0">
                <a:solidFill>
                  <a:srgbClr val="002060"/>
                </a:solidFill>
                <a:latin typeface="Freight Text Pro"/>
              </a:rPr>
              <a:t>Step 6:  Complete a Parent Survey</a:t>
            </a:r>
          </a:p>
        </p:txBody>
      </p:sp>
      <p:sp>
        <p:nvSpPr>
          <p:cNvPr id="60" name="Rectangle 2"/>
          <p:cNvSpPr>
            <a:spLocks noGrp="1" noChangeArrowheads="1"/>
          </p:cNvSpPr>
          <p:nvPr>
            <p:ph idx="1"/>
          </p:nvPr>
        </p:nvSpPr>
        <p:spPr>
          <a:xfrm>
            <a:off x="0" y="1800806"/>
            <a:ext cx="4351283" cy="3412878"/>
          </a:xfrm>
          <a:noFill/>
        </p:spPr>
        <p:txBody>
          <a:bodyPr lIns="45720" rIns="45720">
            <a:noAutofit/>
          </a:bodyPr>
          <a:lstStyle/>
          <a:p>
            <a:pPr marL="274320" indent="0" eaLnBrk="1" hangingPunct="1">
              <a:spcBef>
                <a:spcPts val="108"/>
              </a:spcBef>
              <a:spcAft>
                <a:spcPts val="1200"/>
              </a:spcAft>
              <a:buNone/>
            </a:pPr>
            <a:r>
              <a:rPr lang="en-US" b="1" dirty="0">
                <a:solidFill>
                  <a:srgbClr val="002060"/>
                </a:solidFill>
                <a:latin typeface="Freight Text Pro"/>
              </a:rPr>
              <a:t>Mother Declines AOP</a:t>
            </a:r>
          </a:p>
          <a:p>
            <a:pPr marL="274320" indent="0" eaLnBrk="1" hangingPunct="1">
              <a:spcBef>
                <a:spcPts val="108"/>
              </a:spcBef>
              <a:spcAft>
                <a:spcPts val="1200"/>
              </a:spcAft>
              <a:buNone/>
            </a:pPr>
            <a:r>
              <a:rPr lang="en-US" dirty="0">
                <a:solidFill>
                  <a:srgbClr val="002060"/>
                </a:solidFill>
                <a:latin typeface="Freight Text Pro"/>
              </a:rPr>
              <a:t>If the mother declines the AOP at the time of birth, a Parent Survey is still required.</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The certified entity completes the top two lines.</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The mother initials #1 and #2, prints and signs her name.</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The certified entity signs and dates the completed Parent Survey.</a:t>
            </a:r>
          </a:p>
          <a:p>
            <a:pPr marL="804672" lvl="1" indent="-347472" eaLnBrk="1" hangingPunct="1">
              <a:lnSpc>
                <a:spcPct val="80000"/>
              </a:lnSpc>
              <a:spcBef>
                <a:spcPts val="600"/>
              </a:spcBef>
              <a:spcAft>
                <a:spcPts val="600"/>
              </a:spcAft>
              <a:buNone/>
            </a:pPr>
            <a:endParaRPr lang="en-US" sz="2100" dirty="0">
              <a:solidFill>
                <a:srgbClr val="002060"/>
              </a:solidFill>
              <a:latin typeface="Freight Text Pro"/>
            </a:endParaRPr>
          </a:p>
        </p:txBody>
      </p:sp>
      <p:sp>
        <p:nvSpPr>
          <p:cNvPr id="63" name="Rectangle 62"/>
          <p:cNvSpPr>
            <a:spLocks noChangeArrowheads="1"/>
          </p:cNvSpPr>
          <p:nvPr/>
        </p:nvSpPr>
        <p:spPr bwMode="auto">
          <a:xfrm>
            <a:off x="5215009" y="1933561"/>
            <a:ext cx="3535033" cy="315487"/>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69" name="Rectangle 68"/>
          <p:cNvSpPr>
            <a:spLocks noChangeArrowheads="1"/>
          </p:cNvSpPr>
          <p:nvPr/>
        </p:nvSpPr>
        <p:spPr bwMode="auto">
          <a:xfrm>
            <a:off x="5248591" y="4769126"/>
            <a:ext cx="3452798" cy="183029"/>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38" name="Rectangle 37"/>
          <p:cNvSpPr>
            <a:spLocks noChangeArrowheads="1"/>
          </p:cNvSpPr>
          <p:nvPr/>
        </p:nvSpPr>
        <p:spPr bwMode="auto">
          <a:xfrm>
            <a:off x="5248591" y="2469015"/>
            <a:ext cx="3452798" cy="265881"/>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39" name="Rectangle 38"/>
          <p:cNvSpPr>
            <a:spLocks noChangeArrowheads="1"/>
          </p:cNvSpPr>
          <p:nvPr/>
        </p:nvSpPr>
        <p:spPr bwMode="auto">
          <a:xfrm>
            <a:off x="5249234" y="4188346"/>
            <a:ext cx="2145480" cy="308645"/>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25" name="Rectangle 24">
            <a:extLst>
              <a:ext uri="{FF2B5EF4-FFF2-40B4-BE49-F238E27FC236}">
                <a16:creationId xmlns:a16="http://schemas.microsoft.com/office/drawing/2014/main" id="{88CAFE67-EFA4-4590-B851-C986AD18491B}"/>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4D5F0D0-F8F3-462E-8A0F-AB8262BFAFA9}"/>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8" descr="https://www.texasattorneygeneral.gov/sites/default/files/files/branding/2018/OAG-Official-Lockup-White%402x.png">
            <a:extLst>
              <a:ext uri="{FF2B5EF4-FFF2-40B4-BE49-F238E27FC236}">
                <a16:creationId xmlns:a16="http://schemas.microsoft.com/office/drawing/2014/main" id="{EFBCDBA6-7AC7-475F-A01D-447E7C7770D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6">
            <a:extLst>
              <a:ext uri="{FF2B5EF4-FFF2-40B4-BE49-F238E27FC236}">
                <a16:creationId xmlns:a16="http://schemas.microsoft.com/office/drawing/2014/main" id="{2BF05BFB-9B4D-4752-937E-B48E9DC82462}"/>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24317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2" end="2"/>
                                            </p:txEl>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
                                            <p:txEl>
                                              <p:pRg st="3" end="3"/>
                                            </p:txEl>
                                          </p:spTgt>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xit" presetSubtype="0" fill="hold" grpId="1" nodeType="withEffect" nodePh="1">
                                  <p:stCondLst>
                                    <p:cond delay="0"/>
                                  </p:stCondLst>
                                  <p:endCondLst>
                                    <p:cond evt="begin" delay="0">
                                      <p:tn val="17"/>
                                    </p:cond>
                                  </p:endCondLst>
                                  <p:childTnLst>
                                    <p:set>
                                      <p:cBhvr>
                                        <p:cTn id="18" dur="1" fill="hold">
                                          <p:stCondLst>
                                            <p:cond delay="0"/>
                                          </p:stCondLst>
                                        </p:cTn>
                                        <p:tgtEl>
                                          <p:spTgt spid="6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xEl>
                                              <p:pRg st="4" end="4"/>
                                            </p:txEl>
                                          </p:spTgt>
                                        </p:tgtEl>
                                        <p:attrNameLst>
                                          <p:attrName>style.visibility</p:attrName>
                                        </p:attrNameLst>
                                      </p:cBhvr>
                                      <p:to>
                                        <p:strVal val="visible"/>
                                      </p:to>
                                    </p:set>
                                  </p:childTnLst>
                                </p:cTn>
                              </p:par>
                              <p:par>
                                <p:cTn id="23" presetID="1" presetClass="exit" presetSubtype="0" fill="hold" grpId="2" nodeType="withEffect" nodePh="1">
                                  <p:stCondLst>
                                    <p:cond delay="0"/>
                                  </p:stCondLst>
                                  <p:endCondLst>
                                    <p:cond evt="begin" delay="0">
                                      <p:tn val="23"/>
                                    </p:cond>
                                  </p:endCondLst>
                                  <p:childTnLst>
                                    <p:set>
                                      <p:cBhvr>
                                        <p:cTn id="24" dur="1" fill="hold">
                                          <p:stCondLst>
                                            <p:cond delay="0"/>
                                          </p:stCondLst>
                                        </p:cTn>
                                        <p:tgtEl>
                                          <p:spTgt spid="38"/>
                                        </p:tgtEl>
                                        <p:attrNameLst>
                                          <p:attrName>style.visibility</p:attrName>
                                        </p:attrNameLst>
                                      </p:cBhvr>
                                      <p:to>
                                        <p:strVal val="hidden"/>
                                      </p:to>
                                    </p:set>
                                  </p:childTnLst>
                                </p:cTn>
                              </p:par>
                              <p:par>
                                <p:cTn id="25" presetID="1" presetClass="exit" presetSubtype="0" fill="hold" grpId="2" nodeType="withEffect" nodePh="1">
                                  <p:stCondLst>
                                    <p:cond delay="0"/>
                                  </p:stCondLst>
                                  <p:endCondLst>
                                    <p:cond evt="begin" delay="0">
                                      <p:tn val="25"/>
                                    </p:cond>
                                  </p:endCondLst>
                                  <p:childTnLst>
                                    <p:set>
                                      <p:cBhvr>
                                        <p:cTn id="26" dur="1" fill="hold">
                                          <p:stCondLst>
                                            <p:cond delay="0"/>
                                          </p:stCondLst>
                                        </p:cTn>
                                        <p:tgtEl>
                                          <p:spTgt spid="39"/>
                                        </p:tgtEl>
                                        <p:attrNameLst>
                                          <p:attrName>style.visibility</p:attrName>
                                        </p:attrNameLst>
                                      </p:cBhvr>
                                      <p:to>
                                        <p:strVal val="hidden"/>
                                      </p:to>
                                    </p:set>
                                  </p:childTnLst>
                                </p:cTn>
                              </p:par>
                              <p:par>
                                <p:cTn id="27" presetID="1" presetClass="entr" presetSubtype="0" fill="hold" grpId="0" nodeType="withEffect" nodePh="1">
                                  <p:stCondLst>
                                    <p:cond delay="0"/>
                                  </p:stCondLst>
                                  <p:endCondLst>
                                    <p:cond evt="begin" delay="0">
                                      <p:tn val="27"/>
                                    </p:cond>
                                  </p:end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xit" presetSubtype="0" fill="hold" grpId="1" nodeType="withEffect" nodePh="1">
                                  <p:stCondLst>
                                    <p:cond delay="0"/>
                                  </p:stCondLst>
                                  <p:endCondLst>
                                    <p:cond evt="begin" delay="0">
                                      <p:tn val="29"/>
                                    </p:cond>
                                  </p:endCondLst>
                                  <p:childTnLst>
                                    <p:set>
                                      <p:cBhvr>
                                        <p:cTn id="30" dur="1" fill="hold">
                                          <p:stCondLst>
                                            <p:cond delay="0"/>
                                          </p:stCondLst>
                                        </p:cTn>
                                        <p:tgtEl>
                                          <p:spTgt spid="38"/>
                                        </p:tgtEl>
                                        <p:attrNameLst>
                                          <p:attrName>style.visibility</p:attrName>
                                        </p:attrNameLst>
                                      </p:cBhvr>
                                      <p:to>
                                        <p:strVal val="hidden"/>
                                      </p:to>
                                    </p:set>
                                  </p:childTnLst>
                                </p:cTn>
                              </p:par>
                              <p:par>
                                <p:cTn id="31" presetID="1" presetClass="exit" presetSubtype="0" fill="hold" grpId="1" nodeType="withEffect" nodePh="1">
                                  <p:stCondLst>
                                    <p:cond delay="0"/>
                                  </p:stCondLst>
                                  <p:endCondLst>
                                    <p:cond evt="begin" delay="0">
                                      <p:tn val="31"/>
                                    </p:cond>
                                  </p:endCondLst>
                                  <p:childTnLst>
                                    <p:set>
                                      <p:cBhvr>
                                        <p:cTn id="32"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9" grpId="0" animBg="1"/>
      <p:bldP spid="38" grpId="0" animBg="1"/>
      <p:bldP spid="38" grpId="1" animBg="1"/>
      <p:bldP spid="38" grpId="2" animBg="1"/>
      <p:bldP spid="39" grpId="0" animBg="1"/>
      <p:bldP spid="39" grpId="1" animBg="1"/>
      <p:bldP spid="39" grpId="2"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0"/>
          <p:cNvSpPr>
            <a:spLocks noChangeArrowheads="1"/>
          </p:cNvSpPr>
          <p:nvPr/>
        </p:nvSpPr>
        <p:spPr bwMode="auto">
          <a:xfrm>
            <a:off x="-14" y="1249772"/>
            <a:ext cx="4256701" cy="383182"/>
          </a:xfrm>
          <a:prstGeom prst="rect">
            <a:avLst/>
          </a:prstGeom>
          <a:noFill/>
          <a:ln w="9525">
            <a:noFill/>
            <a:miter lim="800000"/>
            <a:headEnd/>
            <a:tailEnd/>
          </a:ln>
        </p:spPr>
        <p:txBody>
          <a:bodyPr wrap="square" anchor="ctr">
            <a:spAutoFit/>
          </a:bodyPr>
          <a:lstStyle/>
          <a:p>
            <a:pPr marL="274320" lvl="0" algn="l">
              <a:lnSpc>
                <a:spcPct val="90000"/>
              </a:lnSpc>
            </a:pPr>
            <a:r>
              <a:rPr lang="en-US" sz="2100" b="1" dirty="0">
                <a:solidFill>
                  <a:srgbClr val="002060"/>
                </a:solidFill>
                <a:latin typeface="Freight Text Pro"/>
              </a:rPr>
              <a:t>Step 6:  Complete a Parent Survey</a:t>
            </a:r>
          </a:p>
        </p:txBody>
      </p:sp>
      <p:sp>
        <p:nvSpPr>
          <p:cNvPr id="60" name="Rectangle 2"/>
          <p:cNvSpPr>
            <a:spLocks noGrp="1" noChangeArrowheads="1"/>
          </p:cNvSpPr>
          <p:nvPr>
            <p:ph idx="1"/>
          </p:nvPr>
        </p:nvSpPr>
        <p:spPr>
          <a:xfrm>
            <a:off x="0" y="1698539"/>
            <a:ext cx="4351283" cy="5375275"/>
          </a:xfrm>
          <a:noFill/>
        </p:spPr>
        <p:txBody>
          <a:bodyPr lIns="45720" rIns="45720">
            <a:normAutofit/>
          </a:bodyPr>
          <a:lstStyle/>
          <a:p>
            <a:pPr marL="274320" indent="0" eaLnBrk="1" hangingPunct="1">
              <a:spcBef>
                <a:spcPts val="108"/>
              </a:spcBef>
              <a:spcAft>
                <a:spcPts val="1200"/>
              </a:spcAft>
              <a:buNone/>
            </a:pPr>
            <a:r>
              <a:rPr lang="en-US" b="1" dirty="0">
                <a:solidFill>
                  <a:srgbClr val="002060"/>
                </a:solidFill>
                <a:latin typeface="Freight Text Pro"/>
              </a:rPr>
              <a:t>Mother Declines AOP</a:t>
            </a:r>
          </a:p>
          <a:p>
            <a:pPr marL="274320" indent="0" eaLnBrk="1" hangingPunct="1">
              <a:spcBef>
                <a:spcPts val="108"/>
              </a:spcBef>
              <a:spcAft>
                <a:spcPts val="1200"/>
              </a:spcAft>
              <a:buNone/>
            </a:pPr>
            <a:r>
              <a:rPr lang="en-US" dirty="0">
                <a:solidFill>
                  <a:srgbClr val="002060"/>
                </a:solidFill>
                <a:latin typeface="Freight Text Pro"/>
              </a:rPr>
              <a:t>Provide parents the following documents:</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Voluntary Acknowledgment of Paternity handout </a:t>
            </a:r>
          </a:p>
          <a:p>
            <a:pPr marL="804672" lvl="1" indent="-347472" eaLnBrk="1" hangingPunct="1">
              <a:spcBef>
                <a:spcPts val="600"/>
              </a:spcBef>
              <a:spcAft>
                <a:spcPts val="600"/>
              </a:spcAft>
              <a:buFont typeface="Arial" pitchFamily="34" charset="0"/>
              <a:buChar char="•"/>
            </a:pPr>
            <a:r>
              <a:rPr lang="en-US" sz="2100" dirty="0">
                <a:solidFill>
                  <a:srgbClr val="002060"/>
                </a:solidFill>
                <a:latin typeface="Freight Text Pro"/>
              </a:rPr>
              <a:t>Information about Child Support for New Parents  </a:t>
            </a:r>
          </a:p>
          <a:p>
            <a:pPr marL="548640" lvl="1" eaLnBrk="1" hangingPunct="1">
              <a:lnSpc>
                <a:spcPct val="80000"/>
              </a:lnSpc>
              <a:buFont typeface="Arial" pitchFamily="34" charset="0"/>
              <a:buChar char="•"/>
            </a:pPr>
            <a:endParaRPr lang="en-US" sz="2100" dirty="0">
              <a:solidFill>
                <a:srgbClr val="002060"/>
              </a:solidFill>
              <a:latin typeface="Freight Text Pro"/>
            </a:endParaRPr>
          </a:p>
          <a:p>
            <a:pPr marL="262890" lvl="1" indent="0" eaLnBrk="1" hangingPunct="1">
              <a:lnSpc>
                <a:spcPct val="80000"/>
              </a:lnSpc>
              <a:buNone/>
            </a:pPr>
            <a:endParaRPr lang="en-US" sz="2100" dirty="0">
              <a:solidFill>
                <a:srgbClr val="002060"/>
              </a:solidFill>
              <a:latin typeface="Freight Text Pro"/>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67325" y="1191409"/>
            <a:ext cx="4351282" cy="54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650" y="1223849"/>
            <a:ext cx="4227339" cy="5491027"/>
          </a:xfrm>
          <a:prstGeom prst="rect">
            <a:avLst/>
          </a:prstGeom>
        </p:spPr>
      </p:pic>
      <p:sp>
        <p:nvSpPr>
          <p:cNvPr id="8" name="Rectangle 7">
            <a:extLst>
              <a:ext uri="{FF2B5EF4-FFF2-40B4-BE49-F238E27FC236}">
                <a16:creationId xmlns:a16="http://schemas.microsoft.com/office/drawing/2014/main" id="{F94006E3-322A-418D-9956-C95B6DC19E04}"/>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599E7A-4247-4854-B19E-553E7A7D3262}"/>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https://www.texasattorneygeneral.gov/sites/default/files/files/branding/2018/OAG-Official-Lockup-White%402x.png">
            <a:extLst>
              <a:ext uri="{FF2B5EF4-FFF2-40B4-BE49-F238E27FC236}">
                <a16:creationId xmlns:a16="http://schemas.microsoft.com/office/drawing/2014/main" id="{1D13238E-88E0-49AA-9C03-90C9D25E3B3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6">
            <a:extLst>
              <a:ext uri="{FF2B5EF4-FFF2-40B4-BE49-F238E27FC236}">
                <a16:creationId xmlns:a16="http://schemas.microsoft.com/office/drawing/2014/main" id="{A30DF04D-ED45-4BDB-9CC6-6181265B4773}"/>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128846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WordArt 8"/>
          <p:cNvSpPr>
            <a:spLocks noChangeArrowheads="1" noChangeShapeType="1" noTextEdit="1"/>
          </p:cNvSpPr>
          <p:nvPr/>
        </p:nvSpPr>
        <p:spPr bwMode="auto">
          <a:xfrm rot="451675">
            <a:off x="4210050" y="1778000"/>
            <a:ext cx="731838" cy="1233488"/>
          </a:xfrm>
          <a:prstGeom prst="rect">
            <a:avLst/>
          </a:prstGeom>
        </p:spPr>
        <p:txBody>
          <a:bodyPr wrap="none" fromWordArt="1">
            <a:prstTxWarp prst="textPlain">
              <a:avLst>
                <a:gd name="adj" fmla="val 50000"/>
              </a:avLst>
            </a:prstTxWarp>
          </a:bodyPr>
          <a:lstStyle/>
          <a:p>
            <a:endParaRPr lang="en-US" sz="8000" kern="10" dirty="0">
              <a:ln w="9525">
                <a:noFill/>
                <a:round/>
                <a:headEnd/>
                <a:tailEnd/>
              </a:ln>
              <a:solidFill>
                <a:srgbClr val="9B0F0F">
                  <a:alpha val="89803"/>
                </a:srgbClr>
              </a:solidFill>
              <a:effectLst>
                <a:outerShdw dist="45791" dir="2021404" algn="ctr" rotWithShape="0">
                  <a:srgbClr val="B2B2B2">
                    <a:alpha val="79999"/>
                  </a:srgbClr>
                </a:outerShdw>
              </a:effectLst>
              <a:latin typeface="Freight Text Pro"/>
            </a:endParaRPr>
          </a:p>
        </p:txBody>
      </p:sp>
      <p:sp>
        <p:nvSpPr>
          <p:cNvPr id="29708" name="Rectangle 14"/>
          <p:cNvSpPr>
            <a:spLocks noChangeArrowheads="1"/>
          </p:cNvSpPr>
          <p:nvPr/>
        </p:nvSpPr>
        <p:spPr bwMode="auto">
          <a:xfrm>
            <a:off x="256033" y="1261114"/>
            <a:ext cx="8773667" cy="484620"/>
          </a:xfrm>
          <a:prstGeom prst="rect">
            <a:avLst/>
          </a:prstGeom>
          <a:noFill/>
          <a:ln w="9525">
            <a:noFill/>
            <a:miter lim="800000"/>
            <a:headEnd/>
            <a:tailEnd/>
          </a:ln>
        </p:spPr>
        <p:txBody>
          <a:bodyPr wrap="square" anchor="ctr">
            <a:spAutoFit/>
          </a:bodyPr>
          <a:lstStyle/>
          <a:p>
            <a:pPr>
              <a:lnSpc>
                <a:spcPct val="90000"/>
              </a:lnSpc>
            </a:pPr>
            <a:r>
              <a:rPr lang="en-US" sz="2800" b="1" dirty="0">
                <a:solidFill>
                  <a:srgbClr val="002060"/>
                </a:solidFill>
                <a:latin typeface="Freight Text Pro"/>
              </a:rPr>
              <a:t>Step-by-Step</a:t>
            </a:r>
          </a:p>
        </p:txBody>
      </p:sp>
      <p:sp>
        <p:nvSpPr>
          <p:cNvPr id="17" name="Rectangle 16">
            <a:extLst>
              <a:ext uri="{FF2B5EF4-FFF2-40B4-BE49-F238E27FC236}">
                <a16:creationId xmlns:a16="http://schemas.microsoft.com/office/drawing/2014/main" id="{8D0B0C6E-3857-4E05-B31A-7A71792F4D0C}"/>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BAAAF-662F-4D64-9F99-0137A4B96FE0}"/>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https://www.texasattorneygeneral.gov/sites/default/files/files/branding/2018/OAG-Official-Lockup-White%402x.png">
            <a:extLst>
              <a:ext uri="{FF2B5EF4-FFF2-40B4-BE49-F238E27FC236}">
                <a16:creationId xmlns:a16="http://schemas.microsoft.com/office/drawing/2014/main" id="{135A90C4-029D-41EF-BA41-E960FE4B78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6">
            <a:extLst>
              <a:ext uri="{FF2B5EF4-FFF2-40B4-BE49-F238E27FC236}">
                <a16:creationId xmlns:a16="http://schemas.microsoft.com/office/drawing/2014/main" id="{192BD31E-2802-4BA9-A91C-92128EB274EB}"/>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graphicFrame>
        <p:nvGraphicFramePr>
          <p:cNvPr id="9" name="Table 8">
            <a:extLst>
              <a:ext uri="{FF2B5EF4-FFF2-40B4-BE49-F238E27FC236}">
                <a16:creationId xmlns:a16="http://schemas.microsoft.com/office/drawing/2014/main" id="{CABE5189-5BF4-4624-8C57-F9CA89C824CA}"/>
              </a:ext>
            </a:extLst>
          </p:cNvPr>
          <p:cNvGraphicFramePr>
            <a:graphicFrameLocks noGrp="1"/>
          </p:cNvGraphicFramePr>
          <p:nvPr>
            <p:extLst>
              <p:ext uri="{D42A27DB-BD31-4B8C-83A1-F6EECF244321}">
                <p14:modId xmlns:p14="http://schemas.microsoft.com/office/powerpoint/2010/main" val="4226432934"/>
              </p:ext>
            </p:extLst>
          </p:nvPr>
        </p:nvGraphicFramePr>
        <p:xfrm>
          <a:off x="256033" y="1668380"/>
          <a:ext cx="8631934" cy="4757556"/>
        </p:xfrm>
        <a:graphic>
          <a:graphicData uri="http://schemas.openxmlformats.org/drawingml/2006/table">
            <a:tbl>
              <a:tblPr/>
              <a:tblGrid>
                <a:gridCol w="908379">
                  <a:extLst>
                    <a:ext uri="{9D8B030D-6E8A-4147-A177-3AD203B41FA5}">
                      <a16:colId xmlns:a16="http://schemas.microsoft.com/office/drawing/2014/main" val="2636200841"/>
                    </a:ext>
                  </a:extLst>
                </a:gridCol>
                <a:gridCol w="5257783">
                  <a:extLst>
                    <a:ext uri="{9D8B030D-6E8A-4147-A177-3AD203B41FA5}">
                      <a16:colId xmlns:a16="http://schemas.microsoft.com/office/drawing/2014/main" val="3363781882"/>
                    </a:ext>
                  </a:extLst>
                </a:gridCol>
                <a:gridCol w="2465772">
                  <a:extLst>
                    <a:ext uri="{9D8B030D-6E8A-4147-A177-3AD203B41FA5}">
                      <a16:colId xmlns:a16="http://schemas.microsoft.com/office/drawing/2014/main" val="4115124403"/>
                    </a:ext>
                  </a:extLst>
                </a:gridCol>
              </a:tblGrid>
              <a:tr h="634088">
                <a:tc>
                  <a:txBody>
                    <a:bodyPr/>
                    <a:lstStyle/>
                    <a:p>
                      <a:pPr marL="213995" marR="9525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Step</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Process</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Complete?</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2761140138"/>
                  </a:ext>
                </a:extLst>
              </a:tr>
              <a:tr h="446591">
                <a:tc>
                  <a:txBody>
                    <a:bodyPr/>
                    <a:lstStyle/>
                    <a:p>
                      <a:pPr marL="118745" marR="0" algn="ctr"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Determine whether an AOP is appropriate</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0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602858111"/>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2</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information</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906650473"/>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3</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Reassess whether an AOP is appropriate</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627437704"/>
                  </a:ext>
                </a:extLst>
              </a:tr>
              <a:tr h="426386">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4</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the AOP</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042523510"/>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5</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Review the completed AOP</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138042824"/>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6</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a Parent Survey</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547790288"/>
                  </a:ext>
                </a:extLst>
              </a:tr>
              <a:tr h="477341">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7</a:t>
                      </a:r>
                    </a:p>
                  </a:txBody>
                  <a:tcPr marL="0" marR="0" marT="0" marB="0" anchor="ctr">
                    <a:lnL w="28575" cap="flat" cmpd="sng" algn="ctr">
                      <a:solidFill>
                        <a:srgbClr val="9B0F0F"/>
                      </a:solid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Submit the AOP to VSS via TxEVER</a:t>
                      </a:r>
                    </a:p>
                  </a:txBody>
                  <a:tcPr marL="0" marR="0" marT="0" marB="0" anchor="ctr">
                    <a:lnL>
                      <a:noFill/>
                    </a:lnL>
                    <a:lnR w="28575" cap="flat" cmpd="sng" algn="ctr">
                      <a:solidFill>
                        <a:srgbClr val="9B0F0F"/>
                      </a:solidFill>
                      <a:prstDash val="solid"/>
                      <a:round/>
                      <a:headEnd type="none" w="med" len="med"/>
                      <a:tailEnd type="none" w="med" len="med"/>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solidFill>
                        <a:srgbClr val="9B0F0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3053016"/>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8</a:t>
                      </a:r>
                    </a:p>
                  </a:txBody>
                  <a:tcPr marL="0" marR="0" marT="0" marB="0" anchor="ctr">
                    <a:lnL w="28575" cap="flat" cmpd="sng" algn="ctr">
                      <a:no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copies to parent(s)</a:t>
                      </a:r>
                    </a:p>
                  </a:txBody>
                  <a:tcPr marL="0" marR="0" marT="0" marB="0" anchor="ctr">
                    <a:lnL>
                      <a:noFill/>
                    </a:lnL>
                    <a:lnR w="28575" cap="flat" cmpd="sng" algn="ctr">
                      <a:noFill/>
                      <a:prstDash val="solid"/>
                      <a:round/>
                      <a:headEnd type="none" w="med" len="med"/>
                      <a:tailEnd type="none" w="med" len="med"/>
                    </a:lnR>
                    <a:lnT w="28575" cap="flat" cmpd="sng" algn="ctr">
                      <a:solidFill>
                        <a:srgbClr val="9B0F0F"/>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792258587"/>
                  </a:ext>
                </a:extLst>
              </a:tr>
              <a:tr h="461990">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9</a:t>
                      </a:r>
                    </a:p>
                  </a:txBody>
                  <a:tcPr marL="0" marR="0" marT="0" marB="0"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Retain original documents</a:t>
                      </a:r>
                    </a:p>
                  </a:txBody>
                  <a:tcPr marL="0" marR="0" marT="0"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428476980"/>
                  </a:ext>
                </a:extLst>
              </a:tr>
            </a:tbl>
          </a:graphicData>
        </a:graphic>
      </p:graphicFrame>
      <p:pic>
        <p:nvPicPr>
          <p:cNvPr id="10" name="Graphic 9" descr="Checkmark">
            <a:extLst>
              <a:ext uri="{FF2B5EF4-FFF2-40B4-BE49-F238E27FC236}">
                <a16:creationId xmlns:a16="http://schemas.microsoft.com/office/drawing/2014/main" id="{887FDF64-9949-4BA1-920D-AC7DB22919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6146" y="2198069"/>
            <a:ext cx="422258" cy="422258"/>
          </a:xfrm>
          <a:prstGeom prst="rect">
            <a:avLst/>
          </a:prstGeom>
        </p:spPr>
      </p:pic>
      <p:pic>
        <p:nvPicPr>
          <p:cNvPr id="11" name="Graphic 10" descr="Checkmark">
            <a:extLst>
              <a:ext uri="{FF2B5EF4-FFF2-40B4-BE49-F238E27FC236}">
                <a16:creationId xmlns:a16="http://schemas.microsoft.com/office/drawing/2014/main" id="{BD10F1E7-D224-4CCE-AA22-7EE8568EA3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8126" y="2687351"/>
            <a:ext cx="422258" cy="422258"/>
          </a:xfrm>
          <a:prstGeom prst="rect">
            <a:avLst/>
          </a:prstGeom>
        </p:spPr>
      </p:pic>
      <p:pic>
        <p:nvPicPr>
          <p:cNvPr id="12" name="Graphic 11" descr="Checkmark">
            <a:extLst>
              <a:ext uri="{FF2B5EF4-FFF2-40B4-BE49-F238E27FC236}">
                <a16:creationId xmlns:a16="http://schemas.microsoft.com/office/drawing/2014/main" id="{00F6569A-AA1F-4C05-A7D5-3707229929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0106" y="3176633"/>
            <a:ext cx="422258" cy="422258"/>
          </a:xfrm>
          <a:prstGeom prst="rect">
            <a:avLst/>
          </a:prstGeom>
        </p:spPr>
      </p:pic>
      <p:pic>
        <p:nvPicPr>
          <p:cNvPr id="13" name="Graphic 12" descr="Checkmark">
            <a:extLst>
              <a:ext uri="{FF2B5EF4-FFF2-40B4-BE49-F238E27FC236}">
                <a16:creationId xmlns:a16="http://schemas.microsoft.com/office/drawing/2014/main" id="{39CCF9AF-5E64-42C0-AE5F-2A5A060316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0106" y="3593725"/>
            <a:ext cx="422258" cy="422258"/>
          </a:xfrm>
          <a:prstGeom prst="rect">
            <a:avLst/>
          </a:prstGeom>
        </p:spPr>
      </p:pic>
      <p:pic>
        <p:nvPicPr>
          <p:cNvPr id="14" name="Graphic 13" descr="Checkmark">
            <a:extLst>
              <a:ext uri="{FF2B5EF4-FFF2-40B4-BE49-F238E27FC236}">
                <a16:creationId xmlns:a16="http://schemas.microsoft.com/office/drawing/2014/main" id="{64AB7F6F-BEB3-4A96-A63A-C3740EA317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2086" y="4050923"/>
            <a:ext cx="422258" cy="422258"/>
          </a:xfrm>
          <a:prstGeom prst="rect">
            <a:avLst/>
          </a:prstGeom>
        </p:spPr>
      </p:pic>
      <p:pic>
        <p:nvPicPr>
          <p:cNvPr id="15" name="Graphic 14" descr="Checkmark">
            <a:extLst>
              <a:ext uri="{FF2B5EF4-FFF2-40B4-BE49-F238E27FC236}">
                <a16:creationId xmlns:a16="http://schemas.microsoft.com/office/drawing/2014/main" id="{003C9415-A28E-4507-B87C-CD614D94E6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4066" y="4540205"/>
            <a:ext cx="422258" cy="422258"/>
          </a:xfrm>
          <a:prstGeom prst="rect">
            <a:avLst/>
          </a:prstGeom>
        </p:spPr>
      </p:pic>
    </p:spTree>
    <p:extLst>
      <p:ext uri="{BB962C8B-B14F-4D97-AF65-F5344CB8AC3E}">
        <p14:creationId xmlns:p14="http://schemas.microsoft.com/office/powerpoint/2010/main" val="791735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4340" y="1889766"/>
            <a:ext cx="9139660" cy="4398963"/>
          </a:xfrm>
        </p:spPr>
        <p:txBody>
          <a:bodyPr>
            <a:normAutofit/>
          </a:bodyPr>
          <a:lstStyle/>
          <a:p>
            <a:pPr marL="274320" indent="0" eaLnBrk="1" hangingPunct="1">
              <a:spcBef>
                <a:spcPts val="108"/>
              </a:spcBef>
              <a:spcAft>
                <a:spcPts val="1200"/>
              </a:spcAft>
              <a:buNone/>
            </a:pPr>
            <a:r>
              <a:rPr lang="en-US" dirty="0">
                <a:solidFill>
                  <a:srgbClr val="002060"/>
                </a:solidFill>
                <a:latin typeface="Freight Text Pro"/>
              </a:rPr>
              <a:t>Effective December 28, 2018, VSS no longer accepts AOPs via fax machine.  </a:t>
            </a:r>
          </a:p>
          <a:p>
            <a:pPr marL="274320" indent="0" eaLnBrk="1" hangingPunct="1">
              <a:spcBef>
                <a:spcPts val="108"/>
              </a:spcBef>
              <a:spcAft>
                <a:spcPts val="1200"/>
              </a:spcAft>
              <a:buNone/>
            </a:pPr>
            <a:r>
              <a:rPr lang="en-US" b="1" dirty="0">
                <a:solidFill>
                  <a:srgbClr val="002060"/>
                </a:solidFill>
                <a:latin typeface="Freight Text Pro"/>
              </a:rPr>
              <a:t>All AOPs will be submitted via TxEVER.</a:t>
            </a:r>
          </a:p>
          <a:p>
            <a:pPr marL="274320" indent="0" eaLnBrk="1" hangingPunct="1">
              <a:spcBef>
                <a:spcPts val="108"/>
              </a:spcBef>
              <a:spcAft>
                <a:spcPts val="1200"/>
              </a:spcAft>
              <a:buNone/>
            </a:pPr>
            <a:r>
              <a:rPr lang="en-US" dirty="0">
                <a:solidFill>
                  <a:srgbClr val="002060"/>
                </a:solidFill>
                <a:latin typeface="Freight Text Pro"/>
              </a:rPr>
              <a:t>Please follow the steps in the </a:t>
            </a:r>
            <a:r>
              <a:rPr lang="en-US" b="1" dirty="0">
                <a:solidFill>
                  <a:srgbClr val="002060"/>
                </a:solidFill>
                <a:latin typeface="Freight Text Pro"/>
              </a:rPr>
              <a:t>Vital Statistics’ TxEVER Registration Guide </a:t>
            </a:r>
            <a:r>
              <a:rPr lang="en-US" dirty="0">
                <a:solidFill>
                  <a:srgbClr val="002060"/>
                </a:solidFill>
                <a:latin typeface="Freight Text Pro"/>
              </a:rPr>
              <a:t>for submitting, birth matching and releasing the record in TxEVER.</a:t>
            </a:r>
          </a:p>
        </p:txBody>
      </p:sp>
      <p:sp>
        <p:nvSpPr>
          <p:cNvPr id="10" name="Rectangle 20"/>
          <p:cNvSpPr>
            <a:spLocks noChangeArrowheads="1"/>
          </p:cNvSpPr>
          <p:nvPr/>
        </p:nvSpPr>
        <p:spPr bwMode="auto">
          <a:xfrm>
            <a:off x="-15780" y="1297897"/>
            <a:ext cx="8213725" cy="383182"/>
          </a:xfrm>
          <a:prstGeom prst="rect">
            <a:avLst/>
          </a:prstGeom>
          <a:noFill/>
          <a:ln w="9525">
            <a:noFill/>
            <a:miter lim="800000"/>
            <a:headEnd/>
            <a:tailEnd/>
          </a:ln>
        </p:spPr>
        <p:txBody>
          <a:bodyPr anchor="ctr">
            <a:spAutoFit/>
          </a:bodyPr>
          <a:lstStyle/>
          <a:p>
            <a:pPr marL="274320" algn="l">
              <a:lnSpc>
                <a:spcPct val="90000"/>
              </a:lnSpc>
            </a:pPr>
            <a:r>
              <a:rPr lang="en-US" sz="2100" b="1" dirty="0">
                <a:solidFill>
                  <a:srgbClr val="002060"/>
                </a:solidFill>
                <a:latin typeface="Freight Text Pro"/>
              </a:rPr>
              <a:t>Step 7:  Submit the AOP to Vital Statistics Section</a:t>
            </a:r>
          </a:p>
        </p:txBody>
      </p:sp>
      <p:sp>
        <p:nvSpPr>
          <p:cNvPr id="6" name="Rectangle 5">
            <a:extLst>
              <a:ext uri="{FF2B5EF4-FFF2-40B4-BE49-F238E27FC236}">
                <a16:creationId xmlns:a16="http://schemas.microsoft.com/office/drawing/2014/main" id="{6F1F78C9-CBB6-40AE-B07A-E885981FF7BB}"/>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E60FC0-3319-4A35-A939-25BFDE9BF5E1}"/>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https://www.texasattorneygeneral.gov/sites/default/files/files/branding/2018/OAG-Official-Lockup-White%402x.png">
            <a:extLst>
              <a:ext uri="{FF2B5EF4-FFF2-40B4-BE49-F238E27FC236}">
                <a16:creationId xmlns:a16="http://schemas.microsoft.com/office/drawing/2014/main" id="{4B354E23-1131-45AE-B342-43500AD3F9D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6">
            <a:extLst>
              <a:ext uri="{FF2B5EF4-FFF2-40B4-BE49-F238E27FC236}">
                <a16:creationId xmlns:a16="http://schemas.microsoft.com/office/drawing/2014/main" id="{0A092D0A-B45C-4382-9F63-1C9A204AED1D}"/>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extLst>
      <p:ext uri="{BB962C8B-B14F-4D97-AF65-F5344CB8AC3E}">
        <p14:creationId xmlns:p14="http://schemas.microsoft.com/office/powerpoint/2010/main" val="1052109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WordArt 8"/>
          <p:cNvSpPr>
            <a:spLocks noChangeArrowheads="1" noChangeShapeType="1" noTextEdit="1"/>
          </p:cNvSpPr>
          <p:nvPr/>
        </p:nvSpPr>
        <p:spPr bwMode="auto">
          <a:xfrm rot="451675">
            <a:off x="4210050" y="1778000"/>
            <a:ext cx="731838" cy="1233488"/>
          </a:xfrm>
          <a:prstGeom prst="rect">
            <a:avLst/>
          </a:prstGeom>
        </p:spPr>
        <p:txBody>
          <a:bodyPr wrap="none" fromWordArt="1">
            <a:prstTxWarp prst="textPlain">
              <a:avLst>
                <a:gd name="adj" fmla="val 50000"/>
              </a:avLst>
            </a:prstTxWarp>
          </a:bodyPr>
          <a:lstStyle/>
          <a:p>
            <a:endParaRPr lang="en-US" sz="8000" kern="10" dirty="0">
              <a:ln w="9525">
                <a:noFill/>
                <a:round/>
                <a:headEnd/>
                <a:tailEnd/>
              </a:ln>
              <a:solidFill>
                <a:srgbClr val="9B0F0F">
                  <a:alpha val="89803"/>
                </a:srgbClr>
              </a:solidFill>
              <a:effectLst>
                <a:outerShdw dist="45791" dir="2021404" algn="ctr" rotWithShape="0">
                  <a:srgbClr val="B2B2B2">
                    <a:alpha val="79999"/>
                  </a:srgbClr>
                </a:outerShdw>
              </a:effectLst>
              <a:latin typeface="Freight Text Pro"/>
            </a:endParaRPr>
          </a:p>
        </p:txBody>
      </p:sp>
      <p:sp>
        <p:nvSpPr>
          <p:cNvPr id="29708" name="Rectangle 14"/>
          <p:cNvSpPr>
            <a:spLocks noChangeArrowheads="1"/>
          </p:cNvSpPr>
          <p:nvPr/>
        </p:nvSpPr>
        <p:spPr bwMode="auto">
          <a:xfrm>
            <a:off x="256033" y="1261114"/>
            <a:ext cx="8773667" cy="484620"/>
          </a:xfrm>
          <a:prstGeom prst="rect">
            <a:avLst/>
          </a:prstGeom>
          <a:noFill/>
          <a:ln w="9525">
            <a:noFill/>
            <a:miter lim="800000"/>
            <a:headEnd/>
            <a:tailEnd/>
          </a:ln>
        </p:spPr>
        <p:txBody>
          <a:bodyPr wrap="square" anchor="ctr">
            <a:spAutoFit/>
          </a:bodyPr>
          <a:lstStyle/>
          <a:p>
            <a:pPr>
              <a:lnSpc>
                <a:spcPct val="90000"/>
              </a:lnSpc>
            </a:pPr>
            <a:r>
              <a:rPr lang="en-US" sz="2800" b="1" dirty="0">
                <a:solidFill>
                  <a:srgbClr val="002060"/>
                </a:solidFill>
                <a:latin typeface="Freight Text Pro"/>
              </a:rPr>
              <a:t>Step-by-Step</a:t>
            </a:r>
          </a:p>
        </p:txBody>
      </p:sp>
      <p:sp>
        <p:nvSpPr>
          <p:cNvPr id="17" name="Rectangle 16">
            <a:extLst>
              <a:ext uri="{FF2B5EF4-FFF2-40B4-BE49-F238E27FC236}">
                <a16:creationId xmlns:a16="http://schemas.microsoft.com/office/drawing/2014/main" id="{8D0B0C6E-3857-4E05-B31A-7A71792F4D0C}"/>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BAAAF-662F-4D64-9F99-0137A4B96FE0}"/>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https://www.texasattorneygeneral.gov/sites/default/files/files/branding/2018/OAG-Official-Lockup-White%402x.png">
            <a:extLst>
              <a:ext uri="{FF2B5EF4-FFF2-40B4-BE49-F238E27FC236}">
                <a16:creationId xmlns:a16="http://schemas.microsoft.com/office/drawing/2014/main" id="{135A90C4-029D-41EF-BA41-E960FE4B78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6">
            <a:extLst>
              <a:ext uri="{FF2B5EF4-FFF2-40B4-BE49-F238E27FC236}">
                <a16:creationId xmlns:a16="http://schemas.microsoft.com/office/drawing/2014/main" id="{192BD31E-2802-4BA9-A91C-92128EB274EB}"/>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graphicFrame>
        <p:nvGraphicFramePr>
          <p:cNvPr id="9" name="Table 8">
            <a:extLst>
              <a:ext uri="{FF2B5EF4-FFF2-40B4-BE49-F238E27FC236}">
                <a16:creationId xmlns:a16="http://schemas.microsoft.com/office/drawing/2014/main" id="{CABE5189-5BF4-4624-8C57-F9CA89C824CA}"/>
              </a:ext>
            </a:extLst>
          </p:cNvPr>
          <p:cNvGraphicFramePr>
            <a:graphicFrameLocks noGrp="1"/>
          </p:cNvGraphicFramePr>
          <p:nvPr>
            <p:extLst>
              <p:ext uri="{D42A27DB-BD31-4B8C-83A1-F6EECF244321}">
                <p14:modId xmlns:p14="http://schemas.microsoft.com/office/powerpoint/2010/main" val="4031197186"/>
              </p:ext>
            </p:extLst>
          </p:nvPr>
        </p:nvGraphicFramePr>
        <p:xfrm>
          <a:off x="256033" y="1668380"/>
          <a:ext cx="8631934" cy="4757556"/>
        </p:xfrm>
        <a:graphic>
          <a:graphicData uri="http://schemas.openxmlformats.org/drawingml/2006/table">
            <a:tbl>
              <a:tblPr/>
              <a:tblGrid>
                <a:gridCol w="908379">
                  <a:extLst>
                    <a:ext uri="{9D8B030D-6E8A-4147-A177-3AD203B41FA5}">
                      <a16:colId xmlns:a16="http://schemas.microsoft.com/office/drawing/2014/main" val="2636200841"/>
                    </a:ext>
                  </a:extLst>
                </a:gridCol>
                <a:gridCol w="5257783">
                  <a:extLst>
                    <a:ext uri="{9D8B030D-6E8A-4147-A177-3AD203B41FA5}">
                      <a16:colId xmlns:a16="http://schemas.microsoft.com/office/drawing/2014/main" val="3363781882"/>
                    </a:ext>
                  </a:extLst>
                </a:gridCol>
                <a:gridCol w="2465772">
                  <a:extLst>
                    <a:ext uri="{9D8B030D-6E8A-4147-A177-3AD203B41FA5}">
                      <a16:colId xmlns:a16="http://schemas.microsoft.com/office/drawing/2014/main" val="4115124403"/>
                    </a:ext>
                  </a:extLst>
                </a:gridCol>
              </a:tblGrid>
              <a:tr h="634088">
                <a:tc>
                  <a:txBody>
                    <a:bodyPr/>
                    <a:lstStyle/>
                    <a:p>
                      <a:pPr marL="213995" marR="9525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Step</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Process</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Complete?</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2761140138"/>
                  </a:ext>
                </a:extLst>
              </a:tr>
              <a:tr h="446591">
                <a:tc>
                  <a:txBody>
                    <a:bodyPr/>
                    <a:lstStyle/>
                    <a:p>
                      <a:pPr marL="118745" marR="0" algn="ctr"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Determine whether an AOP is appropriate</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0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602858111"/>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2</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information</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906650473"/>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3</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Reassess whether an AOP is appropriate</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627437704"/>
                  </a:ext>
                </a:extLst>
              </a:tr>
              <a:tr h="426386">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4</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the AOP</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042523510"/>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5</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Review the completed AOP</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138042824"/>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6</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a Parent Survey</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547790288"/>
                  </a:ext>
                </a:extLst>
              </a:tr>
              <a:tr h="477341">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7</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Submit the AOP to VSS via TxEVER</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73053016"/>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8</a:t>
                      </a:r>
                    </a:p>
                  </a:txBody>
                  <a:tcPr marL="0" marR="0" marT="0" marB="0" anchor="ctr">
                    <a:lnL w="28575" cap="flat" cmpd="sng" algn="ctr">
                      <a:solidFill>
                        <a:srgbClr val="9B0F0F"/>
                      </a:solid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copies to parent(s)</a:t>
                      </a:r>
                    </a:p>
                  </a:txBody>
                  <a:tcPr marL="0" marR="0" marT="0" marB="0" anchor="ctr">
                    <a:lnL>
                      <a:noFill/>
                    </a:lnL>
                    <a:lnR w="28575" cap="flat" cmpd="sng" algn="ctr">
                      <a:solidFill>
                        <a:srgbClr val="9B0F0F"/>
                      </a:solidFill>
                      <a:prstDash val="solid"/>
                      <a:round/>
                      <a:headEnd type="none" w="med" len="med"/>
                      <a:tailEnd type="none" w="med" len="med"/>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solidFill>
                        <a:srgbClr val="9B0F0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92258587"/>
                  </a:ext>
                </a:extLst>
              </a:tr>
              <a:tr h="461990">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9</a:t>
                      </a:r>
                    </a:p>
                  </a:txBody>
                  <a:tcPr marL="0" marR="0" marT="0" marB="0" anchor="ctr">
                    <a:lnL w="28575" cap="flat" cmpd="sng" algn="ctr">
                      <a:no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Retain original documents</a:t>
                      </a:r>
                    </a:p>
                  </a:txBody>
                  <a:tcPr marL="0" marR="0" marT="0" marB="0" anchor="ctr">
                    <a:lnL>
                      <a:noFill/>
                    </a:lnL>
                    <a:lnR w="28575" cap="flat" cmpd="sng" algn="ctr">
                      <a:noFill/>
                      <a:prstDash val="solid"/>
                      <a:round/>
                      <a:headEnd type="none" w="med" len="med"/>
                      <a:tailEnd type="none" w="med" len="med"/>
                    </a:lnR>
                    <a:lnT w="28575" cap="flat" cmpd="sng" algn="ctr">
                      <a:solidFill>
                        <a:srgbClr val="9B0F0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428476980"/>
                  </a:ext>
                </a:extLst>
              </a:tr>
            </a:tbl>
          </a:graphicData>
        </a:graphic>
      </p:graphicFrame>
      <p:pic>
        <p:nvPicPr>
          <p:cNvPr id="10" name="Graphic 9" descr="Checkmark">
            <a:extLst>
              <a:ext uri="{FF2B5EF4-FFF2-40B4-BE49-F238E27FC236}">
                <a16:creationId xmlns:a16="http://schemas.microsoft.com/office/drawing/2014/main" id="{887FDF64-9949-4BA1-920D-AC7DB22919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6146" y="2198069"/>
            <a:ext cx="422258" cy="422258"/>
          </a:xfrm>
          <a:prstGeom prst="rect">
            <a:avLst/>
          </a:prstGeom>
        </p:spPr>
      </p:pic>
      <p:pic>
        <p:nvPicPr>
          <p:cNvPr id="11" name="Graphic 10" descr="Checkmark">
            <a:extLst>
              <a:ext uri="{FF2B5EF4-FFF2-40B4-BE49-F238E27FC236}">
                <a16:creationId xmlns:a16="http://schemas.microsoft.com/office/drawing/2014/main" id="{BD10F1E7-D224-4CCE-AA22-7EE8568EA3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8126" y="2687351"/>
            <a:ext cx="422258" cy="422258"/>
          </a:xfrm>
          <a:prstGeom prst="rect">
            <a:avLst/>
          </a:prstGeom>
        </p:spPr>
      </p:pic>
      <p:pic>
        <p:nvPicPr>
          <p:cNvPr id="12" name="Graphic 11" descr="Checkmark">
            <a:extLst>
              <a:ext uri="{FF2B5EF4-FFF2-40B4-BE49-F238E27FC236}">
                <a16:creationId xmlns:a16="http://schemas.microsoft.com/office/drawing/2014/main" id="{00F6569A-AA1F-4C05-A7D5-3707229929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0106" y="3176633"/>
            <a:ext cx="422258" cy="422258"/>
          </a:xfrm>
          <a:prstGeom prst="rect">
            <a:avLst/>
          </a:prstGeom>
        </p:spPr>
      </p:pic>
      <p:pic>
        <p:nvPicPr>
          <p:cNvPr id="13" name="Graphic 12" descr="Checkmark">
            <a:extLst>
              <a:ext uri="{FF2B5EF4-FFF2-40B4-BE49-F238E27FC236}">
                <a16:creationId xmlns:a16="http://schemas.microsoft.com/office/drawing/2014/main" id="{39CCF9AF-5E64-42C0-AE5F-2A5A060316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0106" y="3593725"/>
            <a:ext cx="422258" cy="422258"/>
          </a:xfrm>
          <a:prstGeom prst="rect">
            <a:avLst/>
          </a:prstGeom>
        </p:spPr>
      </p:pic>
      <p:pic>
        <p:nvPicPr>
          <p:cNvPr id="14" name="Graphic 13" descr="Checkmark">
            <a:extLst>
              <a:ext uri="{FF2B5EF4-FFF2-40B4-BE49-F238E27FC236}">
                <a16:creationId xmlns:a16="http://schemas.microsoft.com/office/drawing/2014/main" id="{64AB7F6F-BEB3-4A96-A63A-C3740EA317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2086" y="4050923"/>
            <a:ext cx="422258" cy="422258"/>
          </a:xfrm>
          <a:prstGeom prst="rect">
            <a:avLst/>
          </a:prstGeom>
        </p:spPr>
      </p:pic>
      <p:pic>
        <p:nvPicPr>
          <p:cNvPr id="15" name="Graphic 14" descr="Checkmark">
            <a:extLst>
              <a:ext uri="{FF2B5EF4-FFF2-40B4-BE49-F238E27FC236}">
                <a16:creationId xmlns:a16="http://schemas.microsoft.com/office/drawing/2014/main" id="{003C9415-A28E-4507-B87C-CD614D94E6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4066" y="4540205"/>
            <a:ext cx="422258" cy="422258"/>
          </a:xfrm>
          <a:prstGeom prst="rect">
            <a:avLst/>
          </a:prstGeom>
        </p:spPr>
      </p:pic>
      <p:pic>
        <p:nvPicPr>
          <p:cNvPr id="16" name="Graphic 15" descr="Checkmark">
            <a:extLst>
              <a:ext uri="{FF2B5EF4-FFF2-40B4-BE49-F238E27FC236}">
                <a16:creationId xmlns:a16="http://schemas.microsoft.com/office/drawing/2014/main" id="{66365F3C-27A2-41BC-AF0C-B27983244E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36046" y="4981361"/>
            <a:ext cx="422258" cy="422258"/>
          </a:xfrm>
          <a:prstGeom prst="rect">
            <a:avLst/>
          </a:prstGeom>
        </p:spPr>
      </p:pic>
    </p:spTree>
    <p:extLst>
      <p:ext uri="{BB962C8B-B14F-4D97-AF65-F5344CB8AC3E}">
        <p14:creationId xmlns:p14="http://schemas.microsoft.com/office/powerpoint/2010/main" val="3912797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a:xfrm>
            <a:off x="7112" y="1631841"/>
            <a:ext cx="9136887" cy="5387975"/>
          </a:xfrm>
          <a:ln>
            <a:noFill/>
          </a:ln>
        </p:spPr>
        <p:txBody>
          <a:bodyPr>
            <a:normAutofit/>
          </a:bodyPr>
          <a:lstStyle/>
          <a:p>
            <a:pPr marL="274320" indent="0" eaLnBrk="1" hangingPunct="1">
              <a:lnSpc>
                <a:spcPct val="100000"/>
              </a:lnSpc>
              <a:spcBef>
                <a:spcPts val="0"/>
              </a:spcBef>
              <a:spcAft>
                <a:spcPts val="600"/>
              </a:spcAft>
              <a:buNone/>
            </a:pPr>
            <a:r>
              <a:rPr lang="en-US" dirty="0">
                <a:solidFill>
                  <a:srgbClr val="002060"/>
                </a:solidFill>
                <a:latin typeface="Freight Text Pro"/>
              </a:rPr>
              <a:t>As a certified entity, you are required to provide </a:t>
            </a:r>
            <a:r>
              <a:rPr lang="en-US" b="1" dirty="0">
                <a:solidFill>
                  <a:srgbClr val="002060"/>
                </a:solidFill>
                <a:latin typeface="Freight Text Pro"/>
              </a:rPr>
              <a:t>each </a:t>
            </a:r>
            <a:r>
              <a:rPr lang="en-US" dirty="0">
                <a:solidFill>
                  <a:srgbClr val="002060"/>
                </a:solidFill>
                <a:latin typeface="Freight Text Pro"/>
              </a:rPr>
              <a:t>parent who completed the AOP with his or her own copy of the document.</a:t>
            </a:r>
          </a:p>
          <a:p>
            <a:pPr marL="274320" indent="0" eaLnBrk="1" hangingPunct="1">
              <a:lnSpc>
                <a:spcPct val="100000"/>
              </a:lnSpc>
              <a:spcBef>
                <a:spcPts val="0"/>
              </a:spcBef>
              <a:spcAft>
                <a:spcPts val="600"/>
              </a:spcAft>
              <a:buNone/>
            </a:pPr>
            <a:r>
              <a:rPr lang="en-US" dirty="0">
                <a:solidFill>
                  <a:srgbClr val="002060"/>
                </a:solidFill>
                <a:latin typeface="Freight Text Pro"/>
              </a:rPr>
              <a:t>In order to provide clear evidence that the parties had access to all required information prior to signing the AOP, you will:</a:t>
            </a:r>
          </a:p>
          <a:p>
            <a:pPr marL="640080" lvl="2" indent="-347472" eaLnBrk="1" hangingPunct="1">
              <a:lnSpc>
                <a:spcPct val="100000"/>
              </a:lnSpc>
              <a:spcBef>
                <a:spcPts val="600"/>
              </a:spcBef>
              <a:spcAft>
                <a:spcPts val="600"/>
              </a:spcAft>
              <a:buFont typeface="Arial" pitchFamily="34" charset="0"/>
              <a:buChar char="•"/>
            </a:pPr>
            <a:r>
              <a:rPr lang="en-US" sz="2100" dirty="0">
                <a:solidFill>
                  <a:srgbClr val="002060"/>
                </a:solidFill>
                <a:latin typeface="Freight Text Pro"/>
              </a:rPr>
              <a:t>Make a double-sided copy of the signed AOP that includes the Benefits, Rights and Responsibilities (English only) on the back.</a:t>
            </a:r>
          </a:p>
          <a:p>
            <a:pPr marL="640080" lvl="2" indent="-347472" eaLnBrk="1" hangingPunct="1">
              <a:lnSpc>
                <a:spcPct val="100000"/>
              </a:lnSpc>
              <a:spcBef>
                <a:spcPts val="0"/>
              </a:spcBef>
              <a:spcAft>
                <a:spcPts val="600"/>
              </a:spcAft>
              <a:buFont typeface="Arial" pitchFamily="34" charset="0"/>
              <a:buChar char="•"/>
            </a:pPr>
            <a:r>
              <a:rPr lang="en-US" sz="2100" dirty="0">
                <a:solidFill>
                  <a:srgbClr val="002060"/>
                </a:solidFill>
                <a:latin typeface="Freight Text Pro"/>
              </a:rPr>
              <a:t>If the signed AOP is uploaded to TxEVER, then parents should also receive a copy of the “TxEVER AOP” that has VSS’ AOP number. This copy should include the BRR on the back of it.</a:t>
            </a:r>
          </a:p>
          <a:p>
            <a:pPr marL="609600" indent="-609600" algn="ctr" eaLnBrk="1" hangingPunct="1">
              <a:lnSpc>
                <a:spcPct val="90000"/>
              </a:lnSpc>
              <a:spcBef>
                <a:spcPct val="30000"/>
              </a:spcBef>
              <a:spcAft>
                <a:spcPct val="20000"/>
              </a:spcAft>
            </a:pPr>
            <a:endParaRPr lang="en-US" b="1" dirty="0">
              <a:solidFill>
                <a:srgbClr val="002060"/>
              </a:solidFill>
              <a:latin typeface="Freight Text Pro"/>
            </a:endParaRPr>
          </a:p>
          <a:p>
            <a:pPr marL="609600" indent="-609600" eaLnBrk="1" hangingPunct="1">
              <a:lnSpc>
                <a:spcPct val="90000"/>
              </a:lnSpc>
              <a:spcBef>
                <a:spcPct val="10000"/>
              </a:spcBef>
            </a:pPr>
            <a:endParaRPr lang="en-US" dirty="0">
              <a:solidFill>
                <a:srgbClr val="002060"/>
              </a:solidFill>
              <a:latin typeface="Freight Text Pro"/>
            </a:endParaRPr>
          </a:p>
          <a:p>
            <a:pPr marL="990600" lvl="1" indent="-533400" eaLnBrk="1" hangingPunct="1">
              <a:lnSpc>
                <a:spcPct val="90000"/>
              </a:lnSpc>
              <a:spcAft>
                <a:spcPct val="20000"/>
              </a:spcAft>
              <a:buNone/>
            </a:pPr>
            <a:endParaRPr lang="en-US" sz="2100" dirty="0">
              <a:solidFill>
                <a:srgbClr val="002060"/>
              </a:solidFill>
              <a:latin typeface="Freight Text Pro"/>
            </a:endParaRPr>
          </a:p>
        </p:txBody>
      </p:sp>
      <p:sp>
        <p:nvSpPr>
          <p:cNvPr id="10" name="Rectangle 20"/>
          <p:cNvSpPr>
            <a:spLocks noChangeArrowheads="1"/>
          </p:cNvSpPr>
          <p:nvPr/>
        </p:nvSpPr>
        <p:spPr bwMode="auto">
          <a:xfrm>
            <a:off x="-14" y="1201645"/>
            <a:ext cx="8213725" cy="383182"/>
          </a:xfrm>
          <a:prstGeom prst="rect">
            <a:avLst/>
          </a:prstGeom>
          <a:noFill/>
          <a:ln w="9525">
            <a:noFill/>
            <a:miter lim="800000"/>
            <a:headEnd/>
            <a:tailEnd/>
          </a:ln>
        </p:spPr>
        <p:txBody>
          <a:bodyPr anchor="ctr">
            <a:spAutoFit/>
          </a:bodyPr>
          <a:lstStyle/>
          <a:p>
            <a:pPr marL="274320" algn="l">
              <a:lnSpc>
                <a:spcPct val="90000"/>
              </a:lnSpc>
            </a:pPr>
            <a:r>
              <a:rPr lang="en-US" sz="2100" b="1" dirty="0">
                <a:solidFill>
                  <a:srgbClr val="002060"/>
                </a:solidFill>
                <a:latin typeface="Freight Text Pro"/>
              </a:rPr>
              <a:t>Step 8:  Provide all required copies to the parent</a:t>
            </a:r>
          </a:p>
        </p:txBody>
      </p:sp>
      <p:sp>
        <p:nvSpPr>
          <p:cNvPr id="6" name="Rectangle 5">
            <a:extLst>
              <a:ext uri="{FF2B5EF4-FFF2-40B4-BE49-F238E27FC236}">
                <a16:creationId xmlns:a16="http://schemas.microsoft.com/office/drawing/2014/main" id="{648C0234-6444-4CDC-AE03-3ABF5112508D}"/>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3BDEE7-F8A3-4F02-9D23-59126459360A}"/>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https://www.texasattorneygeneral.gov/sites/default/files/files/branding/2018/OAG-Official-Lockup-White%402x.png">
            <a:extLst>
              <a:ext uri="{FF2B5EF4-FFF2-40B4-BE49-F238E27FC236}">
                <a16:creationId xmlns:a16="http://schemas.microsoft.com/office/drawing/2014/main" id="{887AB802-A524-4D13-89FC-BB2204DB47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6">
            <a:extLst>
              <a:ext uri="{FF2B5EF4-FFF2-40B4-BE49-F238E27FC236}">
                <a16:creationId xmlns:a16="http://schemas.microsoft.com/office/drawing/2014/main" id="{CFEDD6CC-9379-47B3-B1AA-91D829E7B5F2}"/>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7" name="Rectangle 9"/>
          <p:cNvSpPr>
            <a:spLocks noChangeArrowheads="1"/>
          </p:cNvSpPr>
          <p:nvPr/>
        </p:nvSpPr>
        <p:spPr bwMode="auto">
          <a:xfrm>
            <a:off x="14775" y="1666642"/>
            <a:ext cx="8743950" cy="3419475"/>
          </a:xfrm>
          <a:prstGeom prst="rect">
            <a:avLst/>
          </a:prstGeom>
          <a:noFill/>
          <a:ln w="19050" cap="rnd">
            <a:noFill/>
            <a:prstDash val="sysDot"/>
            <a:miter lim="800000"/>
            <a:headEnd/>
            <a:tailEnd/>
          </a:ln>
        </p:spPr>
        <p:txBody>
          <a:bodyPr lIns="27432" rIns="9144" anchor="ctr"/>
          <a:lstStyle/>
          <a:p>
            <a:pPr marL="274320" lvl="1" algn="l">
              <a:spcBef>
                <a:spcPts val="1200"/>
              </a:spcBef>
              <a:spcAft>
                <a:spcPts val="1200"/>
              </a:spcAft>
            </a:pPr>
            <a:r>
              <a:rPr lang="en-US" sz="2100" b="1" dirty="0">
                <a:solidFill>
                  <a:srgbClr val="002060"/>
                </a:solidFill>
                <a:latin typeface="Freight Text Pro"/>
              </a:rPr>
              <a:t>What are the benefits of establishing paternity?</a:t>
            </a:r>
          </a:p>
          <a:p>
            <a:pPr marL="274320" lvl="1" algn="l">
              <a:spcBef>
                <a:spcPts val="1200"/>
              </a:spcBef>
              <a:spcAft>
                <a:spcPts val="1200"/>
              </a:spcAft>
            </a:pPr>
            <a:r>
              <a:rPr lang="en-US" sz="2100" dirty="0">
                <a:solidFill>
                  <a:srgbClr val="002060"/>
                </a:solidFill>
                <a:latin typeface="Freight Text Pro"/>
              </a:rPr>
              <a:t>A father-child connection is more likely to develop.</a:t>
            </a:r>
          </a:p>
          <a:p>
            <a:pPr marL="804672" lvl="1" indent="-347472" algn="l">
              <a:spcBef>
                <a:spcPts val="600"/>
              </a:spcBef>
              <a:spcAft>
                <a:spcPts val="600"/>
              </a:spcAft>
              <a:buFont typeface="Arial" pitchFamily="34" charset="0"/>
              <a:buChar char="•"/>
            </a:pPr>
            <a:r>
              <a:rPr lang="en-US" sz="2100" dirty="0">
                <a:solidFill>
                  <a:srgbClr val="002060"/>
                </a:solidFill>
                <a:latin typeface="Freight Text Pro"/>
              </a:rPr>
              <a:t>Increased emotional support and security for the child.</a:t>
            </a:r>
          </a:p>
          <a:p>
            <a:pPr marL="804672" lvl="1" indent="-347472" algn="l">
              <a:spcBef>
                <a:spcPts val="600"/>
              </a:spcBef>
              <a:spcAft>
                <a:spcPts val="600"/>
              </a:spcAft>
              <a:buFont typeface="Arial" pitchFamily="34" charset="0"/>
              <a:buChar char="•"/>
            </a:pPr>
            <a:r>
              <a:rPr lang="en-US" sz="2100" dirty="0">
                <a:solidFill>
                  <a:srgbClr val="002060"/>
                </a:solidFill>
                <a:latin typeface="Freight Text Pro"/>
              </a:rPr>
              <a:t>Provides father and child with legal rights.</a:t>
            </a:r>
          </a:p>
          <a:p>
            <a:pPr marL="804672" lvl="1" indent="-347472" algn="l">
              <a:spcBef>
                <a:spcPts val="600"/>
              </a:spcBef>
              <a:spcAft>
                <a:spcPts val="600"/>
              </a:spcAft>
              <a:buFont typeface="Arial" pitchFamily="34" charset="0"/>
              <a:buChar char="•"/>
            </a:pPr>
            <a:r>
              <a:rPr lang="en-US" sz="2100" dirty="0">
                <a:solidFill>
                  <a:srgbClr val="002060"/>
                </a:solidFill>
                <a:latin typeface="Freight Text Pro"/>
              </a:rPr>
              <a:t>Provides the child with a sense of identity and connection to family.</a:t>
            </a:r>
          </a:p>
          <a:p>
            <a:pPr marL="804672" lvl="1" indent="-347472" algn="l">
              <a:spcBef>
                <a:spcPts val="600"/>
              </a:spcBef>
              <a:spcAft>
                <a:spcPts val="600"/>
              </a:spcAft>
              <a:buFont typeface="Arial" pitchFamily="34" charset="0"/>
              <a:buChar char="•"/>
            </a:pPr>
            <a:r>
              <a:rPr lang="en-US" sz="2100" dirty="0">
                <a:solidFill>
                  <a:srgbClr val="002060"/>
                </a:solidFill>
                <a:latin typeface="Freight Text Pro"/>
              </a:rPr>
              <a:t>Child may be entitled to ongoing financial support from his or her father.</a:t>
            </a:r>
          </a:p>
          <a:p>
            <a:pPr marL="804672" lvl="1" indent="-347472" algn="l">
              <a:spcBef>
                <a:spcPts val="600"/>
              </a:spcBef>
              <a:spcAft>
                <a:spcPts val="600"/>
              </a:spcAft>
              <a:buFont typeface="Arial" pitchFamily="34" charset="0"/>
              <a:buChar char="•"/>
            </a:pPr>
            <a:r>
              <a:rPr lang="en-US" sz="2100" dirty="0">
                <a:solidFill>
                  <a:srgbClr val="002060"/>
                </a:solidFill>
                <a:latin typeface="Freight Text Pro"/>
              </a:rPr>
              <a:t>Access to the father’s medical history.</a:t>
            </a:r>
          </a:p>
          <a:p>
            <a:pPr marL="804672" lvl="1" indent="-347472" algn="l">
              <a:spcBef>
                <a:spcPts val="600"/>
              </a:spcBef>
              <a:spcAft>
                <a:spcPts val="600"/>
              </a:spcAft>
              <a:buFont typeface="Arial" pitchFamily="34" charset="0"/>
              <a:buChar char="•"/>
            </a:pPr>
            <a:r>
              <a:rPr lang="en-US" sz="2100" dirty="0">
                <a:solidFill>
                  <a:srgbClr val="002060"/>
                </a:solidFill>
                <a:latin typeface="Freight Text Pro"/>
              </a:rPr>
              <a:t>Eligibility to inherit or access medical, Social Security, or military benefits.</a:t>
            </a:r>
          </a:p>
        </p:txBody>
      </p:sp>
      <p:sp>
        <p:nvSpPr>
          <p:cNvPr id="2" name="TextBox 1"/>
          <p:cNvSpPr txBox="1"/>
          <p:nvPr/>
        </p:nvSpPr>
        <p:spPr>
          <a:xfrm>
            <a:off x="161925" y="5594028"/>
            <a:ext cx="8982075" cy="738664"/>
          </a:xfrm>
          <a:prstGeom prst="rect">
            <a:avLst/>
          </a:prstGeom>
          <a:noFill/>
        </p:spPr>
        <p:txBody>
          <a:bodyPr wrap="square" rtlCol="0">
            <a:spAutoFit/>
          </a:bodyPr>
          <a:lstStyle/>
          <a:p>
            <a:r>
              <a:rPr lang="en-US" sz="2100" b="1" dirty="0">
                <a:solidFill>
                  <a:srgbClr val="002060"/>
                </a:solidFill>
                <a:latin typeface="Freight Text Pro"/>
              </a:rPr>
              <a:t>Generally, everyone in the family benefits when paternity is legally established – dad, mom, and most importantly, the child.</a:t>
            </a:r>
          </a:p>
        </p:txBody>
      </p:sp>
      <p:sp>
        <p:nvSpPr>
          <p:cNvPr id="7" name="Rectangle 6">
            <a:extLst>
              <a:ext uri="{FF2B5EF4-FFF2-40B4-BE49-F238E27FC236}">
                <a16:creationId xmlns:a16="http://schemas.microsoft.com/office/drawing/2014/main" id="{11D63EE6-F42D-4417-A82E-887E012DF43A}"/>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8C21E3-4BDE-494B-9CE6-38C592048481}"/>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descr="https://www.texasattorneygeneral.gov/sites/default/files/files/branding/2018/OAG-Official-Lockup-White%402x.png">
            <a:extLst>
              <a:ext uri="{FF2B5EF4-FFF2-40B4-BE49-F238E27FC236}">
                <a16:creationId xmlns:a16="http://schemas.microsoft.com/office/drawing/2014/main" id="{CDDF8347-9DBA-42E3-98FB-794274EC80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6">
            <a:extLst>
              <a:ext uri="{FF2B5EF4-FFF2-40B4-BE49-F238E27FC236}">
                <a16:creationId xmlns:a16="http://schemas.microsoft.com/office/drawing/2014/main" id="{F08EF0BD-C589-49B1-B09B-BBF3FD649D07}"/>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Basics of Paternity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3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F03ABC5-264B-4032-AE2A-AD6706876157}"/>
              </a:ext>
            </a:extLst>
          </p:cNvPr>
          <p:cNvGrpSpPr/>
          <p:nvPr/>
        </p:nvGrpSpPr>
        <p:grpSpPr>
          <a:xfrm>
            <a:off x="4448617" y="1478305"/>
            <a:ext cx="4278288" cy="5118401"/>
            <a:chOff x="3634435" y="1234352"/>
            <a:chExt cx="4290554" cy="5390109"/>
          </a:xfrm>
        </p:grpSpPr>
        <p:grpSp>
          <p:nvGrpSpPr>
            <p:cNvPr id="6" name="Group 5">
              <a:extLst>
                <a:ext uri="{FF2B5EF4-FFF2-40B4-BE49-F238E27FC236}">
                  <a16:creationId xmlns:a16="http://schemas.microsoft.com/office/drawing/2014/main" id="{93C0EB77-51F7-4641-8831-1971E904321C}"/>
                </a:ext>
              </a:extLst>
            </p:cNvPr>
            <p:cNvGrpSpPr/>
            <p:nvPr/>
          </p:nvGrpSpPr>
          <p:grpSpPr>
            <a:xfrm>
              <a:off x="3634435" y="1234352"/>
              <a:ext cx="4290554" cy="5390109"/>
              <a:chOff x="3634435" y="1234352"/>
              <a:chExt cx="4290554" cy="5390109"/>
            </a:xfrm>
          </p:grpSpPr>
          <p:grpSp>
            <p:nvGrpSpPr>
              <p:cNvPr id="5" name="Group 4">
                <a:extLst>
                  <a:ext uri="{FF2B5EF4-FFF2-40B4-BE49-F238E27FC236}">
                    <a16:creationId xmlns:a16="http://schemas.microsoft.com/office/drawing/2014/main" id="{E8E384EB-102C-4779-A0EA-D1942F44DDE0}"/>
                  </a:ext>
                </a:extLst>
              </p:cNvPr>
              <p:cNvGrpSpPr/>
              <p:nvPr/>
            </p:nvGrpSpPr>
            <p:grpSpPr>
              <a:xfrm>
                <a:off x="3634435" y="1234352"/>
                <a:ext cx="4290554" cy="5390109"/>
                <a:chOff x="3634435" y="1234352"/>
                <a:chExt cx="4290554" cy="5390109"/>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4435" y="1234352"/>
                  <a:ext cx="4225083" cy="5390109"/>
                </a:xfrm>
                <a:prstGeom prst="rect">
                  <a:avLst/>
                </a:prstGeom>
              </p:spPr>
            </p:pic>
            <p:sp>
              <p:nvSpPr>
                <p:cNvPr id="49" name="Text Box 14"/>
                <p:cNvSpPr txBox="1">
                  <a:spLocks noChangeArrowheads="1"/>
                </p:cNvSpPr>
                <p:nvPr/>
              </p:nvSpPr>
              <p:spPr bwMode="auto">
                <a:xfrm>
                  <a:off x="5000814" y="2012012"/>
                  <a:ext cx="2924175" cy="246221"/>
                </a:xfrm>
                <a:prstGeom prst="rect">
                  <a:avLst/>
                </a:prstGeom>
                <a:noFill/>
                <a:ln w="38100">
                  <a:noFill/>
                  <a:miter lim="800000"/>
                  <a:headEnd/>
                  <a:tailEnd type="none" w="lg" len="lg"/>
                </a:ln>
              </p:spPr>
              <p:txBody>
                <a:bodyPr lIns="45720" rIns="45720">
                  <a:spAutoFit/>
                </a:bodyPr>
                <a:lstStyle/>
                <a:p>
                  <a:pPr algn="l">
                    <a:spcBef>
                      <a:spcPct val="50000"/>
                    </a:spcBef>
                  </a:pPr>
                  <a:r>
                    <a:rPr lang="en-US" sz="1000" dirty="0">
                      <a:latin typeface="Comic Sans MS" pitchFamily="66" charset="0"/>
                    </a:rPr>
                    <a:t>Betty           Rizzo            Zuko</a:t>
                  </a:r>
                </a:p>
              </p:txBody>
            </p:sp>
            <p:sp>
              <p:nvSpPr>
                <p:cNvPr id="51" name="Text Box 16"/>
                <p:cNvSpPr txBox="1">
                  <a:spLocks noChangeArrowheads="1"/>
                </p:cNvSpPr>
                <p:nvPr/>
              </p:nvSpPr>
              <p:spPr bwMode="auto">
                <a:xfrm>
                  <a:off x="4244779" y="2446029"/>
                  <a:ext cx="2924175" cy="246221"/>
                </a:xfrm>
                <a:prstGeom prst="rect">
                  <a:avLst/>
                </a:prstGeom>
                <a:noFill/>
                <a:ln w="38100">
                  <a:noFill/>
                  <a:miter lim="800000"/>
                  <a:headEnd/>
                  <a:tailEnd type="none" w="lg" len="lg"/>
                </a:ln>
              </p:spPr>
              <p:txBody>
                <a:bodyPr lIns="45720" rIns="45720">
                  <a:spAutoFit/>
                </a:bodyPr>
                <a:lstStyle/>
                <a:p>
                  <a:pPr algn="l">
                    <a:spcBef>
                      <a:spcPct val="50000"/>
                    </a:spcBef>
                  </a:pPr>
                  <a:r>
                    <a:rPr lang="en-US" sz="1000" dirty="0">
                      <a:latin typeface="Comic Sans MS" pitchFamily="66" charset="0"/>
                    </a:rPr>
                    <a:t>Sandra       Maria       Olsen</a:t>
                  </a:r>
                </a:p>
              </p:txBody>
            </p:sp>
            <p:sp>
              <p:nvSpPr>
                <p:cNvPr id="52" name="Text Box 17"/>
                <p:cNvSpPr txBox="1">
                  <a:spLocks noChangeArrowheads="1"/>
                </p:cNvSpPr>
                <p:nvPr/>
              </p:nvSpPr>
              <p:spPr bwMode="auto">
                <a:xfrm>
                  <a:off x="4048047" y="2648891"/>
                  <a:ext cx="3811472"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  </a:t>
                  </a:r>
                  <a:r>
                    <a:rPr lang="en-US" sz="900" dirty="0">
                      <a:latin typeface="Comic Sans MS" pitchFamily="66" charset="0"/>
                    </a:rPr>
                    <a:t>12   06   1996  123 23 1234  58 Grease Lighting  Rydell   TX  76904</a:t>
                  </a:r>
                </a:p>
              </p:txBody>
            </p:sp>
            <p:sp>
              <p:nvSpPr>
                <p:cNvPr id="53" name="Text Box 18"/>
                <p:cNvSpPr txBox="1">
                  <a:spLocks noChangeArrowheads="1"/>
                </p:cNvSpPr>
                <p:nvPr/>
              </p:nvSpPr>
              <p:spPr bwMode="auto">
                <a:xfrm>
                  <a:off x="4064143" y="2887622"/>
                  <a:ext cx="3803327" cy="230832"/>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900" dirty="0">
                      <a:latin typeface="Comic Sans MS" pitchFamily="66" charset="0"/>
                    </a:rPr>
                    <a:t> 05    11    1995                      WITHHELD BY REQUEST</a:t>
                  </a:r>
                </a:p>
              </p:txBody>
            </p:sp>
            <p:sp>
              <p:nvSpPr>
                <p:cNvPr id="54" name="Text Box 63"/>
                <p:cNvSpPr txBox="1">
                  <a:spLocks noChangeArrowheads="1"/>
                </p:cNvSpPr>
                <p:nvPr/>
              </p:nvSpPr>
              <p:spPr bwMode="auto">
                <a:xfrm>
                  <a:off x="4155199" y="4701204"/>
                  <a:ext cx="2091489" cy="253916"/>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50" dirty="0">
                      <a:latin typeface="Mistral" panose="03090702030407020403" pitchFamily="66" charset="0"/>
                    </a:rPr>
                    <a:t>Daniel J. Zuko                    </a:t>
                  </a:r>
                  <a:r>
                    <a:rPr lang="en-US" sz="1000" dirty="0">
                      <a:latin typeface="Comic Sans MS" pitchFamily="66" charset="0"/>
                    </a:rPr>
                    <a:t>7-16-19</a:t>
                  </a:r>
                </a:p>
              </p:txBody>
            </p:sp>
            <p:sp>
              <p:nvSpPr>
                <p:cNvPr id="57" name="TextBox 56"/>
                <p:cNvSpPr txBox="1"/>
                <p:nvPr/>
              </p:nvSpPr>
              <p:spPr>
                <a:xfrm>
                  <a:off x="4703236" y="2895545"/>
                  <a:ext cx="1199408" cy="215444"/>
                </a:xfrm>
                <a:prstGeom prst="rect">
                  <a:avLst/>
                </a:prstGeom>
                <a:noFill/>
              </p:spPr>
              <p:txBody>
                <a:bodyPr wrap="square" rtlCol="0">
                  <a:spAutoFit/>
                </a:bodyPr>
                <a:lstStyle/>
                <a:p>
                  <a:r>
                    <a:rPr lang="en-US" sz="800" spc="-150" dirty="0">
                      <a:latin typeface="Comic Sans MS" pitchFamily="66" charset="0"/>
                    </a:rPr>
                    <a:t>Withheld by request</a:t>
                  </a:r>
                </a:p>
              </p:txBody>
            </p:sp>
            <p:sp>
              <p:nvSpPr>
                <p:cNvPr id="65" name="Text Box 44"/>
                <p:cNvSpPr txBox="1">
                  <a:spLocks noChangeArrowheads="1"/>
                </p:cNvSpPr>
                <p:nvPr/>
              </p:nvSpPr>
              <p:spPr bwMode="auto">
                <a:xfrm>
                  <a:off x="3878924" y="5992557"/>
                  <a:ext cx="1106488" cy="486172"/>
                </a:xfrm>
                <a:prstGeom prst="rect">
                  <a:avLst/>
                </a:prstGeom>
                <a:noFill/>
                <a:ln w="28575">
                  <a:noFill/>
                  <a:miter lim="800000"/>
                  <a:headEnd/>
                  <a:tailEnd type="none" w="lg" len="lg"/>
                </a:ln>
              </p:spPr>
              <p:txBody>
                <a:bodyPr wrap="square" lIns="45720" rIns="45720">
                  <a:spAutoFit/>
                </a:bodyPr>
                <a:lstStyle/>
                <a:p>
                  <a:pPr>
                    <a:spcBef>
                      <a:spcPct val="50000"/>
                    </a:spcBef>
                  </a:pPr>
                  <a:r>
                    <a:rPr lang="en-US" sz="2400" b="1" dirty="0">
                      <a:solidFill>
                        <a:srgbClr val="9B0F0F"/>
                      </a:solidFill>
                      <a:latin typeface="Calibri" pitchFamily="34" charset="0"/>
                    </a:rPr>
                    <a:t>COPY</a:t>
                  </a:r>
                </a:p>
              </p:txBody>
            </p:sp>
            <p:sp>
              <p:nvSpPr>
                <p:cNvPr id="67" name="Text Box 31"/>
                <p:cNvSpPr txBox="1">
                  <a:spLocks noChangeArrowheads="1"/>
                </p:cNvSpPr>
                <p:nvPr/>
              </p:nvSpPr>
              <p:spPr bwMode="auto">
                <a:xfrm rot="-5400000">
                  <a:off x="1694851" y="3846994"/>
                  <a:ext cx="4325138" cy="246221"/>
                </a:xfrm>
                <a:prstGeom prst="rect">
                  <a:avLst/>
                </a:prstGeom>
                <a:noFill/>
                <a:ln w="38100">
                  <a:noFill/>
                  <a:miter lim="800000"/>
                  <a:headEnd/>
                  <a:tailEnd type="none" w="lg" len="lg"/>
                </a:ln>
              </p:spPr>
              <p:txBody>
                <a:bodyPr wrap="square" lIns="45720" rIns="45720">
                  <a:spAutoFit/>
                </a:bodyPr>
                <a:lstStyle/>
                <a:p>
                  <a:pPr>
                    <a:spcBef>
                      <a:spcPct val="50000"/>
                    </a:spcBef>
                  </a:pPr>
                  <a:r>
                    <a:rPr lang="en-US" sz="1000" dirty="0">
                      <a:latin typeface="Lucida Handwriting" pitchFamily="66" charset="0"/>
                    </a:rPr>
                    <a:t>JLO Jennifer Lopez Ortiz – Birth Registrar</a:t>
                  </a:r>
                </a:p>
              </p:txBody>
            </p:sp>
            <p:sp>
              <p:nvSpPr>
                <p:cNvPr id="38" name="Text Box 59"/>
                <p:cNvSpPr txBox="1">
                  <a:spLocks noChangeArrowheads="1"/>
                </p:cNvSpPr>
                <p:nvPr/>
              </p:nvSpPr>
              <p:spPr bwMode="auto">
                <a:xfrm>
                  <a:off x="4952095" y="6098195"/>
                  <a:ext cx="1487125" cy="421350"/>
                </a:xfrm>
                <a:prstGeom prst="rect">
                  <a:avLst/>
                </a:prstGeom>
                <a:noFill/>
                <a:ln w="28575">
                  <a:noFill/>
                  <a:miter lim="800000"/>
                  <a:headEnd/>
                  <a:tailEnd type="none" w="lg" len="lg"/>
                </a:ln>
              </p:spPr>
              <p:txBody>
                <a:bodyPr wrap="square" lIns="45720" rIns="45720">
                  <a:spAutoFit/>
                </a:bodyPr>
                <a:lstStyle/>
                <a:p>
                  <a:pPr>
                    <a:spcBef>
                      <a:spcPct val="50000"/>
                    </a:spcBef>
                  </a:pPr>
                  <a:r>
                    <a:rPr lang="en-US" sz="1000" b="1" dirty="0">
                      <a:latin typeface="Freight Text Pro"/>
                    </a:rPr>
                    <a:t>Document for training purposes only</a:t>
                  </a:r>
                </a:p>
              </p:txBody>
            </p:sp>
            <p:sp>
              <p:nvSpPr>
                <p:cNvPr id="40" name="Text Box 32"/>
                <p:cNvSpPr txBox="1">
                  <a:spLocks noChangeArrowheads="1"/>
                </p:cNvSpPr>
                <p:nvPr/>
              </p:nvSpPr>
              <p:spPr bwMode="auto">
                <a:xfrm>
                  <a:off x="6389857" y="6132674"/>
                  <a:ext cx="681038"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b="1" dirty="0"/>
                    <a:t>3  3   3   3</a:t>
                  </a:r>
                </a:p>
              </p:txBody>
            </p:sp>
            <p:sp>
              <p:nvSpPr>
                <p:cNvPr id="41" name="Oval 10"/>
                <p:cNvSpPr>
                  <a:spLocks noChangeArrowheads="1"/>
                </p:cNvSpPr>
                <p:nvPr/>
              </p:nvSpPr>
              <p:spPr bwMode="auto">
                <a:xfrm>
                  <a:off x="4168045" y="3970104"/>
                  <a:ext cx="88900" cy="88900"/>
                </a:xfrm>
                <a:prstGeom prst="ellipse">
                  <a:avLst/>
                </a:prstGeom>
                <a:solidFill>
                  <a:schemeClr val="tx1"/>
                </a:solidFill>
                <a:ln w="3175">
                  <a:solidFill>
                    <a:schemeClr val="tx1"/>
                  </a:solidFill>
                  <a:round/>
                  <a:headEnd/>
                  <a:tailEnd type="none" w="lg" len="lg"/>
                </a:ln>
              </p:spPr>
              <p:txBody>
                <a:bodyPr wrap="none" lIns="45720" rIns="45720" anchor="ctr"/>
                <a:lstStyle/>
                <a:p>
                  <a:endParaRPr lang="en-US" dirty="0"/>
                </a:p>
              </p:txBody>
            </p:sp>
            <p:sp>
              <p:nvSpPr>
                <p:cNvPr id="42" name="Oval 10"/>
                <p:cNvSpPr>
                  <a:spLocks noChangeArrowheads="1"/>
                </p:cNvSpPr>
                <p:nvPr/>
              </p:nvSpPr>
              <p:spPr bwMode="auto">
                <a:xfrm>
                  <a:off x="4169376" y="4178161"/>
                  <a:ext cx="88900" cy="88900"/>
                </a:xfrm>
                <a:prstGeom prst="ellipse">
                  <a:avLst/>
                </a:prstGeom>
                <a:solidFill>
                  <a:schemeClr val="tx1"/>
                </a:solidFill>
                <a:ln w="3175">
                  <a:solidFill>
                    <a:schemeClr val="tx1"/>
                  </a:solidFill>
                  <a:round/>
                  <a:headEnd/>
                  <a:tailEnd type="none" w="lg" len="lg"/>
                </a:ln>
              </p:spPr>
              <p:txBody>
                <a:bodyPr wrap="none" lIns="45720" rIns="45720" anchor="ctr"/>
                <a:lstStyle/>
                <a:p>
                  <a:endParaRPr lang="en-US" dirty="0"/>
                </a:p>
              </p:txBody>
            </p:sp>
            <p:sp>
              <p:nvSpPr>
                <p:cNvPr id="34" name="Text Box 14">
                  <a:extLst>
                    <a:ext uri="{FF2B5EF4-FFF2-40B4-BE49-F238E27FC236}">
                      <a16:creationId xmlns:a16="http://schemas.microsoft.com/office/drawing/2014/main" id="{D4F33AB2-BD35-47C8-A6F4-BEC103807B27}"/>
                    </a:ext>
                  </a:extLst>
                </p:cNvPr>
                <p:cNvSpPr txBox="1">
                  <a:spLocks noChangeArrowheads="1"/>
                </p:cNvSpPr>
                <p:nvPr/>
              </p:nvSpPr>
              <p:spPr bwMode="auto">
                <a:xfrm>
                  <a:off x="5595003" y="1794542"/>
                  <a:ext cx="2254453"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Daniel        John            Zuko</a:t>
                  </a:r>
                </a:p>
              </p:txBody>
            </p:sp>
          </p:grpSp>
          <p:sp>
            <p:nvSpPr>
              <p:cNvPr id="33" name="Text Box 15">
                <a:extLst>
                  <a:ext uri="{FF2B5EF4-FFF2-40B4-BE49-F238E27FC236}">
                    <a16:creationId xmlns:a16="http://schemas.microsoft.com/office/drawing/2014/main" id="{AAB6C311-0A44-4202-9A1D-AD0F680A70F3}"/>
                  </a:ext>
                </a:extLst>
              </p:cNvPr>
              <p:cNvSpPr txBox="1">
                <a:spLocks noChangeArrowheads="1"/>
              </p:cNvSpPr>
              <p:nvPr/>
            </p:nvSpPr>
            <p:spPr bwMode="auto">
              <a:xfrm>
                <a:off x="4306120" y="2236240"/>
                <a:ext cx="3491965"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   07  15   2019    Rydell              County         TX</a:t>
                </a:r>
              </a:p>
            </p:txBody>
          </p:sp>
        </p:grpSp>
        <p:sp>
          <p:nvSpPr>
            <p:cNvPr id="55" name="Text Box 66"/>
            <p:cNvSpPr txBox="1">
              <a:spLocks noChangeArrowheads="1"/>
            </p:cNvSpPr>
            <p:nvPr/>
          </p:nvSpPr>
          <p:spPr bwMode="auto">
            <a:xfrm>
              <a:off x="6098064" y="4701176"/>
              <a:ext cx="1761666" cy="253916"/>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50" dirty="0">
                  <a:latin typeface="Brush Script MT" pitchFamily="66" charset="0"/>
                </a:rPr>
                <a:t>Sandy Olsen               7-16-19</a:t>
              </a:r>
            </a:p>
          </p:txBody>
        </p:sp>
      </p:grpSp>
      <p:grpSp>
        <p:nvGrpSpPr>
          <p:cNvPr id="4" name="Group 17"/>
          <p:cNvGrpSpPr>
            <a:grpSpLocks/>
          </p:cNvGrpSpPr>
          <p:nvPr/>
        </p:nvGrpSpPr>
        <p:grpSpPr bwMode="auto">
          <a:xfrm>
            <a:off x="925872" y="4899357"/>
            <a:ext cx="3897313" cy="1230360"/>
            <a:chOff x="184" y="2912"/>
            <a:chExt cx="2455" cy="1294"/>
          </a:xfrm>
        </p:grpSpPr>
        <p:sp>
          <p:nvSpPr>
            <p:cNvPr id="59428" name="Text Box 12"/>
            <p:cNvSpPr txBox="1">
              <a:spLocks noChangeArrowheads="1"/>
            </p:cNvSpPr>
            <p:nvPr/>
          </p:nvSpPr>
          <p:spPr bwMode="auto">
            <a:xfrm>
              <a:off x="184" y="2912"/>
              <a:ext cx="1760" cy="931"/>
            </a:xfrm>
            <a:prstGeom prst="rect">
              <a:avLst/>
            </a:prstGeom>
            <a:solidFill>
              <a:schemeClr val="bg1"/>
            </a:solidFill>
            <a:ln w="28575">
              <a:solidFill>
                <a:srgbClr val="9B0F0F"/>
              </a:solidFill>
              <a:miter lim="800000"/>
              <a:headEnd/>
              <a:tailEnd type="none" w="lg" len="lg"/>
            </a:ln>
          </p:spPr>
          <p:txBody>
            <a:bodyPr lIns="45720" rIns="45720">
              <a:spAutoFit/>
            </a:bodyPr>
            <a:lstStyle/>
            <a:p>
              <a:pPr>
                <a:spcBef>
                  <a:spcPct val="50000"/>
                </a:spcBef>
              </a:pPr>
              <a:r>
                <a:rPr lang="en-US" sz="2100" dirty="0">
                  <a:solidFill>
                    <a:srgbClr val="002060"/>
                  </a:solidFill>
                  <a:latin typeface="Freight Text Pro"/>
                </a:rPr>
                <a:t>Front page of parent’s copy</a:t>
              </a:r>
            </a:p>
            <a:p>
              <a:pPr>
                <a:spcBef>
                  <a:spcPct val="50000"/>
                </a:spcBef>
              </a:pPr>
              <a:endParaRPr lang="en-US" dirty="0">
                <a:latin typeface="Calibri" pitchFamily="34" charset="0"/>
              </a:endParaRPr>
            </a:p>
          </p:txBody>
        </p:sp>
        <p:sp>
          <p:nvSpPr>
            <p:cNvPr id="59429" name="Line 13"/>
            <p:cNvSpPr>
              <a:spLocks noChangeShapeType="1"/>
            </p:cNvSpPr>
            <p:nvPr/>
          </p:nvSpPr>
          <p:spPr bwMode="auto">
            <a:xfrm>
              <a:off x="1944" y="3174"/>
              <a:ext cx="695" cy="1032"/>
            </a:xfrm>
            <a:prstGeom prst="line">
              <a:avLst/>
            </a:prstGeom>
            <a:noFill/>
            <a:ln w="47625">
              <a:solidFill>
                <a:srgbClr val="9B0F0F"/>
              </a:solidFill>
              <a:round/>
              <a:headEnd/>
              <a:tailEnd type="arrow" w="sm" len="sm"/>
            </a:ln>
          </p:spPr>
          <p:txBody>
            <a:bodyPr wrap="square" lIns="45720" rIns="45720" anchor="ctr">
              <a:spAutoFit/>
            </a:bodyPr>
            <a:lstStyle/>
            <a:p>
              <a:endParaRPr lang="en-US" dirty="0"/>
            </a:p>
          </p:txBody>
        </p:sp>
      </p:grpSp>
      <p:sp>
        <p:nvSpPr>
          <p:cNvPr id="39" name="Rectangle 20"/>
          <p:cNvSpPr>
            <a:spLocks noChangeArrowheads="1"/>
          </p:cNvSpPr>
          <p:nvPr/>
        </p:nvSpPr>
        <p:spPr bwMode="auto">
          <a:xfrm>
            <a:off x="-9949" y="1345477"/>
            <a:ext cx="8213725" cy="383182"/>
          </a:xfrm>
          <a:prstGeom prst="rect">
            <a:avLst/>
          </a:prstGeom>
          <a:noFill/>
          <a:ln w="9525">
            <a:noFill/>
            <a:miter lim="800000"/>
            <a:headEnd/>
            <a:tailEnd/>
          </a:ln>
        </p:spPr>
        <p:txBody>
          <a:bodyPr anchor="ctr">
            <a:spAutoFit/>
          </a:bodyPr>
          <a:lstStyle/>
          <a:p>
            <a:pPr marL="274320" algn="l">
              <a:lnSpc>
                <a:spcPct val="90000"/>
              </a:lnSpc>
            </a:pPr>
            <a:r>
              <a:rPr lang="en-US" sz="2100" b="1" dirty="0">
                <a:solidFill>
                  <a:srgbClr val="002060"/>
                </a:solidFill>
                <a:latin typeface="Freight Text Pro"/>
              </a:rPr>
              <a:t>Step 8:  Provide all required copies to the parent</a:t>
            </a:r>
          </a:p>
        </p:txBody>
      </p:sp>
      <p:sp>
        <p:nvSpPr>
          <p:cNvPr id="27" name="Rectangle 26">
            <a:extLst>
              <a:ext uri="{FF2B5EF4-FFF2-40B4-BE49-F238E27FC236}">
                <a16:creationId xmlns:a16="http://schemas.microsoft.com/office/drawing/2014/main" id="{7A706A11-C0BA-46DD-9E35-6C573AC2CDB6}"/>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040843E-4997-4210-BF14-60371FFC862F}"/>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8" descr="https://www.texasattorneygeneral.gov/sites/default/files/files/branding/2018/OAG-Official-Lockup-White%402x.png">
            <a:extLst>
              <a:ext uri="{FF2B5EF4-FFF2-40B4-BE49-F238E27FC236}">
                <a16:creationId xmlns:a16="http://schemas.microsoft.com/office/drawing/2014/main" id="{7158BA90-BA6D-45CD-A9E2-95EE85F2480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6">
            <a:extLst>
              <a:ext uri="{FF2B5EF4-FFF2-40B4-BE49-F238E27FC236}">
                <a16:creationId xmlns:a16="http://schemas.microsoft.com/office/drawing/2014/main" id="{52093E42-1CE5-4C2B-8AE0-5D79B0AB0FD1}"/>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
        <p:nvSpPr>
          <p:cNvPr id="2" name="Rectangle 1">
            <a:extLst>
              <a:ext uri="{FF2B5EF4-FFF2-40B4-BE49-F238E27FC236}">
                <a16:creationId xmlns:a16="http://schemas.microsoft.com/office/drawing/2014/main" id="{5E3CDCE6-3915-4EB6-8719-DADD4CEC9687}"/>
              </a:ext>
            </a:extLst>
          </p:cNvPr>
          <p:cNvSpPr/>
          <p:nvPr/>
        </p:nvSpPr>
        <p:spPr>
          <a:xfrm>
            <a:off x="73745" y="1925374"/>
            <a:ext cx="4498255" cy="2754600"/>
          </a:xfrm>
          <a:prstGeom prst="rect">
            <a:avLst/>
          </a:prstGeom>
        </p:spPr>
        <p:txBody>
          <a:bodyPr wrap="square">
            <a:spAutoFit/>
          </a:bodyPr>
          <a:lstStyle/>
          <a:p>
            <a:pPr marL="457200" lvl="2" indent="-347472" algn="l" eaLnBrk="1" hangingPunct="1">
              <a:lnSpc>
                <a:spcPct val="100000"/>
              </a:lnSpc>
              <a:spcBef>
                <a:spcPts val="0"/>
              </a:spcBef>
              <a:spcAft>
                <a:spcPts val="600"/>
              </a:spcAft>
              <a:buFont typeface="Arial" pitchFamily="34" charset="0"/>
              <a:buChar char="•"/>
            </a:pPr>
            <a:r>
              <a:rPr lang="en-US" sz="2100" dirty="0">
                <a:solidFill>
                  <a:srgbClr val="002060"/>
                </a:solidFill>
                <a:latin typeface="Freight Text Pro"/>
              </a:rPr>
              <a:t>Write or stamp ‘COPY’ on the front side of each copy in the bottom left-hand corner.</a:t>
            </a:r>
          </a:p>
          <a:p>
            <a:pPr marL="457200" lvl="2" indent="-347472" algn="l" eaLnBrk="1" hangingPunct="1">
              <a:lnSpc>
                <a:spcPct val="100000"/>
              </a:lnSpc>
              <a:spcBef>
                <a:spcPts val="0"/>
              </a:spcBef>
              <a:spcAft>
                <a:spcPts val="600"/>
              </a:spcAft>
              <a:buFont typeface="Arial" pitchFamily="34" charset="0"/>
              <a:buChar char="•"/>
            </a:pPr>
            <a:r>
              <a:rPr lang="en-US" sz="2100" dirty="0">
                <a:solidFill>
                  <a:srgbClr val="002060"/>
                </a:solidFill>
                <a:latin typeface="Freight Text Pro"/>
              </a:rPr>
              <a:t>Inform each party that a certified copy of the signed AOP may be obtained from the Vital Statistics Section by using the AOP Inquiry Request form VS-134.1.</a:t>
            </a:r>
          </a:p>
        </p:txBody>
      </p:sp>
    </p:spTree>
    <p:extLst>
      <p:ext uri="{BB962C8B-B14F-4D97-AF65-F5344CB8AC3E}">
        <p14:creationId xmlns:p14="http://schemas.microsoft.com/office/powerpoint/2010/main" val="23768928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939372" y="2087042"/>
            <a:ext cx="2794000" cy="1477963"/>
            <a:chOff x="184" y="1496"/>
            <a:chExt cx="1760" cy="931"/>
          </a:xfrm>
        </p:grpSpPr>
        <p:sp>
          <p:nvSpPr>
            <p:cNvPr id="59432" name="Text Box 14"/>
            <p:cNvSpPr txBox="1">
              <a:spLocks noChangeArrowheads="1"/>
            </p:cNvSpPr>
            <p:nvPr/>
          </p:nvSpPr>
          <p:spPr bwMode="auto">
            <a:xfrm>
              <a:off x="184" y="1496"/>
              <a:ext cx="1760" cy="931"/>
            </a:xfrm>
            <a:prstGeom prst="rect">
              <a:avLst/>
            </a:prstGeom>
            <a:solidFill>
              <a:schemeClr val="bg1"/>
            </a:solidFill>
            <a:ln w="28575">
              <a:solidFill>
                <a:srgbClr val="9B0F0F"/>
              </a:solidFill>
              <a:miter lim="800000"/>
              <a:headEnd/>
              <a:tailEnd type="none" w="lg" len="lg"/>
            </a:ln>
          </p:spPr>
          <p:txBody>
            <a:bodyPr lIns="45720" rIns="45720">
              <a:spAutoFit/>
            </a:bodyPr>
            <a:lstStyle/>
            <a:p>
              <a:pPr>
                <a:spcBef>
                  <a:spcPct val="50000"/>
                </a:spcBef>
              </a:pPr>
              <a:r>
                <a:rPr lang="en-US" sz="2100" dirty="0">
                  <a:solidFill>
                    <a:srgbClr val="002060"/>
                  </a:solidFill>
                  <a:latin typeface="Freight Text Pro"/>
                </a:rPr>
                <a:t>Back page of Parent’s Copy</a:t>
              </a:r>
            </a:p>
            <a:p>
              <a:pPr>
                <a:spcBef>
                  <a:spcPct val="50000"/>
                </a:spcBef>
              </a:pPr>
              <a:endParaRPr lang="en-US" dirty="0">
                <a:latin typeface="Calibri" pitchFamily="34" charset="0"/>
              </a:endParaRPr>
            </a:p>
          </p:txBody>
        </p:sp>
        <p:sp>
          <p:nvSpPr>
            <p:cNvPr id="59433" name="Line 15"/>
            <p:cNvSpPr>
              <a:spLocks noChangeShapeType="1"/>
            </p:cNvSpPr>
            <p:nvPr/>
          </p:nvSpPr>
          <p:spPr bwMode="auto">
            <a:xfrm>
              <a:off x="376" y="2120"/>
              <a:ext cx="1384" cy="0"/>
            </a:xfrm>
            <a:prstGeom prst="line">
              <a:avLst/>
            </a:prstGeom>
            <a:noFill/>
            <a:ln w="76200">
              <a:solidFill>
                <a:srgbClr val="9B0F0F"/>
              </a:solidFill>
              <a:round/>
              <a:headEnd/>
              <a:tailEnd type="triangle" w="lg" len="lg"/>
            </a:ln>
          </p:spPr>
          <p:txBody>
            <a:bodyPr lIns="45720" rIns="45720" anchor="ctr">
              <a:spAutoFit/>
            </a:bodyPr>
            <a:lstStyle/>
            <a:p>
              <a:endParaRPr lang="en-US" dirty="0"/>
            </a:p>
          </p:txBody>
        </p:sp>
      </p:grpSp>
      <p:pic>
        <p:nvPicPr>
          <p:cNvPr id="2050" name="Picture 2"/>
          <p:cNvPicPr>
            <a:picLocks noChangeAspect="1" noChangeArrowheads="1"/>
          </p:cNvPicPr>
          <p:nvPr/>
        </p:nvPicPr>
        <p:blipFill>
          <a:blip r:embed="rId3" cstate="print"/>
          <a:srcRect/>
          <a:stretch>
            <a:fillRect/>
          </a:stretch>
        </p:blipFill>
        <p:spPr bwMode="auto">
          <a:xfrm>
            <a:off x="4587628" y="1537941"/>
            <a:ext cx="3930883" cy="4872275"/>
          </a:xfrm>
          <a:prstGeom prst="rect">
            <a:avLst/>
          </a:prstGeom>
          <a:noFill/>
          <a:ln w="9525">
            <a:noFill/>
            <a:miter lim="800000"/>
            <a:headEnd/>
            <a:tailEnd/>
          </a:ln>
          <a:effectLst/>
        </p:spPr>
      </p:pic>
      <p:sp>
        <p:nvSpPr>
          <p:cNvPr id="39" name="Rectangle 20"/>
          <p:cNvSpPr>
            <a:spLocks noChangeArrowheads="1"/>
          </p:cNvSpPr>
          <p:nvPr/>
        </p:nvSpPr>
        <p:spPr bwMode="auto">
          <a:xfrm>
            <a:off x="-14" y="1313939"/>
            <a:ext cx="8213725" cy="383182"/>
          </a:xfrm>
          <a:prstGeom prst="rect">
            <a:avLst/>
          </a:prstGeom>
          <a:noFill/>
          <a:ln w="9525">
            <a:noFill/>
            <a:miter lim="800000"/>
            <a:headEnd/>
            <a:tailEnd/>
          </a:ln>
        </p:spPr>
        <p:txBody>
          <a:bodyPr anchor="ctr">
            <a:spAutoFit/>
          </a:bodyPr>
          <a:lstStyle/>
          <a:p>
            <a:pPr marL="274320" algn="l">
              <a:lnSpc>
                <a:spcPct val="90000"/>
              </a:lnSpc>
            </a:pPr>
            <a:r>
              <a:rPr lang="en-US" sz="2100" b="1" dirty="0">
                <a:solidFill>
                  <a:srgbClr val="002060"/>
                </a:solidFill>
                <a:latin typeface="Freight Text Pro"/>
              </a:rPr>
              <a:t>Step 8:  Provide all required copies to the parent</a:t>
            </a:r>
          </a:p>
        </p:txBody>
      </p:sp>
      <p:sp>
        <p:nvSpPr>
          <p:cNvPr id="10" name="Rectangle 9">
            <a:extLst>
              <a:ext uri="{FF2B5EF4-FFF2-40B4-BE49-F238E27FC236}">
                <a16:creationId xmlns:a16="http://schemas.microsoft.com/office/drawing/2014/main" id="{07BA17AC-F65C-4EA0-B330-EB6320715AFF}"/>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A13D7D-C106-43B3-A6F5-4FF7C010949F}"/>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https://www.texasattorneygeneral.gov/sites/default/files/files/branding/2018/OAG-Official-Lockup-White%402x.png">
            <a:extLst>
              <a:ext uri="{FF2B5EF4-FFF2-40B4-BE49-F238E27FC236}">
                <a16:creationId xmlns:a16="http://schemas.microsoft.com/office/drawing/2014/main" id="{C1FFA66C-41E0-4939-8031-01E5B0F0054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6">
            <a:extLst>
              <a:ext uri="{FF2B5EF4-FFF2-40B4-BE49-F238E27FC236}">
                <a16:creationId xmlns:a16="http://schemas.microsoft.com/office/drawing/2014/main" id="{03AF9D97-3A9B-4E65-BCBE-B79FE6A06396}"/>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WordArt 8"/>
          <p:cNvSpPr>
            <a:spLocks noChangeArrowheads="1" noChangeShapeType="1" noTextEdit="1"/>
          </p:cNvSpPr>
          <p:nvPr/>
        </p:nvSpPr>
        <p:spPr bwMode="auto">
          <a:xfrm rot="451675">
            <a:off x="4210050" y="1778000"/>
            <a:ext cx="731838" cy="1233488"/>
          </a:xfrm>
          <a:prstGeom prst="rect">
            <a:avLst/>
          </a:prstGeom>
        </p:spPr>
        <p:txBody>
          <a:bodyPr wrap="none" fromWordArt="1">
            <a:prstTxWarp prst="textPlain">
              <a:avLst>
                <a:gd name="adj" fmla="val 50000"/>
              </a:avLst>
            </a:prstTxWarp>
          </a:bodyPr>
          <a:lstStyle/>
          <a:p>
            <a:endParaRPr lang="en-US" sz="8000" kern="10" dirty="0">
              <a:ln w="9525">
                <a:noFill/>
                <a:round/>
                <a:headEnd/>
                <a:tailEnd/>
              </a:ln>
              <a:solidFill>
                <a:srgbClr val="9B0F0F">
                  <a:alpha val="89803"/>
                </a:srgbClr>
              </a:solidFill>
              <a:effectLst>
                <a:outerShdw dist="45791" dir="2021404" algn="ctr" rotWithShape="0">
                  <a:srgbClr val="B2B2B2">
                    <a:alpha val="79999"/>
                  </a:srgbClr>
                </a:outerShdw>
              </a:effectLst>
              <a:latin typeface="Freight Text Pro"/>
            </a:endParaRPr>
          </a:p>
        </p:txBody>
      </p:sp>
      <p:sp>
        <p:nvSpPr>
          <p:cNvPr id="29708" name="Rectangle 14"/>
          <p:cNvSpPr>
            <a:spLocks noChangeArrowheads="1"/>
          </p:cNvSpPr>
          <p:nvPr/>
        </p:nvSpPr>
        <p:spPr bwMode="auto">
          <a:xfrm>
            <a:off x="256033" y="1261114"/>
            <a:ext cx="8773667" cy="484620"/>
          </a:xfrm>
          <a:prstGeom prst="rect">
            <a:avLst/>
          </a:prstGeom>
          <a:noFill/>
          <a:ln w="9525">
            <a:noFill/>
            <a:miter lim="800000"/>
            <a:headEnd/>
            <a:tailEnd/>
          </a:ln>
        </p:spPr>
        <p:txBody>
          <a:bodyPr wrap="square" anchor="ctr">
            <a:spAutoFit/>
          </a:bodyPr>
          <a:lstStyle/>
          <a:p>
            <a:pPr>
              <a:lnSpc>
                <a:spcPct val="90000"/>
              </a:lnSpc>
            </a:pPr>
            <a:r>
              <a:rPr lang="en-US" sz="2800" b="1" dirty="0">
                <a:solidFill>
                  <a:srgbClr val="002060"/>
                </a:solidFill>
                <a:latin typeface="Freight Text Pro"/>
              </a:rPr>
              <a:t>Step-by-Step</a:t>
            </a:r>
          </a:p>
        </p:txBody>
      </p:sp>
      <p:sp>
        <p:nvSpPr>
          <p:cNvPr id="17" name="Rectangle 16">
            <a:extLst>
              <a:ext uri="{FF2B5EF4-FFF2-40B4-BE49-F238E27FC236}">
                <a16:creationId xmlns:a16="http://schemas.microsoft.com/office/drawing/2014/main" id="{8D0B0C6E-3857-4E05-B31A-7A71792F4D0C}"/>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BAAAF-662F-4D64-9F99-0137A4B96FE0}"/>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https://www.texasattorneygeneral.gov/sites/default/files/files/branding/2018/OAG-Official-Lockup-White%402x.png">
            <a:extLst>
              <a:ext uri="{FF2B5EF4-FFF2-40B4-BE49-F238E27FC236}">
                <a16:creationId xmlns:a16="http://schemas.microsoft.com/office/drawing/2014/main" id="{135A90C4-029D-41EF-BA41-E960FE4B78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6">
            <a:extLst>
              <a:ext uri="{FF2B5EF4-FFF2-40B4-BE49-F238E27FC236}">
                <a16:creationId xmlns:a16="http://schemas.microsoft.com/office/drawing/2014/main" id="{192BD31E-2802-4BA9-A91C-92128EB274EB}"/>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graphicFrame>
        <p:nvGraphicFramePr>
          <p:cNvPr id="9" name="Table 8">
            <a:extLst>
              <a:ext uri="{FF2B5EF4-FFF2-40B4-BE49-F238E27FC236}">
                <a16:creationId xmlns:a16="http://schemas.microsoft.com/office/drawing/2014/main" id="{CABE5189-5BF4-4624-8C57-F9CA89C824CA}"/>
              </a:ext>
            </a:extLst>
          </p:cNvPr>
          <p:cNvGraphicFramePr>
            <a:graphicFrameLocks noGrp="1"/>
          </p:cNvGraphicFramePr>
          <p:nvPr>
            <p:extLst>
              <p:ext uri="{D42A27DB-BD31-4B8C-83A1-F6EECF244321}">
                <p14:modId xmlns:p14="http://schemas.microsoft.com/office/powerpoint/2010/main" val="3011885692"/>
              </p:ext>
            </p:extLst>
          </p:nvPr>
        </p:nvGraphicFramePr>
        <p:xfrm>
          <a:off x="256033" y="1668380"/>
          <a:ext cx="8631934" cy="4757556"/>
        </p:xfrm>
        <a:graphic>
          <a:graphicData uri="http://schemas.openxmlformats.org/drawingml/2006/table">
            <a:tbl>
              <a:tblPr/>
              <a:tblGrid>
                <a:gridCol w="908379">
                  <a:extLst>
                    <a:ext uri="{9D8B030D-6E8A-4147-A177-3AD203B41FA5}">
                      <a16:colId xmlns:a16="http://schemas.microsoft.com/office/drawing/2014/main" val="2636200841"/>
                    </a:ext>
                  </a:extLst>
                </a:gridCol>
                <a:gridCol w="5257783">
                  <a:extLst>
                    <a:ext uri="{9D8B030D-6E8A-4147-A177-3AD203B41FA5}">
                      <a16:colId xmlns:a16="http://schemas.microsoft.com/office/drawing/2014/main" val="3363781882"/>
                    </a:ext>
                  </a:extLst>
                </a:gridCol>
                <a:gridCol w="2465772">
                  <a:extLst>
                    <a:ext uri="{9D8B030D-6E8A-4147-A177-3AD203B41FA5}">
                      <a16:colId xmlns:a16="http://schemas.microsoft.com/office/drawing/2014/main" val="4115124403"/>
                    </a:ext>
                  </a:extLst>
                </a:gridCol>
              </a:tblGrid>
              <a:tr h="634088">
                <a:tc>
                  <a:txBody>
                    <a:bodyPr/>
                    <a:lstStyle/>
                    <a:p>
                      <a:pPr marL="213995" marR="9525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Step</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Process</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20"/>
                        </a:spcBef>
                        <a:spcAft>
                          <a:spcPts val="0"/>
                        </a:spcAft>
                      </a:pPr>
                      <a:r>
                        <a:rPr lang="en-US" sz="2100" b="1" dirty="0">
                          <a:solidFill>
                            <a:srgbClr val="002060"/>
                          </a:solidFill>
                          <a:effectLst/>
                          <a:latin typeface="Freight Text Pro"/>
                          <a:ea typeface="Times New Roman" panose="02020603050405020304" pitchFamily="18" charset="0"/>
                          <a:cs typeface="Franklin Gothic Demi" panose="020B0703020102020204" pitchFamily="34" charset="0"/>
                        </a:rPr>
                        <a:t>Complete?</a:t>
                      </a:r>
                      <a:endParaRPr lang="en-US" sz="21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2761140138"/>
                  </a:ext>
                </a:extLst>
              </a:tr>
              <a:tr h="446591">
                <a:tc>
                  <a:txBody>
                    <a:bodyPr/>
                    <a:lstStyle/>
                    <a:p>
                      <a:pPr marL="118745" marR="0" algn="ctr"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2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Determine whether an AOP is appropriate</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0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602858111"/>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2</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information</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906650473"/>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3</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Reassess whether an AOP is appropriate</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627437704"/>
                  </a:ext>
                </a:extLst>
              </a:tr>
              <a:tr h="426386">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4</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the AOP</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3042523510"/>
                  </a:ext>
                </a:extLst>
              </a:tr>
              <a:tr h="462232">
                <a:tc>
                  <a:txBody>
                    <a:bodyPr/>
                    <a:lstStyle/>
                    <a:p>
                      <a:pPr marL="118745" marR="0" algn="ctr"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5</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Review the completed AOP</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138042824"/>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6</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Complete a Parent Survey</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547790288"/>
                  </a:ext>
                </a:extLst>
              </a:tr>
              <a:tr h="477341">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7</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Submit the AOP to VSS via TxEVER</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73053016"/>
                  </a:ext>
                </a:extLst>
              </a:tr>
              <a:tr h="462232">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8</a:t>
                      </a:r>
                    </a:p>
                  </a:txBody>
                  <a:tcPr marL="0" marR="0" marT="0" marB="0"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Provide all required copies to parent(s)</a:t>
                      </a:r>
                    </a:p>
                  </a:txBody>
                  <a:tcPr marL="0" marR="0" marT="0" marB="0"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792258587"/>
                  </a:ext>
                </a:extLst>
              </a:tr>
              <a:tr h="461990">
                <a:tc>
                  <a:txBody>
                    <a:bodyPr/>
                    <a:lstStyle/>
                    <a:p>
                      <a:pPr marL="118745" marR="0" algn="ctr" eaLnBrk="0" hangingPunct="0">
                        <a:lnSpc>
                          <a:spcPct val="107000"/>
                        </a:lnSpc>
                        <a:spcBef>
                          <a:spcPts val="140"/>
                        </a:spcBef>
                        <a:spcAft>
                          <a:spcPts val="0"/>
                        </a:spcAft>
                      </a:pPr>
                      <a:r>
                        <a:rPr lang="en-US" sz="2100">
                          <a:solidFill>
                            <a:srgbClr val="002060"/>
                          </a:solidFill>
                          <a:effectLst/>
                          <a:latin typeface="Freight Text Pro"/>
                          <a:ea typeface="Times New Roman" panose="02020603050405020304" pitchFamily="18" charset="0"/>
                          <a:cs typeface="Franklin Gothic Book" panose="020B0503020102020204" pitchFamily="34" charset="0"/>
                        </a:rPr>
                        <a:t>9</a:t>
                      </a:r>
                    </a:p>
                  </a:txBody>
                  <a:tcPr marL="0" marR="0" marT="0" marB="0" anchor="ctr">
                    <a:lnL w="28575" cap="flat" cmpd="sng" algn="ctr">
                      <a:solidFill>
                        <a:srgbClr val="9B0F0F"/>
                      </a:solidFill>
                      <a:prstDash val="solid"/>
                      <a:round/>
                      <a:headEnd type="none" w="med" len="med"/>
                      <a:tailEnd type="none" w="med" len="med"/>
                    </a:lnL>
                    <a:lnR>
                      <a:noFill/>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760" marR="0" algn="l" eaLnBrk="0" hangingPunct="0">
                        <a:lnSpc>
                          <a:spcPct val="107000"/>
                        </a:lnSpc>
                        <a:spcBef>
                          <a:spcPts val="140"/>
                        </a:spcBef>
                        <a:spcAft>
                          <a:spcPts val="0"/>
                        </a:spcAft>
                      </a:pPr>
                      <a:r>
                        <a:rPr lang="en-US" sz="2100" dirty="0">
                          <a:solidFill>
                            <a:srgbClr val="002060"/>
                          </a:solidFill>
                          <a:effectLst/>
                          <a:latin typeface="Freight Text Pro"/>
                          <a:ea typeface="Times New Roman" panose="02020603050405020304" pitchFamily="18" charset="0"/>
                          <a:cs typeface="Franklin Gothic Book" panose="020B0503020102020204" pitchFamily="34" charset="0"/>
                        </a:rPr>
                        <a:t>Retain original documents</a:t>
                      </a:r>
                    </a:p>
                  </a:txBody>
                  <a:tcPr marL="0" marR="0" marT="0" marB="0" anchor="ctr">
                    <a:lnL>
                      <a:noFill/>
                    </a:lnL>
                    <a:lnR w="28575" cap="flat" cmpd="sng" algn="ctr">
                      <a:solidFill>
                        <a:srgbClr val="9B0F0F"/>
                      </a:solidFill>
                      <a:prstDash val="solid"/>
                      <a:round/>
                      <a:headEnd type="none" w="med" len="med"/>
                      <a:tailEnd type="none" w="med" len="med"/>
                    </a:lnR>
                    <a:lnT w="28575" cap="flat" cmpd="sng" algn="ctr">
                      <a:solidFill>
                        <a:srgbClr val="9B0F0F"/>
                      </a:solidFill>
                      <a:prstDash val="solid"/>
                      <a:round/>
                      <a:headEnd type="none" w="med" len="med"/>
                      <a:tailEnd type="none" w="med" len="med"/>
                    </a:lnT>
                    <a:lnB w="28575" cap="flat" cmpd="sng" algn="ctr">
                      <a:solidFill>
                        <a:srgbClr val="9B0F0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9270" marR="0" algn="ctr" eaLnBrk="0" hangingPunct="0">
                        <a:lnSpc>
                          <a:spcPct val="107000"/>
                        </a:lnSpc>
                        <a:spcBef>
                          <a:spcPts val="120"/>
                        </a:spcBef>
                        <a:spcAft>
                          <a:spcPts val="0"/>
                        </a:spcAft>
                        <a:tabLst>
                          <a:tab pos="1957070" algn="l"/>
                        </a:tabLst>
                      </a:pPr>
                      <a:r>
                        <a:rPr lang="en-US" sz="1800" u="sng" dirty="0">
                          <a:solidFill>
                            <a:srgbClr val="002060"/>
                          </a:solidFill>
                          <a:effectLst/>
                          <a:uFill>
                            <a:solidFill>
                              <a:srgbClr val="221E1F"/>
                            </a:solidFill>
                          </a:uFill>
                          <a:latin typeface="Freight Text Pro"/>
                          <a:ea typeface="Times New Roman" panose="02020603050405020304" pitchFamily="18" charset="0"/>
                          <a:cs typeface="Franklin Gothic Book" panose="020B0503020102020204" pitchFamily="34" charset="0"/>
                        </a:rPr>
                        <a:t> 	</a:t>
                      </a:r>
                      <a:endParaRPr lang="en-US" sz="1800" dirty="0">
                        <a:solidFill>
                          <a:srgbClr val="002060"/>
                        </a:solidFill>
                        <a:effectLst/>
                        <a:latin typeface="Freight Text Pro"/>
                        <a:ea typeface="Times New Roman" panose="02020603050405020304" pitchFamily="18" charset="0"/>
                        <a:cs typeface="Franklin Gothic Book" panose="020B0503020102020204" pitchFamily="34" charset="0"/>
                      </a:endParaRPr>
                    </a:p>
                  </a:txBody>
                  <a:tcPr marL="0" marR="0" marT="0" marB="0" anchor="ctr">
                    <a:lnL w="28575" cap="flat" cmpd="sng" algn="ctr">
                      <a:solidFill>
                        <a:srgbClr val="9B0F0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28476980"/>
                  </a:ext>
                </a:extLst>
              </a:tr>
            </a:tbl>
          </a:graphicData>
        </a:graphic>
      </p:graphicFrame>
      <p:pic>
        <p:nvPicPr>
          <p:cNvPr id="10" name="Graphic 9" descr="Checkmark">
            <a:extLst>
              <a:ext uri="{FF2B5EF4-FFF2-40B4-BE49-F238E27FC236}">
                <a16:creationId xmlns:a16="http://schemas.microsoft.com/office/drawing/2014/main" id="{887FDF64-9949-4BA1-920D-AC7DB22919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6146" y="2198069"/>
            <a:ext cx="422258" cy="422258"/>
          </a:xfrm>
          <a:prstGeom prst="rect">
            <a:avLst/>
          </a:prstGeom>
        </p:spPr>
      </p:pic>
      <p:pic>
        <p:nvPicPr>
          <p:cNvPr id="11" name="Graphic 10" descr="Checkmark">
            <a:extLst>
              <a:ext uri="{FF2B5EF4-FFF2-40B4-BE49-F238E27FC236}">
                <a16:creationId xmlns:a16="http://schemas.microsoft.com/office/drawing/2014/main" id="{BD10F1E7-D224-4CCE-AA22-7EE8568EA3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8126" y="2687351"/>
            <a:ext cx="422258" cy="422258"/>
          </a:xfrm>
          <a:prstGeom prst="rect">
            <a:avLst/>
          </a:prstGeom>
        </p:spPr>
      </p:pic>
      <p:pic>
        <p:nvPicPr>
          <p:cNvPr id="12" name="Graphic 11" descr="Checkmark">
            <a:extLst>
              <a:ext uri="{FF2B5EF4-FFF2-40B4-BE49-F238E27FC236}">
                <a16:creationId xmlns:a16="http://schemas.microsoft.com/office/drawing/2014/main" id="{00F6569A-AA1F-4C05-A7D5-3707229929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0106" y="3176633"/>
            <a:ext cx="422258" cy="422258"/>
          </a:xfrm>
          <a:prstGeom prst="rect">
            <a:avLst/>
          </a:prstGeom>
        </p:spPr>
      </p:pic>
      <p:pic>
        <p:nvPicPr>
          <p:cNvPr id="13" name="Graphic 12" descr="Checkmark">
            <a:extLst>
              <a:ext uri="{FF2B5EF4-FFF2-40B4-BE49-F238E27FC236}">
                <a16:creationId xmlns:a16="http://schemas.microsoft.com/office/drawing/2014/main" id="{39CCF9AF-5E64-42C0-AE5F-2A5A060316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0106" y="3593725"/>
            <a:ext cx="422258" cy="422258"/>
          </a:xfrm>
          <a:prstGeom prst="rect">
            <a:avLst/>
          </a:prstGeom>
        </p:spPr>
      </p:pic>
      <p:pic>
        <p:nvPicPr>
          <p:cNvPr id="14" name="Graphic 13" descr="Checkmark">
            <a:extLst>
              <a:ext uri="{FF2B5EF4-FFF2-40B4-BE49-F238E27FC236}">
                <a16:creationId xmlns:a16="http://schemas.microsoft.com/office/drawing/2014/main" id="{64AB7F6F-BEB3-4A96-A63A-C3740EA317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2086" y="4050923"/>
            <a:ext cx="422258" cy="422258"/>
          </a:xfrm>
          <a:prstGeom prst="rect">
            <a:avLst/>
          </a:prstGeom>
        </p:spPr>
      </p:pic>
      <p:pic>
        <p:nvPicPr>
          <p:cNvPr id="15" name="Graphic 14" descr="Checkmark">
            <a:extLst>
              <a:ext uri="{FF2B5EF4-FFF2-40B4-BE49-F238E27FC236}">
                <a16:creationId xmlns:a16="http://schemas.microsoft.com/office/drawing/2014/main" id="{003C9415-A28E-4507-B87C-CD614D94E6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4066" y="4540205"/>
            <a:ext cx="422258" cy="422258"/>
          </a:xfrm>
          <a:prstGeom prst="rect">
            <a:avLst/>
          </a:prstGeom>
        </p:spPr>
      </p:pic>
      <p:pic>
        <p:nvPicPr>
          <p:cNvPr id="16" name="Graphic 15" descr="Checkmark">
            <a:extLst>
              <a:ext uri="{FF2B5EF4-FFF2-40B4-BE49-F238E27FC236}">
                <a16:creationId xmlns:a16="http://schemas.microsoft.com/office/drawing/2014/main" id="{66365F3C-27A2-41BC-AF0C-B27983244E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36046" y="4981361"/>
            <a:ext cx="422258" cy="422258"/>
          </a:xfrm>
          <a:prstGeom prst="rect">
            <a:avLst/>
          </a:prstGeom>
        </p:spPr>
      </p:pic>
      <p:pic>
        <p:nvPicPr>
          <p:cNvPr id="19" name="Graphic 18" descr="Checkmark">
            <a:extLst>
              <a:ext uri="{FF2B5EF4-FFF2-40B4-BE49-F238E27FC236}">
                <a16:creationId xmlns:a16="http://schemas.microsoft.com/office/drawing/2014/main" id="{CC359510-7827-4261-BE1A-564BCB330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5942" y="5518769"/>
            <a:ext cx="422258" cy="422258"/>
          </a:xfrm>
          <a:prstGeom prst="rect">
            <a:avLst/>
          </a:prstGeom>
        </p:spPr>
      </p:pic>
    </p:spTree>
    <p:extLst>
      <p:ext uri="{BB962C8B-B14F-4D97-AF65-F5344CB8AC3E}">
        <p14:creationId xmlns:p14="http://schemas.microsoft.com/office/powerpoint/2010/main" val="32511927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idx="1"/>
          </p:nvPr>
        </p:nvSpPr>
        <p:spPr>
          <a:xfrm>
            <a:off x="4736" y="1696601"/>
            <a:ext cx="8160589" cy="2301867"/>
          </a:xfrm>
        </p:spPr>
        <p:txBody>
          <a:bodyPr>
            <a:normAutofit/>
          </a:bodyPr>
          <a:lstStyle/>
          <a:p>
            <a:pPr marL="804672" indent="-347472" eaLnBrk="1" hangingPunct="1">
              <a:spcBef>
                <a:spcPts val="600"/>
              </a:spcBef>
              <a:spcAft>
                <a:spcPts val="600"/>
              </a:spcAft>
              <a:buFont typeface="Arial" pitchFamily="34" charset="0"/>
              <a:buChar char="•"/>
            </a:pPr>
            <a:r>
              <a:rPr lang="en-US" dirty="0">
                <a:solidFill>
                  <a:srgbClr val="002060"/>
                </a:solidFill>
                <a:latin typeface="Freight Text Pro"/>
              </a:rPr>
              <a:t>Completed AOP </a:t>
            </a:r>
          </a:p>
          <a:p>
            <a:pPr marL="804672" indent="-347472" eaLnBrk="1" hangingPunct="1">
              <a:spcBef>
                <a:spcPts val="600"/>
              </a:spcBef>
              <a:spcAft>
                <a:spcPts val="600"/>
              </a:spcAft>
              <a:buFont typeface="Arial" pitchFamily="34" charset="0"/>
              <a:buChar char="•"/>
            </a:pPr>
            <a:r>
              <a:rPr lang="en-US" dirty="0">
                <a:solidFill>
                  <a:srgbClr val="002060"/>
                </a:solidFill>
                <a:latin typeface="Freight Text Pro"/>
              </a:rPr>
              <a:t>Parent Survey, with copy of identification </a:t>
            </a:r>
          </a:p>
        </p:txBody>
      </p:sp>
      <p:sp>
        <p:nvSpPr>
          <p:cNvPr id="64517" name="Text Box 8"/>
          <p:cNvSpPr txBox="1">
            <a:spLocks noChangeArrowheads="1"/>
          </p:cNvSpPr>
          <p:nvPr/>
        </p:nvSpPr>
        <p:spPr bwMode="auto">
          <a:xfrm>
            <a:off x="855739" y="2959293"/>
            <a:ext cx="7477100" cy="1200329"/>
          </a:xfrm>
          <a:prstGeom prst="rect">
            <a:avLst/>
          </a:prstGeom>
          <a:noFill/>
          <a:ln w="28575">
            <a:solidFill>
              <a:srgbClr val="9B0F0F"/>
            </a:solidFill>
            <a:round/>
            <a:headEnd/>
            <a:tailEnd type="none" w="lg" len="lg"/>
          </a:ln>
        </p:spPr>
        <p:txBody>
          <a:bodyPr wrap="square" lIns="64008" rIns="27432">
            <a:spAutoFit/>
          </a:bodyPr>
          <a:lstStyle/>
          <a:p>
            <a:pPr>
              <a:spcBef>
                <a:spcPct val="50000"/>
              </a:spcBef>
            </a:pPr>
            <a:r>
              <a:rPr lang="en-US" sz="2400" dirty="0">
                <a:solidFill>
                  <a:srgbClr val="002060"/>
                </a:solidFill>
                <a:latin typeface="Freight Text Pro"/>
              </a:rPr>
              <a:t>Retain documents in a centralized, secure location for a minimum of 2 years from the date you completed the AOP in TxEVER.</a:t>
            </a:r>
          </a:p>
        </p:txBody>
      </p:sp>
      <p:sp>
        <p:nvSpPr>
          <p:cNvPr id="11" name="Rectangle 20"/>
          <p:cNvSpPr>
            <a:spLocks noChangeArrowheads="1"/>
          </p:cNvSpPr>
          <p:nvPr/>
        </p:nvSpPr>
        <p:spPr bwMode="auto">
          <a:xfrm>
            <a:off x="-14" y="1213553"/>
            <a:ext cx="8213725" cy="383182"/>
          </a:xfrm>
          <a:prstGeom prst="rect">
            <a:avLst/>
          </a:prstGeom>
          <a:noFill/>
          <a:ln w="9525">
            <a:noFill/>
            <a:miter lim="800000"/>
            <a:headEnd/>
            <a:tailEnd/>
          </a:ln>
        </p:spPr>
        <p:txBody>
          <a:bodyPr anchor="ctr">
            <a:spAutoFit/>
          </a:bodyPr>
          <a:lstStyle/>
          <a:p>
            <a:pPr marL="274320" algn="l">
              <a:lnSpc>
                <a:spcPct val="90000"/>
              </a:lnSpc>
            </a:pPr>
            <a:r>
              <a:rPr lang="en-US" sz="2100" b="1" dirty="0">
                <a:latin typeface="Freight Text Pro"/>
              </a:rPr>
              <a:t>Step 9:  Retain original documents </a:t>
            </a:r>
          </a:p>
        </p:txBody>
      </p:sp>
      <p:sp>
        <p:nvSpPr>
          <p:cNvPr id="7" name="Rectangle 6">
            <a:extLst>
              <a:ext uri="{FF2B5EF4-FFF2-40B4-BE49-F238E27FC236}">
                <a16:creationId xmlns:a16="http://schemas.microsoft.com/office/drawing/2014/main" id="{3D1F4EEE-65F6-4D88-A055-138E028CEC94}"/>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C6FCF4-7018-448B-8F06-DED5EC70EBC9}"/>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s://www.texasattorneygeneral.gov/sites/default/files/files/branding/2018/OAG-Official-Lockup-White%402x.png">
            <a:extLst>
              <a:ext uri="{FF2B5EF4-FFF2-40B4-BE49-F238E27FC236}">
                <a16:creationId xmlns:a16="http://schemas.microsoft.com/office/drawing/2014/main" id="{32026C47-A2B7-4436-9BB1-30D1ECBF66B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6">
            <a:extLst>
              <a:ext uri="{FF2B5EF4-FFF2-40B4-BE49-F238E27FC236}">
                <a16:creationId xmlns:a16="http://schemas.microsoft.com/office/drawing/2014/main" id="{C3CF2CD2-5C5B-421D-83E7-315E6FF5C3D6}"/>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1" y="1588165"/>
            <a:ext cx="8919713" cy="2554545"/>
          </a:xfrm>
        </p:spPr>
        <p:txBody>
          <a:bodyPr/>
          <a:lstStyle/>
          <a:p>
            <a:pPr eaLnBrk="1" hangingPunct="1"/>
            <a:r>
              <a:rPr lang="en-US" sz="8000" dirty="0">
                <a:solidFill>
                  <a:srgbClr val="002060"/>
                </a:solidFill>
                <a:latin typeface="Freight Text Pro"/>
              </a:rPr>
              <a:t>Special Circumstances</a:t>
            </a:r>
          </a:p>
        </p:txBody>
      </p:sp>
    </p:spTree>
    <p:extLst>
      <p:ext uri="{BB962C8B-B14F-4D97-AF65-F5344CB8AC3E}">
        <p14:creationId xmlns:p14="http://schemas.microsoft.com/office/powerpoint/2010/main" val="10172274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0E67E9-0BB1-49D5-BD59-5CDB355DD48D}"/>
              </a:ext>
            </a:extLst>
          </p:cNvPr>
          <p:cNvSpPr>
            <a:spLocks noGrp="1"/>
          </p:cNvSpPr>
          <p:nvPr>
            <p:ph idx="1"/>
          </p:nvPr>
        </p:nvSpPr>
        <p:spPr>
          <a:xfrm>
            <a:off x="628650" y="1649163"/>
            <a:ext cx="7886700" cy="4351338"/>
          </a:xfrm>
        </p:spPr>
        <p:txBody>
          <a:bodyPr>
            <a:normAutofit lnSpcReduction="10000"/>
          </a:bodyPr>
          <a:lstStyle/>
          <a:p>
            <a:pPr>
              <a:lnSpc>
                <a:spcPct val="200000"/>
              </a:lnSpc>
              <a:spcBef>
                <a:spcPts val="0"/>
              </a:spcBef>
            </a:pPr>
            <a:r>
              <a:rPr lang="en-US" dirty="0">
                <a:solidFill>
                  <a:srgbClr val="002060"/>
                </a:solidFill>
                <a:latin typeface="Freight Text Pro"/>
              </a:rPr>
              <a:t>DNA Testing</a:t>
            </a:r>
          </a:p>
          <a:p>
            <a:pPr>
              <a:lnSpc>
                <a:spcPct val="200000"/>
              </a:lnSpc>
              <a:spcBef>
                <a:spcPts val="0"/>
              </a:spcBef>
            </a:pPr>
            <a:r>
              <a:rPr lang="en-US" dirty="0">
                <a:solidFill>
                  <a:srgbClr val="002060"/>
                </a:solidFill>
                <a:latin typeface="Freight Text Pro"/>
              </a:rPr>
              <a:t>Presumed Father</a:t>
            </a:r>
          </a:p>
          <a:p>
            <a:pPr>
              <a:lnSpc>
                <a:spcPct val="200000"/>
              </a:lnSpc>
              <a:spcBef>
                <a:spcPts val="0"/>
              </a:spcBef>
            </a:pPr>
            <a:r>
              <a:rPr lang="en-US" dirty="0">
                <a:solidFill>
                  <a:srgbClr val="002060"/>
                </a:solidFill>
                <a:latin typeface="Freight Text Pro"/>
              </a:rPr>
              <a:t>Common Law</a:t>
            </a:r>
          </a:p>
          <a:p>
            <a:pPr>
              <a:lnSpc>
                <a:spcPct val="200000"/>
              </a:lnSpc>
              <a:spcBef>
                <a:spcPts val="0"/>
              </a:spcBef>
            </a:pPr>
            <a:r>
              <a:rPr lang="en-US" dirty="0">
                <a:solidFill>
                  <a:srgbClr val="002060"/>
                </a:solidFill>
                <a:latin typeface="Freight Text Pro"/>
              </a:rPr>
              <a:t>Partial AOPs</a:t>
            </a:r>
          </a:p>
          <a:p>
            <a:pPr>
              <a:lnSpc>
                <a:spcPct val="200000"/>
              </a:lnSpc>
              <a:spcBef>
                <a:spcPts val="0"/>
              </a:spcBef>
            </a:pPr>
            <a:r>
              <a:rPr lang="en-US" dirty="0">
                <a:solidFill>
                  <a:srgbClr val="002060"/>
                </a:solidFill>
                <a:latin typeface="Freight Text Pro"/>
              </a:rPr>
              <a:t>Before Birth AOPs</a:t>
            </a:r>
          </a:p>
          <a:p>
            <a:pPr>
              <a:lnSpc>
                <a:spcPct val="200000"/>
              </a:lnSpc>
              <a:spcBef>
                <a:spcPts val="0"/>
              </a:spcBef>
            </a:pPr>
            <a:r>
              <a:rPr lang="en-US" dirty="0">
                <a:solidFill>
                  <a:srgbClr val="002060"/>
                </a:solidFill>
                <a:latin typeface="Freight Text Pro"/>
              </a:rPr>
              <a:t>When not to complete an AOP</a:t>
            </a:r>
          </a:p>
          <a:p>
            <a:pPr>
              <a:lnSpc>
                <a:spcPct val="200000"/>
              </a:lnSpc>
              <a:spcBef>
                <a:spcPts val="0"/>
              </a:spcBef>
            </a:pPr>
            <a:r>
              <a:rPr lang="en-US" dirty="0">
                <a:solidFill>
                  <a:srgbClr val="002060"/>
                </a:solidFill>
                <a:latin typeface="Freight Text Pro"/>
              </a:rPr>
              <a:t>Rescission</a:t>
            </a:r>
          </a:p>
        </p:txBody>
      </p:sp>
      <p:sp>
        <p:nvSpPr>
          <p:cNvPr id="9" name="Rectangle 8">
            <a:extLst>
              <a:ext uri="{FF2B5EF4-FFF2-40B4-BE49-F238E27FC236}">
                <a16:creationId xmlns:a16="http://schemas.microsoft.com/office/drawing/2014/main" id="{C3B9D3F6-1ED8-4753-BF86-D5E03565ED52}"/>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D533FC-09BA-4D60-A5A5-6B89D46CFC17}"/>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descr="https://www.texasattorneygeneral.gov/sites/default/files/files/branding/2018/OAG-Official-Lockup-White%402x.png">
            <a:extLst>
              <a:ext uri="{FF2B5EF4-FFF2-40B4-BE49-F238E27FC236}">
                <a16:creationId xmlns:a16="http://schemas.microsoft.com/office/drawing/2014/main" id="{30A9EFC0-0644-4219-B70E-D71F06D6714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6">
            <a:extLst>
              <a:ext uri="{FF2B5EF4-FFF2-40B4-BE49-F238E27FC236}">
                <a16:creationId xmlns:a16="http://schemas.microsoft.com/office/drawing/2014/main" id="{A8BD68CB-86B0-41A8-B147-8C9660DD58FD}"/>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Special Circumstances</a:t>
            </a:r>
          </a:p>
        </p:txBody>
      </p:sp>
    </p:spTree>
    <p:extLst>
      <p:ext uri="{BB962C8B-B14F-4D97-AF65-F5344CB8AC3E}">
        <p14:creationId xmlns:p14="http://schemas.microsoft.com/office/powerpoint/2010/main" val="6100604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979" y="1134215"/>
            <a:ext cx="4261592" cy="5522763"/>
          </a:xfrm>
          <a:prstGeom prst="rect">
            <a:avLst/>
          </a:prstGeom>
        </p:spPr>
      </p:pic>
      <p:sp>
        <p:nvSpPr>
          <p:cNvPr id="23" name="Text Box 22"/>
          <p:cNvSpPr txBox="1">
            <a:spLocks noChangeArrowheads="1"/>
          </p:cNvSpPr>
          <p:nvPr/>
        </p:nvSpPr>
        <p:spPr bwMode="auto">
          <a:xfrm>
            <a:off x="7052" y="1876024"/>
            <a:ext cx="3944498" cy="3032857"/>
          </a:xfrm>
          <a:prstGeom prst="rect">
            <a:avLst/>
          </a:prstGeom>
          <a:noFill/>
          <a:ln w="28575">
            <a:noFill/>
            <a:miter lim="800000"/>
            <a:headEnd/>
            <a:tailEnd type="none" w="lg" len="lg"/>
          </a:ln>
        </p:spPr>
        <p:txBody>
          <a:bodyPr lIns="45720" rIns="45720">
            <a:noAutofit/>
          </a:bodyPr>
          <a:lstStyle/>
          <a:p>
            <a:pPr marL="274320" algn="l">
              <a:spcBef>
                <a:spcPts val="108"/>
              </a:spcBef>
              <a:spcAft>
                <a:spcPts val="1200"/>
              </a:spcAft>
            </a:pPr>
            <a:r>
              <a:rPr lang="en-US" sz="2100" dirty="0">
                <a:solidFill>
                  <a:srgbClr val="002060"/>
                </a:solidFill>
                <a:latin typeface="Freight Text Pro"/>
              </a:rPr>
              <a:t>What if one or both parents ask about DNA testing at any point in the process?</a:t>
            </a:r>
          </a:p>
          <a:p>
            <a:pPr marL="274320" algn="l">
              <a:spcBef>
                <a:spcPts val="108"/>
              </a:spcBef>
              <a:spcAft>
                <a:spcPts val="1200"/>
              </a:spcAft>
            </a:pPr>
            <a:r>
              <a:rPr lang="en-US" sz="2100" dirty="0">
                <a:solidFill>
                  <a:srgbClr val="002060"/>
                </a:solidFill>
                <a:latin typeface="Freight Text Pro"/>
              </a:rPr>
              <a:t>Even when parents are sure, they may want DNA testing to erase doubts others may have.</a:t>
            </a:r>
          </a:p>
          <a:p>
            <a:pPr marL="274320" algn="l">
              <a:spcBef>
                <a:spcPts val="108"/>
              </a:spcBef>
              <a:spcAft>
                <a:spcPts val="1200"/>
              </a:spcAft>
            </a:pPr>
            <a:r>
              <a:rPr lang="en-US" sz="2100" dirty="0">
                <a:solidFill>
                  <a:srgbClr val="002060"/>
                </a:solidFill>
                <a:latin typeface="Freight Text Pro"/>
              </a:rPr>
              <a:t>Parents can still use an AOP to establish paternity after they get genetic testing.</a:t>
            </a:r>
          </a:p>
        </p:txBody>
      </p:sp>
      <p:pic>
        <p:nvPicPr>
          <p:cNvPr id="24" name="Picture 7" descr="MCj04348050000[1]"/>
          <p:cNvPicPr>
            <a:picLocks noChangeAspect="1" noChangeArrowheads="1"/>
          </p:cNvPicPr>
          <p:nvPr/>
        </p:nvPicPr>
        <p:blipFill>
          <a:blip r:embed="rId4" cstate="print"/>
          <a:srcRect/>
          <a:stretch>
            <a:fillRect/>
          </a:stretch>
        </p:blipFill>
        <p:spPr bwMode="auto">
          <a:xfrm>
            <a:off x="5575256" y="1502263"/>
            <a:ext cx="2331249" cy="2331249"/>
          </a:xfrm>
          <a:prstGeom prst="rect">
            <a:avLst/>
          </a:prstGeom>
          <a:noFill/>
          <a:ln w="9525">
            <a:noFill/>
            <a:miter lim="800000"/>
            <a:headEnd/>
            <a:tailEnd/>
          </a:ln>
        </p:spPr>
      </p:pic>
      <p:sp>
        <p:nvSpPr>
          <p:cNvPr id="26" name="Rectangle 9"/>
          <p:cNvSpPr>
            <a:spLocks noChangeArrowheads="1"/>
          </p:cNvSpPr>
          <p:nvPr/>
        </p:nvSpPr>
        <p:spPr bwMode="auto">
          <a:xfrm>
            <a:off x="4937397" y="3913723"/>
            <a:ext cx="3642711" cy="241182"/>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25" name="Text Box 2"/>
          <p:cNvSpPr txBox="1">
            <a:spLocks noChangeArrowheads="1"/>
          </p:cNvSpPr>
          <p:nvPr/>
        </p:nvSpPr>
        <p:spPr bwMode="auto">
          <a:xfrm>
            <a:off x="-7623" y="1231061"/>
            <a:ext cx="2952750" cy="415498"/>
          </a:xfrm>
          <a:prstGeom prst="rect">
            <a:avLst/>
          </a:prstGeom>
          <a:noFill/>
          <a:ln w="28575">
            <a:noFill/>
            <a:miter lim="800000"/>
            <a:headEnd/>
            <a:tailEnd type="none" w="lg" len="lg"/>
          </a:ln>
        </p:spPr>
        <p:txBody>
          <a:bodyPr lIns="45720" rIns="45720">
            <a:spAutoFit/>
          </a:bodyPr>
          <a:lstStyle/>
          <a:p>
            <a:pPr marL="274320" algn="l">
              <a:spcBef>
                <a:spcPct val="50000"/>
              </a:spcBef>
            </a:pPr>
            <a:r>
              <a:rPr lang="en-US" sz="2100" b="1" dirty="0">
                <a:solidFill>
                  <a:srgbClr val="002060"/>
                </a:solidFill>
                <a:latin typeface="Freight Text Pro"/>
              </a:rPr>
              <a:t>DNA Testing</a:t>
            </a:r>
          </a:p>
        </p:txBody>
      </p:sp>
      <p:sp>
        <p:nvSpPr>
          <p:cNvPr id="13" name="Text Box 70"/>
          <p:cNvSpPr txBox="1">
            <a:spLocks noChangeArrowheads="1"/>
          </p:cNvSpPr>
          <p:nvPr/>
        </p:nvSpPr>
        <p:spPr bwMode="auto">
          <a:xfrm>
            <a:off x="5551588" y="6025240"/>
            <a:ext cx="1644650" cy="369332"/>
          </a:xfrm>
          <a:prstGeom prst="rect">
            <a:avLst/>
          </a:prstGeom>
          <a:noFill/>
          <a:ln w="28575">
            <a:noFill/>
            <a:miter lim="800000"/>
            <a:headEnd/>
            <a:tailEnd type="none" w="lg" len="lg"/>
          </a:ln>
        </p:spPr>
        <p:txBody>
          <a:bodyPr lIns="45720" rIns="45720">
            <a:spAutoFit/>
          </a:bodyPr>
          <a:lstStyle/>
          <a:p>
            <a:pPr>
              <a:spcBef>
                <a:spcPct val="50000"/>
              </a:spcBef>
            </a:pPr>
            <a:r>
              <a:rPr lang="en-US" sz="900" b="1" dirty="0">
                <a:latin typeface="Freight Text Pro"/>
              </a:rPr>
              <a:t>Document for training purposes only</a:t>
            </a:r>
          </a:p>
        </p:txBody>
      </p:sp>
      <p:sp>
        <p:nvSpPr>
          <p:cNvPr id="11" name="Rectangle 10">
            <a:extLst>
              <a:ext uri="{FF2B5EF4-FFF2-40B4-BE49-F238E27FC236}">
                <a16:creationId xmlns:a16="http://schemas.microsoft.com/office/drawing/2014/main" id="{D2D460DD-3EED-439E-8AE4-44FBEDCA59A2}"/>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2592ED-EF4D-4B69-9867-1D731FA2F9CA}"/>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https://www.texasattorneygeneral.gov/sites/default/files/files/branding/2018/OAG-Official-Lockup-White%402x.png">
            <a:extLst>
              <a:ext uri="{FF2B5EF4-FFF2-40B4-BE49-F238E27FC236}">
                <a16:creationId xmlns:a16="http://schemas.microsoft.com/office/drawing/2014/main" id="{0A8DA4AE-015A-406A-A638-616EF5A1A5F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6">
            <a:extLst>
              <a:ext uri="{FF2B5EF4-FFF2-40B4-BE49-F238E27FC236}">
                <a16:creationId xmlns:a16="http://schemas.microsoft.com/office/drawing/2014/main" id="{DD035081-1713-43D5-A05C-D93B7DFD52E0}"/>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Special Circumstances</a:t>
            </a:r>
          </a:p>
        </p:txBody>
      </p:sp>
    </p:spTree>
    <p:extLst>
      <p:ext uri="{BB962C8B-B14F-4D97-AF65-F5344CB8AC3E}">
        <p14:creationId xmlns:p14="http://schemas.microsoft.com/office/powerpoint/2010/main" val="1052663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2"/>
          <p:cNvSpPr txBox="1">
            <a:spLocks noChangeArrowheads="1"/>
          </p:cNvSpPr>
          <p:nvPr/>
        </p:nvSpPr>
        <p:spPr bwMode="auto">
          <a:xfrm>
            <a:off x="-7623" y="1166893"/>
            <a:ext cx="2952750" cy="415498"/>
          </a:xfrm>
          <a:prstGeom prst="rect">
            <a:avLst/>
          </a:prstGeom>
          <a:noFill/>
          <a:ln w="28575">
            <a:noFill/>
            <a:miter lim="800000"/>
            <a:headEnd/>
            <a:tailEnd type="none" w="lg" len="lg"/>
          </a:ln>
        </p:spPr>
        <p:txBody>
          <a:bodyPr lIns="45720" rIns="45720">
            <a:spAutoFit/>
          </a:bodyPr>
          <a:lstStyle/>
          <a:p>
            <a:pPr marL="274320" algn="l">
              <a:spcBef>
                <a:spcPct val="50000"/>
              </a:spcBef>
            </a:pPr>
            <a:r>
              <a:rPr lang="en-US" sz="2100" b="1" dirty="0">
                <a:solidFill>
                  <a:srgbClr val="002060"/>
                </a:solidFill>
                <a:latin typeface="Freight Text Pro"/>
              </a:rPr>
              <a:t>DNA Testing</a:t>
            </a:r>
          </a:p>
        </p:txBody>
      </p:sp>
      <p:sp>
        <p:nvSpPr>
          <p:cNvPr id="23" name="Text Box 22"/>
          <p:cNvSpPr txBox="1">
            <a:spLocks noChangeArrowheads="1"/>
          </p:cNvSpPr>
          <p:nvPr/>
        </p:nvSpPr>
        <p:spPr bwMode="auto">
          <a:xfrm>
            <a:off x="7052" y="1524756"/>
            <a:ext cx="5136448" cy="5012169"/>
          </a:xfrm>
          <a:prstGeom prst="rect">
            <a:avLst/>
          </a:prstGeom>
          <a:noFill/>
          <a:ln w="28575">
            <a:noFill/>
            <a:miter lim="800000"/>
            <a:headEnd/>
            <a:tailEnd type="none" w="lg" len="lg"/>
          </a:ln>
        </p:spPr>
        <p:txBody>
          <a:bodyPr lIns="45720" rIns="45720">
            <a:noAutofit/>
          </a:bodyPr>
          <a:lstStyle/>
          <a:p>
            <a:pPr marL="274320" algn="l">
              <a:spcBef>
                <a:spcPts val="0"/>
              </a:spcBef>
              <a:spcAft>
                <a:spcPts val="600"/>
              </a:spcAft>
            </a:pPr>
            <a:r>
              <a:rPr lang="en-US" sz="2100" dirty="0">
                <a:solidFill>
                  <a:srgbClr val="002060"/>
                </a:solidFill>
                <a:latin typeface="Freight Text Pro"/>
              </a:rPr>
              <a:t>Provide parents with the handout Information about Child Support for New Parents.</a:t>
            </a:r>
          </a:p>
          <a:p>
            <a:pPr marL="274320" algn="l">
              <a:spcBef>
                <a:spcPts val="0"/>
              </a:spcBef>
              <a:spcAft>
                <a:spcPts val="600"/>
              </a:spcAft>
            </a:pPr>
            <a:r>
              <a:rPr lang="en-US" sz="2100" dirty="0">
                <a:solidFill>
                  <a:srgbClr val="002060"/>
                </a:solidFill>
                <a:latin typeface="Freight Text Pro"/>
              </a:rPr>
              <a:t>Explain to the parents their DNA testing options:</a:t>
            </a:r>
          </a:p>
          <a:p>
            <a:pPr marL="640080" lvl="1" indent="-347472" algn="l">
              <a:spcBef>
                <a:spcPts val="0"/>
              </a:spcBef>
              <a:spcAft>
                <a:spcPts val="0"/>
              </a:spcAft>
              <a:buFont typeface="Arial" pitchFamily="34" charset="0"/>
              <a:buChar char="•"/>
            </a:pPr>
            <a:r>
              <a:rPr lang="en-US" sz="2100" dirty="0">
                <a:solidFill>
                  <a:srgbClr val="002060"/>
                </a:solidFill>
                <a:latin typeface="Freight Text Pro"/>
              </a:rPr>
              <a:t>Over-the-counter tests</a:t>
            </a:r>
          </a:p>
          <a:p>
            <a:pPr marL="640080" lvl="1" indent="-347472" algn="l">
              <a:spcBef>
                <a:spcPts val="0"/>
              </a:spcBef>
              <a:spcAft>
                <a:spcPts val="0"/>
              </a:spcAft>
              <a:buFont typeface="Arial" pitchFamily="34" charset="0"/>
              <a:buChar char="•"/>
            </a:pPr>
            <a:r>
              <a:rPr lang="en-US" sz="2100" dirty="0">
                <a:solidFill>
                  <a:srgbClr val="002060"/>
                </a:solidFill>
                <a:latin typeface="Freight Text Pro"/>
              </a:rPr>
              <a:t>Private labs</a:t>
            </a:r>
          </a:p>
          <a:p>
            <a:pPr marL="640080" lvl="1" indent="-347472" algn="l">
              <a:spcBef>
                <a:spcPts val="0"/>
              </a:spcBef>
              <a:spcAft>
                <a:spcPts val="1200"/>
              </a:spcAft>
              <a:buFont typeface="Arial" pitchFamily="34" charset="0"/>
              <a:buChar char="•"/>
            </a:pPr>
            <a:r>
              <a:rPr lang="en-US" sz="2100" dirty="0">
                <a:solidFill>
                  <a:srgbClr val="002060"/>
                </a:solidFill>
                <a:latin typeface="Freight Text Pro"/>
              </a:rPr>
              <a:t>Office of the Attorney General when a child support case is open, and paternity has not been established</a:t>
            </a:r>
          </a:p>
          <a:p>
            <a:pPr marL="274320" algn="l">
              <a:spcBef>
                <a:spcPts val="0"/>
              </a:spcBef>
              <a:spcAft>
                <a:spcPts val="600"/>
              </a:spcAft>
            </a:pPr>
            <a:r>
              <a:rPr lang="en-US" sz="2100" dirty="0">
                <a:solidFill>
                  <a:srgbClr val="002060"/>
                </a:solidFill>
                <a:latin typeface="Freight Text Pro"/>
              </a:rPr>
              <a:t>Only DNA tests conducted through a lab accredited by the American Association of Blood Banks (AABB) will be considered in court.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0967" y="1224622"/>
            <a:ext cx="4106779" cy="546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893B828E-E0F7-4074-9DFA-618F609D458A}"/>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12E82-98CB-4B3D-9725-87E4C2ACA123}"/>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https://www.texasattorneygeneral.gov/sites/default/files/files/branding/2018/OAG-Official-Lockup-White%402x.png">
            <a:extLst>
              <a:ext uri="{FF2B5EF4-FFF2-40B4-BE49-F238E27FC236}">
                <a16:creationId xmlns:a16="http://schemas.microsoft.com/office/drawing/2014/main" id="{B0592C70-C4BF-4B8E-BED1-4D5486C33EE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6">
            <a:extLst>
              <a:ext uri="{FF2B5EF4-FFF2-40B4-BE49-F238E27FC236}">
                <a16:creationId xmlns:a16="http://schemas.microsoft.com/office/drawing/2014/main" id="{15600040-9240-404E-AA2C-8485031971F0}"/>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Special Circumstances</a:t>
            </a:r>
          </a:p>
        </p:txBody>
      </p:sp>
    </p:spTree>
    <p:extLst>
      <p:ext uri="{BB962C8B-B14F-4D97-AF65-F5344CB8AC3E}">
        <p14:creationId xmlns:p14="http://schemas.microsoft.com/office/powerpoint/2010/main" val="1896176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3"/>
          <p:cNvSpPr txBox="1">
            <a:spLocks noChangeArrowheads="1"/>
          </p:cNvSpPr>
          <p:nvPr/>
        </p:nvSpPr>
        <p:spPr bwMode="auto">
          <a:xfrm>
            <a:off x="0" y="1245612"/>
            <a:ext cx="2834416" cy="415498"/>
          </a:xfrm>
          <a:prstGeom prst="rect">
            <a:avLst/>
          </a:prstGeom>
          <a:noFill/>
          <a:ln w="28575">
            <a:noFill/>
            <a:miter lim="800000"/>
            <a:headEnd/>
            <a:tailEnd type="none" w="lg" len="lg"/>
          </a:ln>
        </p:spPr>
        <p:txBody>
          <a:bodyPr wrap="square" lIns="45720" rIns="45720">
            <a:spAutoFit/>
          </a:bodyPr>
          <a:lstStyle/>
          <a:p>
            <a:pPr marL="274320" algn="l">
              <a:spcBef>
                <a:spcPct val="50000"/>
              </a:spcBef>
            </a:pPr>
            <a:r>
              <a:rPr lang="en-US" sz="2100" b="1" dirty="0">
                <a:solidFill>
                  <a:srgbClr val="002060"/>
                </a:solidFill>
                <a:latin typeface="Freight Text Pro"/>
              </a:rPr>
              <a:t>Presumed Father</a:t>
            </a:r>
          </a:p>
        </p:txBody>
      </p:sp>
      <p:sp>
        <p:nvSpPr>
          <p:cNvPr id="543774" name="Text Box 30"/>
          <p:cNvSpPr txBox="1">
            <a:spLocks noChangeArrowheads="1"/>
          </p:cNvSpPr>
          <p:nvPr/>
        </p:nvSpPr>
        <p:spPr bwMode="auto">
          <a:xfrm>
            <a:off x="-1162" y="1753496"/>
            <a:ext cx="8108566" cy="4726131"/>
          </a:xfrm>
          <a:prstGeom prst="rect">
            <a:avLst/>
          </a:prstGeom>
          <a:noFill/>
          <a:ln w="28575">
            <a:noFill/>
            <a:miter lim="800000"/>
            <a:headEnd/>
            <a:tailEnd type="none" w="lg" len="lg"/>
          </a:ln>
        </p:spPr>
        <p:txBody>
          <a:bodyPr lIns="45720" rIns="45720">
            <a:noAutofit/>
          </a:bodyPr>
          <a:lstStyle/>
          <a:p>
            <a:pPr marL="274320" algn="l">
              <a:spcBef>
                <a:spcPts val="108"/>
              </a:spcBef>
              <a:spcAft>
                <a:spcPts val="1200"/>
              </a:spcAft>
            </a:pPr>
            <a:r>
              <a:rPr lang="en-US" sz="2100" dirty="0">
                <a:solidFill>
                  <a:srgbClr val="002060"/>
                </a:solidFill>
                <a:latin typeface="Freight Text Pro"/>
              </a:rPr>
              <a:t>An AOP can be used if the presumed father is not the biological father </a:t>
            </a:r>
            <a:r>
              <a:rPr lang="en-US" sz="2100" b="1" dirty="0">
                <a:solidFill>
                  <a:srgbClr val="002060"/>
                </a:solidFill>
                <a:latin typeface="Freight Text Pro"/>
              </a:rPr>
              <a:t>and</a:t>
            </a:r>
            <a:r>
              <a:rPr lang="en-US" sz="2100" dirty="0">
                <a:solidFill>
                  <a:srgbClr val="002060"/>
                </a:solidFill>
                <a:latin typeface="Freight Text Pro"/>
              </a:rPr>
              <a:t> the biological mother and biological father want to establish paternity for the child.</a:t>
            </a:r>
          </a:p>
          <a:p>
            <a:pPr marL="274320" algn="l">
              <a:spcBef>
                <a:spcPts val="600"/>
              </a:spcBef>
              <a:spcAft>
                <a:spcPts val="1200"/>
              </a:spcAft>
            </a:pPr>
            <a:r>
              <a:rPr lang="en-US" sz="2100" dirty="0">
                <a:solidFill>
                  <a:srgbClr val="002060"/>
                </a:solidFill>
                <a:latin typeface="Freight Text Pro"/>
              </a:rPr>
              <a:t>A presumed father is:</a:t>
            </a:r>
          </a:p>
          <a:p>
            <a:pPr marL="804672" lvl="1" indent="-347472" algn="l">
              <a:spcBef>
                <a:spcPts val="600"/>
              </a:spcBef>
              <a:spcAft>
                <a:spcPts val="600"/>
              </a:spcAft>
              <a:buFont typeface="Arial" pitchFamily="34" charset="0"/>
              <a:buChar char="•"/>
            </a:pPr>
            <a:r>
              <a:rPr lang="en-US" sz="2100" dirty="0">
                <a:solidFill>
                  <a:srgbClr val="002060"/>
                </a:solidFill>
                <a:latin typeface="Freight Text Pro"/>
              </a:rPr>
              <a:t>A man married to the mother at the time of the child’s birth.</a:t>
            </a:r>
          </a:p>
          <a:p>
            <a:pPr marL="804672" lvl="1" indent="-347472" algn="l">
              <a:spcBef>
                <a:spcPts val="600"/>
              </a:spcBef>
              <a:spcAft>
                <a:spcPts val="600"/>
              </a:spcAft>
              <a:buFont typeface="Arial" pitchFamily="34" charset="0"/>
              <a:buChar char="•"/>
            </a:pPr>
            <a:r>
              <a:rPr lang="en-US" sz="2100" dirty="0">
                <a:solidFill>
                  <a:srgbClr val="002060"/>
                </a:solidFill>
                <a:latin typeface="Freight Text Pro"/>
              </a:rPr>
              <a:t>The ex-husband when a child is born within 300 days of the divorce unless the divorce decree specifically excludes the ex-husband as the father.</a:t>
            </a:r>
          </a:p>
          <a:p>
            <a:pPr marL="804672" lvl="1" indent="-347472" algn="l">
              <a:spcBef>
                <a:spcPts val="600"/>
              </a:spcBef>
              <a:spcAft>
                <a:spcPts val="600"/>
              </a:spcAft>
              <a:buFont typeface="Arial" pitchFamily="34" charset="0"/>
              <a:buChar char="•"/>
            </a:pPr>
            <a:r>
              <a:rPr lang="en-US" sz="2100" dirty="0">
                <a:solidFill>
                  <a:srgbClr val="002060"/>
                </a:solidFill>
                <a:latin typeface="Freight Text Pro"/>
              </a:rPr>
              <a:t>The man who lived with the child continuously during the first two years of the child’s life and represented the child as his own.</a:t>
            </a:r>
          </a:p>
          <a:p>
            <a:pPr marL="742950" lvl="1" indent="-285750" algn="l">
              <a:spcBef>
                <a:spcPct val="50000"/>
              </a:spcBef>
              <a:buFont typeface="Arial" pitchFamily="34" charset="0"/>
              <a:buChar char="•"/>
            </a:pPr>
            <a:endParaRPr lang="en-US" sz="800" dirty="0">
              <a:solidFill>
                <a:srgbClr val="002060"/>
              </a:solidFill>
              <a:latin typeface="+mn-lt"/>
            </a:endParaRPr>
          </a:p>
          <a:p>
            <a:pPr lvl="1" algn="l">
              <a:spcBef>
                <a:spcPct val="50000"/>
              </a:spcBef>
            </a:pPr>
            <a:endParaRPr lang="en-US" sz="1600" dirty="0">
              <a:solidFill>
                <a:srgbClr val="002060"/>
              </a:solidFill>
              <a:latin typeface="+mn-lt"/>
            </a:endParaRPr>
          </a:p>
        </p:txBody>
      </p:sp>
      <p:sp>
        <p:nvSpPr>
          <p:cNvPr id="9" name="Rectangle 8">
            <a:extLst>
              <a:ext uri="{FF2B5EF4-FFF2-40B4-BE49-F238E27FC236}">
                <a16:creationId xmlns:a16="http://schemas.microsoft.com/office/drawing/2014/main" id="{1A0AF7BC-EE6D-4375-A253-C6B95C7B1883}"/>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CF2111-E7AC-4807-87CC-8205B2821A4D}"/>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https://www.texasattorneygeneral.gov/sites/default/files/files/branding/2018/OAG-Official-Lockup-White%402x.png">
            <a:extLst>
              <a:ext uri="{FF2B5EF4-FFF2-40B4-BE49-F238E27FC236}">
                <a16:creationId xmlns:a16="http://schemas.microsoft.com/office/drawing/2014/main" id="{295D39A9-375D-49F7-8F3D-605CA4967F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6">
            <a:extLst>
              <a:ext uri="{FF2B5EF4-FFF2-40B4-BE49-F238E27FC236}">
                <a16:creationId xmlns:a16="http://schemas.microsoft.com/office/drawing/2014/main" id="{74F9D6FD-82D2-4A70-A707-A1C564F774D2}"/>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Special Circumstances</a:t>
            </a:r>
          </a:p>
        </p:txBody>
      </p:sp>
    </p:spTree>
    <p:extLst>
      <p:ext uri="{BB962C8B-B14F-4D97-AF65-F5344CB8AC3E}">
        <p14:creationId xmlns:p14="http://schemas.microsoft.com/office/powerpoint/2010/main" val="91585217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765" y="1136649"/>
            <a:ext cx="4332526" cy="5536289"/>
          </a:xfrm>
          <a:prstGeom prst="rect">
            <a:avLst/>
          </a:prstGeom>
        </p:spPr>
      </p:pic>
      <p:sp>
        <p:nvSpPr>
          <p:cNvPr id="69634" name="Text Box 23"/>
          <p:cNvSpPr txBox="1">
            <a:spLocks noChangeArrowheads="1"/>
          </p:cNvSpPr>
          <p:nvPr/>
        </p:nvSpPr>
        <p:spPr bwMode="auto">
          <a:xfrm>
            <a:off x="-2747" y="1179535"/>
            <a:ext cx="2757487" cy="415498"/>
          </a:xfrm>
          <a:prstGeom prst="rect">
            <a:avLst/>
          </a:prstGeom>
          <a:noFill/>
          <a:ln w="28575">
            <a:noFill/>
            <a:miter lim="800000"/>
            <a:headEnd/>
            <a:tailEnd type="none" w="lg" len="lg"/>
          </a:ln>
        </p:spPr>
        <p:txBody>
          <a:bodyPr lIns="45720" rIns="45720">
            <a:spAutoFit/>
          </a:bodyPr>
          <a:lstStyle/>
          <a:p>
            <a:pPr marL="274320" algn="l">
              <a:spcBef>
                <a:spcPct val="50000"/>
              </a:spcBef>
            </a:pPr>
            <a:r>
              <a:rPr lang="en-US" sz="2100" b="1" dirty="0">
                <a:solidFill>
                  <a:srgbClr val="002060"/>
                </a:solidFill>
                <a:latin typeface="Freight Text Pro"/>
              </a:rPr>
              <a:t>Presumed Father</a:t>
            </a:r>
          </a:p>
        </p:txBody>
      </p:sp>
      <p:sp>
        <p:nvSpPr>
          <p:cNvPr id="69635" name="Text Box 26"/>
          <p:cNvSpPr txBox="1">
            <a:spLocks noChangeArrowheads="1"/>
          </p:cNvSpPr>
          <p:nvPr/>
        </p:nvSpPr>
        <p:spPr bwMode="auto">
          <a:xfrm>
            <a:off x="1562100" y="1955800"/>
            <a:ext cx="5964238" cy="579438"/>
          </a:xfrm>
          <a:prstGeom prst="rect">
            <a:avLst/>
          </a:prstGeom>
          <a:noFill/>
          <a:ln w="28575">
            <a:noFill/>
            <a:miter lim="800000"/>
            <a:headEnd/>
            <a:tailEnd type="none" w="lg" len="lg"/>
          </a:ln>
        </p:spPr>
        <p:txBody>
          <a:bodyPr lIns="45720" rIns="45720">
            <a:spAutoFit/>
          </a:bodyPr>
          <a:lstStyle/>
          <a:p>
            <a:pPr>
              <a:spcBef>
                <a:spcPct val="50000"/>
              </a:spcBef>
            </a:pPr>
            <a:endParaRPr lang="en-US" dirty="0"/>
          </a:p>
        </p:txBody>
      </p:sp>
      <p:sp>
        <p:nvSpPr>
          <p:cNvPr id="69637" name="Text Box 29"/>
          <p:cNvSpPr txBox="1">
            <a:spLocks noChangeArrowheads="1"/>
          </p:cNvSpPr>
          <p:nvPr/>
        </p:nvSpPr>
        <p:spPr bwMode="auto">
          <a:xfrm>
            <a:off x="168275" y="4135438"/>
            <a:ext cx="3602038" cy="579437"/>
          </a:xfrm>
          <a:prstGeom prst="rect">
            <a:avLst/>
          </a:prstGeom>
          <a:noFill/>
          <a:ln w="28575">
            <a:noFill/>
            <a:miter lim="800000"/>
            <a:headEnd/>
            <a:tailEnd type="none" w="lg" len="lg"/>
          </a:ln>
        </p:spPr>
        <p:txBody>
          <a:bodyPr lIns="45720" rIns="45720">
            <a:spAutoFit/>
          </a:bodyPr>
          <a:lstStyle/>
          <a:p>
            <a:pPr>
              <a:spcBef>
                <a:spcPct val="50000"/>
              </a:spcBef>
            </a:pPr>
            <a:endParaRPr lang="en-US" dirty="0"/>
          </a:p>
        </p:txBody>
      </p:sp>
      <p:sp>
        <p:nvSpPr>
          <p:cNvPr id="69638" name="Text Box 31"/>
          <p:cNvSpPr txBox="1">
            <a:spLocks noChangeArrowheads="1"/>
          </p:cNvSpPr>
          <p:nvPr/>
        </p:nvSpPr>
        <p:spPr bwMode="auto">
          <a:xfrm>
            <a:off x="220663" y="4105275"/>
            <a:ext cx="598487" cy="579438"/>
          </a:xfrm>
          <a:prstGeom prst="rect">
            <a:avLst/>
          </a:prstGeom>
          <a:noFill/>
          <a:ln w="28575">
            <a:noFill/>
            <a:miter lim="800000"/>
            <a:headEnd/>
            <a:tailEnd type="none" w="lg" len="lg"/>
          </a:ln>
        </p:spPr>
        <p:txBody>
          <a:bodyPr lIns="45720" rIns="45720">
            <a:spAutoFit/>
          </a:bodyPr>
          <a:lstStyle/>
          <a:p>
            <a:endParaRPr lang="en-US" dirty="0"/>
          </a:p>
        </p:txBody>
      </p:sp>
      <p:sp>
        <p:nvSpPr>
          <p:cNvPr id="69640" name="Text Box 36"/>
          <p:cNvSpPr txBox="1">
            <a:spLocks noChangeArrowheads="1"/>
          </p:cNvSpPr>
          <p:nvPr/>
        </p:nvSpPr>
        <p:spPr bwMode="auto">
          <a:xfrm>
            <a:off x="587375" y="4808538"/>
            <a:ext cx="92075" cy="579437"/>
          </a:xfrm>
          <a:prstGeom prst="rect">
            <a:avLst/>
          </a:prstGeom>
          <a:noFill/>
          <a:ln w="28575">
            <a:noFill/>
            <a:miter lim="800000"/>
            <a:headEnd/>
            <a:tailEnd type="none" w="lg" len="lg"/>
          </a:ln>
        </p:spPr>
        <p:txBody>
          <a:bodyPr wrap="none" lIns="45720" rIns="45720">
            <a:spAutoFit/>
          </a:bodyPr>
          <a:lstStyle/>
          <a:p>
            <a:endParaRPr lang="en-US" dirty="0"/>
          </a:p>
        </p:txBody>
      </p:sp>
      <p:sp>
        <p:nvSpPr>
          <p:cNvPr id="543784" name="Text Box 40"/>
          <p:cNvSpPr txBox="1">
            <a:spLocks noChangeArrowheads="1"/>
          </p:cNvSpPr>
          <p:nvPr/>
        </p:nvSpPr>
        <p:spPr bwMode="auto">
          <a:xfrm>
            <a:off x="6553111" y="1759372"/>
            <a:ext cx="2306561" cy="230832"/>
          </a:xfrm>
          <a:prstGeom prst="rect">
            <a:avLst/>
          </a:prstGeom>
          <a:noFill/>
          <a:ln w="28575">
            <a:noFill/>
            <a:miter lim="800000"/>
            <a:headEnd/>
            <a:tailEnd type="none" w="lg" len="lg"/>
          </a:ln>
        </p:spPr>
        <p:txBody>
          <a:bodyPr wrap="square" lIns="45720" rIns="45720">
            <a:spAutoFit/>
          </a:bodyPr>
          <a:lstStyle/>
          <a:p>
            <a:pPr algn="l">
              <a:spcBef>
                <a:spcPct val="50000"/>
              </a:spcBef>
            </a:pPr>
            <a:r>
              <a:rPr lang="en-US" sz="900" dirty="0">
                <a:latin typeface="Comic Sans MS" pitchFamily="66" charset="0"/>
              </a:rPr>
              <a:t>Wes                         Hightower</a:t>
            </a:r>
          </a:p>
        </p:txBody>
      </p:sp>
      <p:sp>
        <p:nvSpPr>
          <p:cNvPr id="69645" name="Text Box 42"/>
          <p:cNvSpPr txBox="1">
            <a:spLocks noChangeArrowheads="1"/>
          </p:cNvSpPr>
          <p:nvPr/>
        </p:nvSpPr>
        <p:spPr bwMode="auto">
          <a:xfrm>
            <a:off x="6100763" y="1136650"/>
            <a:ext cx="92075" cy="579438"/>
          </a:xfrm>
          <a:prstGeom prst="rect">
            <a:avLst/>
          </a:prstGeom>
          <a:noFill/>
          <a:ln w="28575">
            <a:noFill/>
            <a:miter lim="800000"/>
            <a:headEnd/>
            <a:tailEnd type="none" w="lg" len="lg"/>
          </a:ln>
        </p:spPr>
        <p:txBody>
          <a:bodyPr wrap="none" lIns="45720" rIns="45720">
            <a:spAutoFit/>
          </a:bodyPr>
          <a:lstStyle/>
          <a:p>
            <a:endParaRPr lang="en-US" dirty="0"/>
          </a:p>
        </p:txBody>
      </p:sp>
      <p:sp>
        <p:nvSpPr>
          <p:cNvPr id="543787" name="Text Box 43"/>
          <p:cNvSpPr txBox="1">
            <a:spLocks noChangeArrowheads="1"/>
          </p:cNvSpPr>
          <p:nvPr/>
        </p:nvSpPr>
        <p:spPr bwMode="auto">
          <a:xfrm>
            <a:off x="6061833" y="1929374"/>
            <a:ext cx="2483804" cy="230832"/>
          </a:xfrm>
          <a:prstGeom prst="rect">
            <a:avLst/>
          </a:prstGeom>
          <a:noFill/>
          <a:ln w="28575">
            <a:noFill/>
            <a:miter lim="800000"/>
            <a:headEnd/>
            <a:tailEnd type="none" w="lg" len="lg"/>
          </a:ln>
        </p:spPr>
        <p:txBody>
          <a:bodyPr wrap="square" lIns="45720" rIns="45720">
            <a:spAutoFit/>
          </a:bodyPr>
          <a:lstStyle/>
          <a:p>
            <a:pPr algn="l">
              <a:spcBef>
                <a:spcPct val="50000"/>
              </a:spcBef>
            </a:pPr>
            <a:r>
              <a:rPr lang="en-US" sz="900" dirty="0">
                <a:latin typeface="Comic Sans MS" pitchFamily="66" charset="0"/>
              </a:rPr>
              <a:t>Mac                                Hightower</a:t>
            </a:r>
          </a:p>
        </p:txBody>
      </p:sp>
      <p:sp>
        <p:nvSpPr>
          <p:cNvPr id="543788" name="Text Box 44"/>
          <p:cNvSpPr txBox="1">
            <a:spLocks noChangeArrowheads="1"/>
          </p:cNvSpPr>
          <p:nvPr/>
        </p:nvSpPr>
        <p:spPr bwMode="auto">
          <a:xfrm>
            <a:off x="5245790" y="2177508"/>
            <a:ext cx="1125418" cy="230832"/>
          </a:xfrm>
          <a:prstGeom prst="rect">
            <a:avLst/>
          </a:prstGeom>
          <a:noFill/>
          <a:ln w="28575">
            <a:noFill/>
            <a:miter lim="800000"/>
            <a:headEnd/>
            <a:tailEnd type="none" w="lg" len="lg"/>
          </a:ln>
        </p:spPr>
        <p:txBody>
          <a:bodyPr wrap="square" lIns="45720" rIns="45720">
            <a:spAutoFit/>
          </a:bodyPr>
          <a:lstStyle/>
          <a:p>
            <a:pPr algn="l"/>
            <a:r>
              <a:rPr lang="en-US" sz="900" dirty="0">
                <a:latin typeface="Comic Sans MS" pitchFamily="66" charset="0"/>
              </a:rPr>
              <a:t>     10   10   2019</a:t>
            </a:r>
          </a:p>
        </p:txBody>
      </p:sp>
      <p:sp>
        <p:nvSpPr>
          <p:cNvPr id="543809" name="Text Box 65"/>
          <p:cNvSpPr txBox="1">
            <a:spLocks noChangeArrowheads="1"/>
          </p:cNvSpPr>
          <p:nvPr/>
        </p:nvSpPr>
        <p:spPr bwMode="auto">
          <a:xfrm>
            <a:off x="6467478" y="2166913"/>
            <a:ext cx="2392354" cy="230832"/>
          </a:xfrm>
          <a:prstGeom prst="rect">
            <a:avLst/>
          </a:prstGeom>
          <a:noFill/>
          <a:ln w="28575">
            <a:noFill/>
            <a:miter lim="800000"/>
            <a:headEnd/>
            <a:tailEnd type="none" w="lg" len="lg"/>
          </a:ln>
        </p:spPr>
        <p:txBody>
          <a:bodyPr wrap="square" lIns="45720" rIns="45720">
            <a:spAutoFit/>
          </a:bodyPr>
          <a:lstStyle/>
          <a:p>
            <a:pPr algn="l">
              <a:spcBef>
                <a:spcPct val="50000"/>
              </a:spcBef>
            </a:pPr>
            <a:r>
              <a:rPr lang="en-US" sz="900" dirty="0">
                <a:latin typeface="Comic Sans MS" pitchFamily="66" charset="0"/>
              </a:rPr>
              <a:t>Bull                    Gilley                 TX</a:t>
            </a:r>
          </a:p>
        </p:txBody>
      </p:sp>
      <p:sp>
        <p:nvSpPr>
          <p:cNvPr id="69649" name="Text Box 67"/>
          <p:cNvSpPr txBox="1">
            <a:spLocks noChangeArrowheads="1"/>
          </p:cNvSpPr>
          <p:nvPr/>
        </p:nvSpPr>
        <p:spPr bwMode="auto">
          <a:xfrm>
            <a:off x="657225" y="2754313"/>
            <a:ext cx="92075" cy="579437"/>
          </a:xfrm>
          <a:prstGeom prst="rect">
            <a:avLst/>
          </a:prstGeom>
          <a:noFill/>
          <a:ln w="28575">
            <a:noFill/>
            <a:miter lim="800000"/>
            <a:headEnd/>
            <a:tailEnd type="none" w="lg" len="lg"/>
          </a:ln>
        </p:spPr>
        <p:txBody>
          <a:bodyPr wrap="none" lIns="45720" rIns="45720">
            <a:spAutoFit/>
          </a:bodyPr>
          <a:lstStyle/>
          <a:p>
            <a:endParaRPr lang="en-US" dirty="0"/>
          </a:p>
        </p:txBody>
      </p:sp>
      <p:sp>
        <p:nvSpPr>
          <p:cNvPr id="543815" name="Text Box 71"/>
          <p:cNvSpPr txBox="1">
            <a:spLocks noChangeArrowheads="1"/>
          </p:cNvSpPr>
          <p:nvPr/>
        </p:nvSpPr>
        <p:spPr bwMode="auto">
          <a:xfrm>
            <a:off x="5224422" y="2388055"/>
            <a:ext cx="3788947" cy="230832"/>
          </a:xfrm>
          <a:prstGeom prst="rect">
            <a:avLst/>
          </a:prstGeom>
          <a:noFill/>
          <a:ln w="28575">
            <a:noFill/>
            <a:miter lim="800000"/>
            <a:headEnd/>
            <a:tailEnd type="none" w="lg" len="lg"/>
          </a:ln>
        </p:spPr>
        <p:txBody>
          <a:bodyPr wrap="square" lIns="45720" rIns="45720">
            <a:spAutoFit/>
          </a:bodyPr>
          <a:lstStyle/>
          <a:p>
            <a:pPr algn="l">
              <a:spcBef>
                <a:spcPct val="50000"/>
              </a:spcBef>
            </a:pPr>
            <a:r>
              <a:rPr lang="en-US" sz="900" dirty="0">
                <a:latin typeface="Comic Sans MS" pitchFamily="66" charset="0"/>
              </a:rPr>
              <a:t>Sissy                               Davis                   Glen</a:t>
            </a:r>
          </a:p>
        </p:txBody>
      </p:sp>
      <p:sp>
        <p:nvSpPr>
          <p:cNvPr id="543816" name="Text Box 72"/>
          <p:cNvSpPr txBox="1">
            <a:spLocks noChangeArrowheads="1"/>
          </p:cNvSpPr>
          <p:nvPr/>
        </p:nvSpPr>
        <p:spPr bwMode="auto">
          <a:xfrm>
            <a:off x="5065866" y="2602548"/>
            <a:ext cx="3672224" cy="230832"/>
          </a:xfrm>
          <a:prstGeom prst="rect">
            <a:avLst/>
          </a:prstGeom>
          <a:noFill/>
          <a:ln w="28575">
            <a:noFill/>
            <a:miter lim="800000"/>
            <a:headEnd/>
            <a:tailEnd type="none" w="lg" len="lg"/>
          </a:ln>
        </p:spPr>
        <p:txBody>
          <a:bodyPr wrap="square" lIns="45720" rIns="45720">
            <a:spAutoFit/>
          </a:bodyPr>
          <a:lstStyle/>
          <a:p>
            <a:pPr algn="l"/>
            <a:r>
              <a:rPr lang="en-US" sz="900" dirty="0">
                <a:latin typeface="Lucida Sans" pitchFamily="34" charset="0"/>
              </a:rPr>
              <a:t>  </a:t>
            </a:r>
            <a:r>
              <a:rPr lang="en-US" sz="900" dirty="0">
                <a:latin typeface="Comic Sans MS" pitchFamily="66" charset="0"/>
              </a:rPr>
              <a:t>12   06  1996  </a:t>
            </a:r>
            <a:r>
              <a:rPr lang="en-US" sz="900" spc="-150" dirty="0">
                <a:latin typeface="Comic Sans MS" pitchFamily="66" charset="0"/>
              </a:rPr>
              <a:t>with held by request    </a:t>
            </a:r>
            <a:r>
              <a:rPr lang="en-US" sz="900" dirty="0">
                <a:latin typeface="Comic Sans MS" pitchFamily="66" charset="0"/>
              </a:rPr>
              <a:t>WITHHELD  BY REQUEST</a:t>
            </a:r>
          </a:p>
        </p:txBody>
      </p:sp>
      <p:sp>
        <p:nvSpPr>
          <p:cNvPr id="69653" name="Text Box 73"/>
          <p:cNvSpPr txBox="1">
            <a:spLocks noChangeArrowheads="1"/>
          </p:cNvSpPr>
          <p:nvPr/>
        </p:nvSpPr>
        <p:spPr bwMode="auto">
          <a:xfrm>
            <a:off x="4694238" y="2192338"/>
            <a:ext cx="92075" cy="579437"/>
          </a:xfrm>
          <a:prstGeom prst="rect">
            <a:avLst/>
          </a:prstGeom>
          <a:noFill/>
          <a:ln w="28575">
            <a:noFill/>
            <a:miter lim="800000"/>
            <a:headEnd/>
            <a:tailEnd type="none" w="lg" len="lg"/>
          </a:ln>
        </p:spPr>
        <p:txBody>
          <a:bodyPr wrap="none" lIns="45720" rIns="45720">
            <a:spAutoFit/>
          </a:bodyPr>
          <a:lstStyle/>
          <a:p>
            <a:endParaRPr lang="en-US" dirty="0"/>
          </a:p>
        </p:txBody>
      </p:sp>
      <p:sp>
        <p:nvSpPr>
          <p:cNvPr id="543818" name="Text Box 74"/>
          <p:cNvSpPr txBox="1">
            <a:spLocks noChangeArrowheads="1"/>
          </p:cNvSpPr>
          <p:nvPr/>
        </p:nvSpPr>
        <p:spPr bwMode="auto">
          <a:xfrm>
            <a:off x="5069293" y="2839084"/>
            <a:ext cx="3672224" cy="230832"/>
          </a:xfrm>
          <a:prstGeom prst="rect">
            <a:avLst/>
          </a:prstGeom>
          <a:noFill/>
          <a:ln w="28575">
            <a:noFill/>
            <a:miter lim="800000"/>
            <a:headEnd/>
            <a:tailEnd type="none" w="lg" len="lg"/>
          </a:ln>
        </p:spPr>
        <p:txBody>
          <a:bodyPr wrap="square" lIns="45720" rIns="45720">
            <a:spAutoFit/>
          </a:bodyPr>
          <a:lstStyle/>
          <a:p>
            <a:pPr algn="l"/>
            <a:r>
              <a:rPr lang="en-US" sz="900" dirty="0">
                <a:latin typeface="Comic Sans MS" pitchFamily="66" charset="0"/>
              </a:rPr>
              <a:t>  05   11   1995 </a:t>
            </a:r>
            <a:r>
              <a:rPr lang="en-US" sz="900" spc="-150" dirty="0">
                <a:latin typeface="Comic Sans MS" pitchFamily="66" charset="0"/>
              </a:rPr>
              <a:t>with held by request   </a:t>
            </a:r>
            <a:r>
              <a:rPr lang="en-US" sz="900" dirty="0">
                <a:latin typeface="Comic Sans MS" pitchFamily="66" charset="0"/>
              </a:rPr>
              <a:t>WITHHLED  BY REQUEST</a:t>
            </a:r>
          </a:p>
        </p:txBody>
      </p:sp>
      <p:sp>
        <p:nvSpPr>
          <p:cNvPr id="543819" name="Text Box 75"/>
          <p:cNvSpPr txBox="1">
            <a:spLocks noChangeArrowheads="1"/>
          </p:cNvSpPr>
          <p:nvPr/>
        </p:nvSpPr>
        <p:spPr bwMode="auto">
          <a:xfrm>
            <a:off x="5043027" y="3390799"/>
            <a:ext cx="252304" cy="923330"/>
          </a:xfrm>
          <a:prstGeom prst="rect">
            <a:avLst/>
          </a:prstGeom>
          <a:noFill/>
          <a:ln w="28575">
            <a:noFill/>
            <a:miter lim="800000"/>
            <a:headEnd/>
            <a:tailEnd type="none" w="lg" len="lg"/>
          </a:ln>
        </p:spPr>
        <p:txBody>
          <a:bodyPr wrap="square" lIns="45720" rIns="45720">
            <a:spAutoFit/>
          </a:bodyPr>
          <a:lstStyle/>
          <a:p>
            <a:r>
              <a:rPr lang="en-US" sz="5400" b="1" dirty="0"/>
              <a:t>.</a:t>
            </a:r>
          </a:p>
        </p:txBody>
      </p:sp>
      <p:sp>
        <p:nvSpPr>
          <p:cNvPr id="69656" name="Text Box 76"/>
          <p:cNvSpPr txBox="1">
            <a:spLocks noChangeArrowheads="1"/>
          </p:cNvSpPr>
          <p:nvPr/>
        </p:nvSpPr>
        <p:spPr bwMode="auto">
          <a:xfrm>
            <a:off x="6846888" y="3711575"/>
            <a:ext cx="92075" cy="579438"/>
          </a:xfrm>
          <a:prstGeom prst="rect">
            <a:avLst/>
          </a:prstGeom>
          <a:noFill/>
          <a:ln w="28575">
            <a:noFill/>
            <a:miter lim="800000"/>
            <a:headEnd/>
            <a:tailEnd type="none" w="lg" len="lg"/>
          </a:ln>
        </p:spPr>
        <p:txBody>
          <a:bodyPr wrap="none" lIns="45720" rIns="45720">
            <a:spAutoFit/>
          </a:bodyPr>
          <a:lstStyle/>
          <a:p>
            <a:endParaRPr lang="en-US" dirty="0"/>
          </a:p>
        </p:txBody>
      </p:sp>
      <p:sp>
        <p:nvSpPr>
          <p:cNvPr id="543821" name="Text Box 77"/>
          <p:cNvSpPr txBox="1">
            <a:spLocks noChangeArrowheads="1"/>
          </p:cNvSpPr>
          <p:nvPr/>
        </p:nvSpPr>
        <p:spPr bwMode="auto">
          <a:xfrm>
            <a:off x="6895582" y="3620051"/>
            <a:ext cx="216718" cy="923330"/>
          </a:xfrm>
          <a:prstGeom prst="rect">
            <a:avLst/>
          </a:prstGeom>
          <a:noFill/>
          <a:ln w="28575">
            <a:noFill/>
            <a:miter lim="800000"/>
            <a:headEnd/>
            <a:tailEnd type="none" w="lg" len="lg"/>
          </a:ln>
        </p:spPr>
        <p:txBody>
          <a:bodyPr wrap="square" lIns="45720" rIns="45720">
            <a:spAutoFit/>
          </a:bodyPr>
          <a:lstStyle/>
          <a:p>
            <a:r>
              <a:rPr lang="en-US" sz="5400" b="1" dirty="0"/>
              <a:t>.</a:t>
            </a:r>
          </a:p>
        </p:txBody>
      </p:sp>
      <p:sp>
        <p:nvSpPr>
          <p:cNvPr id="543822" name="Text Box 78"/>
          <p:cNvSpPr txBox="1">
            <a:spLocks noChangeArrowheads="1"/>
          </p:cNvSpPr>
          <p:nvPr/>
        </p:nvSpPr>
        <p:spPr bwMode="auto">
          <a:xfrm>
            <a:off x="5006676" y="4682851"/>
            <a:ext cx="2068840" cy="276999"/>
          </a:xfrm>
          <a:prstGeom prst="rect">
            <a:avLst/>
          </a:prstGeom>
          <a:noFill/>
          <a:ln w="28575">
            <a:noFill/>
            <a:miter lim="800000"/>
            <a:headEnd/>
            <a:tailEnd type="none" w="lg" len="lg"/>
          </a:ln>
        </p:spPr>
        <p:txBody>
          <a:bodyPr wrap="square" lIns="45720" rIns="45720">
            <a:spAutoFit/>
          </a:bodyPr>
          <a:lstStyle/>
          <a:p>
            <a:pPr algn="l">
              <a:spcBef>
                <a:spcPct val="50000"/>
              </a:spcBef>
            </a:pPr>
            <a:r>
              <a:rPr lang="en-US" sz="1200" dirty="0">
                <a:latin typeface="Harlow Solid Italic" pitchFamily="82" charset="0"/>
              </a:rPr>
              <a:t>Wes Hightower            10-12-19</a:t>
            </a:r>
            <a:r>
              <a:rPr lang="en-US" sz="1000" dirty="0">
                <a:latin typeface="Staccato222 BT" pitchFamily="66" charset="0"/>
              </a:rPr>
              <a:t>   </a:t>
            </a:r>
          </a:p>
        </p:txBody>
      </p:sp>
      <p:sp>
        <p:nvSpPr>
          <p:cNvPr id="69659" name="Text Box 79"/>
          <p:cNvSpPr txBox="1">
            <a:spLocks noChangeArrowheads="1"/>
          </p:cNvSpPr>
          <p:nvPr/>
        </p:nvSpPr>
        <p:spPr bwMode="auto">
          <a:xfrm>
            <a:off x="7142163" y="4371975"/>
            <a:ext cx="92075" cy="579438"/>
          </a:xfrm>
          <a:prstGeom prst="rect">
            <a:avLst/>
          </a:prstGeom>
          <a:noFill/>
          <a:ln w="28575">
            <a:noFill/>
            <a:miter lim="800000"/>
            <a:headEnd/>
            <a:tailEnd type="none" w="lg" len="lg"/>
          </a:ln>
        </p:spPr>
        <p:txBody>
          <a:bodyPr wrap="none" lIns="45720" rIns="45720">
            <a:spAutoFit/>
          </a:bodyPr>
          <a:lstStyle/>
          <a:p>
            <a:endParaRPr lang="en-US" dirty="0"/>
          </a:p>
        </p:txBody>
      </p:sp>
      <p:sp>
        <p:nvSpPr>
          <p:cNvPr id="543824" name="Text Box 80"/>
          <p:cNvSpPr txBox="1">
            <a:spLocks noChangeArrowheads="1"/>
          </p:cNvSpPr>
          <p:nvPr/>
        </p:nvSpPr>
        <p:spPr bwMode="auto">
          <a:xfrm>
            <a:off x="7029695" y="4674479"/>
            <a:ext cx="1987620" cy="276999"/>
          </a:xfrm>
          <a:prstGeom prst="rect">
            <a:avLst/>
          </a:prstGeom>
          <a:noFill/>
          <a:ln w="28575">
            <a:noFill/>
            <a:miter lim="800000"/>
            <a:headEnd/>
            <a:tailEnd type="none" w="lg" len="lg"/>
          </a:ln>
        </p:spPr>
        <p:txBody>
          <a:bodyPr wrap="square" lIns="45720" rIns="45720">
            <a:spAutoFit/>
          </a:bodyPr>
          <a:lstStyle/>
          <a:p>
            <a:pPr algn="l">
              <a:spcBef>
                <a:spcPct val="50000"/>
              </a:spcBef>
            </a:pPr>
            <a:r>
              <a:rPr lang="en-US" sz="1200" dirty="0">
                <a:latin typeface="Brush Script MT" pitchFamily="66" charset="0"/>
              </a:rPr>
              <a:t>Sissy Davis               10-12-19</a:t>
            </a:r>
          </a:p>
        </p:txBody>
      </p:sp>
      <p:sp>
        <p:nvSpPr>
          <p:cNvPr id="69661" name="Text Box 81"/>
          <p:cNvSpPr txBox="1">
            <a:spLocks noChangeArrowheads="1"/>
          </p:cNvSpPr>
          <p:nvPr/>
        </p:nvSpPr>
        <p:spPr bwMode="auto">
          <a:xfrm>
            <a:off x="207963" y="2684463"/>
            <a:ext cx="92075" cy="579437"/>
          </a:xfrm>
          <a:prstGeom prst="rect">
            <a:avLst/>
          </a:prstGeom>
          <a:noFill/>
          <a:ln w="28575">
            <a:noFill/>
            <a:miter lim="800000"/>
            <a:headEnd/>
            <a:tailEnd type="none" w="lg" len="lg"/>
          </a:ln>
        </p:spPr>
        <p:txBody>
          <a:bodyPr wrap="none" lIns="45720" rIns="45720">
            <a:spAutoFit/>
          </a:bodyPr>
          <a:lstStyle/>
          <a:p>
            <a:endParaRPr lang="en-US" dirty="0"/>
          </a:p>
        </p:txBody>
      </p:sp>
      <p:sp>
        <p:nvSpPr>
          <p:cNvPr id="69663" name="Text Box 85"/>
          <p:cNvSpPr txBox="1">
            <a:spLocks noChangeArrowheads="1"/>
          </p:cNvSpPr>
          <p:nvPr/>
        </p:nvSpPr>
        <p:spPr bwMode="auto">
          <a:xfrm>
            <a:off x="6508750" y="4892675"/>
            <a:ext cx="92075" cy="579438"/>
          </a:xfrm>
          <a:prstGeom prst="rect">
            <a:avLst/>
          </a:prstGeom>
          <a:noFill/>
          <a:ln w="28575">
            <a:noFill/>
            <a:miter lim="800000"/>
            <a:headEnd/>
            <a:tailEnd type="none" w="lg" len="lg"/>
          </a:ln>
        </p:spPr>
        <p:txBody>
          <a:bodyPr wrap="none" lIns="45720" rIns="45720">
            <a:spAutoFit/>
          </a:bodyPr>
          <a:lstStyle/>
          <a:p>
            <a:endParaRPr lang="en-US" dirty="0"/>
          </a:p>
        </p:txBody>
      </p:sp>
      <p:sp>
        <p:nvSpPr>
          <p:cNvPr id="543830" name="Text Box 86"/>
          <p:cNvSpPr txBox="1">
            <a:spLocks noChangeArrowheads="1"/>
          </p:cNvSpPr>
          <p:nvPr/>
        </p:nvSpPr>
        <p:spPr bwMode="auto">
          <a:xfrm>
            <a:off x="6221691" y="5160576"/>
            <a:ext cx="2502408" cy="246221"/>
          </a:xfrm>
          <a:prstGeom prst="rect">
            <a:avLst/>
          </a:prstGeom>
          <a:noFill/>
          <a:ln w="28575">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    Bud                                           Davis</a:t>
            </a:r>
          </a:p>
        </p:txBody>
      </p:sp>
      <p:sp>
        <p:nvSpPr>
          <p:cNvPr id="69665" name="Text Box 87"/>
          <p:cNvSpPr txBox="1">
            <a:spLocks noChangeArrowheads="1"/>
          </p:cNvSpPr>
          <p:nvPr/>
        </p:nvSpPr>
        <p:spPr bwMode="auto">
          <a:xfrm>
            <a:off x="4708525" y="5737225"/>
            <a:ext cx="92075" cy="579438"/>
          </a:xfrm>
          <a:prstGeom prst="rect">
            <a:avLst/>
          </a:prstGeom>
          <a:noFill/>
          <a:ln w="28575">
            <a:noFill/>
            <a:miter lim="800000"/>
            <a:headEnd/>
            <a:tailEnd type="none" w="lg" len="lg"/>
          </a:ln>
        </p:spPr>
        <p:txBody>
          <a:bodyPr wrap="none" lIns="45720" rIns="45720">
            <a:spAutoFit/>
          </a:bodyPr>
          <a:lstStyle/>
          <a:p>
            <a:endParaRPr lang="en-US" dirty="0"/>
          </a:p>
        </p:txBody>
      </p:sp>
      <p:sp>
        <p:nvSpPr>
          <p:cNvPr id="543832" name="Text Box 88"/>
          <p:cNvSpPr txBox="1">
            <a:spLocks noChangeArrowheads="1"/>
          </p:cNvSpPr>
          <p:nvPr/>
        </p:nvSpPr>
        <p:spPr bwMode="auto">
          <a:xfrm>
            <a:off x="5029270" y="5818539"/>
            <a:ext cx="3694829" cy="230832"/>
          </a:xfrm>
          <a:prstGeom prst="rect">
            <a:avLst/>
          </a:prstGeom>
          <a:noFill/>
          <a:ln w="28575">
            <a:noFill/>
            <a:miter lim="800000"/>
            <a:headEnd/>
            <a:tailEnd type="none" w="lg" len="lg"/>
          </a:ln>
        </p:spPr>
        <p:txBody>
          <a:bodyPr wrap="square" lIns="45720" rIns="45720">
            <a:spAutoFit/>
          </a:bodyPr>
          <a:lstStyle/>
          <a:p>
            <a:pPr algn="l"/>
            <a:r>
              <a:rPr lang="en-US" sz="900" dirty="0">
                <a:latin typeface="Lucida Sans" pitchFamily="34" charset="0"/>
              </a:rPr>
              <a:t>   </a:t>
            </a:r>
            <a:r>
              <a:rPr lang="en-US" sz="900" dirty="0">
                <a:latin typeface="Comic Sans MS" panose="030F0702030302020204" pitchFamily="66" charset="0"/>
              </a:rPr>
              <a:t>05  11   1982 </a:t>
            </a:r>
            <a:r>
              <a:rPr lang="en-US" sz="900" spc="-150" dirty="0">
                <a:latin typeface="Comic Sans MS" pitchFamily="66" charset="0"/>
              </a:rPr>
              <a:t>with held by request    </a:t>
            </a:r>
            <a:r>
              <a:rPr lang="en-US" sz="900" dirty="0">
                <a:latin typeface="Comic Sans MS" panose="030F0702030302020204" pitchFamily="66" charset="0"/>
              </a:rPr>
              <a:t>WITHHELD BY REQUEST</a:t>
            </a:r>
          </a:p>
        </p:txBody>
      </p:sp>
      <p:sp>
        <p:nvSpPr>
          <p:cNvPr id="69667" name="Text Box 89"/>
          <p:cNvSpPr txBox="1">
            <a:spLocks noChangeArrowheads="1"/>
          </p:cNvSpPr>
          <p:nvPr/>
        </p:nvSpPr>
        <p:spPr bwMode="auto">
          <a:xfrm>
            <a:off x="4849813" y="5540375"/>
            <a:ext cx="92075" cy="579438"/>
          </a:xfrm>
          <a:prstGeom prst="rect">
            <a:avLst/>
          </a:prstGeom>
          <a:noFill/>
          <a:ln w="28575">
            <a:noFill/>
            <a:miter lim="800000"/>
            <a:headEnd/>
            <a:tailEnd type="none" w="lg" len="lg"/>
          </a:ln>
        </p:spPr>
        <p:txBody>
          <a:bodyPr wrap="none" lIns="45720" rIns="45720">
            <a:spAutoFit/>
          </a:bodyPr>
          <a:lstStyle/>
          <a:p>
            <a:endParaRPr lang="en-US" dirty="0"/>
          </a:p>
        </p:txBody>
      </p:sp>
      <p:sp>
        <p:nvSpPr>
          <p:cNvPr id="543834" name="Text Box 90"/>
          <p:cNvSpPr txBox="1">
            <a:spLocks noChangeArrowheads="1"/>
          </p:cNvSpPr>
          <p:nvPr/>
        </p:nvSpPr>
        <p:spPr bwMode="auto">
          <a:xfrm>
            <a:off x="6966313" y="5583473"/>
            <a:ext cx="2049084" cy="246221"/>
          </a:xfrm>
          <a:prstGeom prst="rect">
            <a:avLst/>
          </a:prstGeom>
          <a:noFill/>
          <a:ln w="28575">
            <a:noFill/>
            <a:miter lim="800000"/>
            <a:headEnd/>
            <a:tailEnd type="none" w="lg" len="lg"/>
          </a:ln>
        </p:spPr>
        <p:txBody>
          <a:bodyPr wrap="square" lIns="45720" rIns="45720">
            <a:spAutoFit/>
          </a:bodyPr>
          <a:lstStyle/>
          <a:p>
            <a:pPr algn="l">
              <a:spcBef>
                <a:spcPct val="50000"/>
              </a:spcBef>
            </a:pPr>
            <a:r>
              <a:rPr lang="en-US" sz="1000" dirty="0">
                <a:latin typeface="Brush Script MT" pitchFamily="66" charset="0"/>
              </a:rPr>
              <a:t>Sissy Davis                    10-12-19</a:t>
            </a:r>
          </a:p>
        </p:txBody>
      </p:sp>
      <p:sp>
        <p:nvSpPr>
          <p:cNvPr id="69669" name="Text Box 91"/>
          <p:cNvSpPr txBox="1">
            <a:spLocks noChangeArrowheads="1"/>
          </p:cNvSpPr>
          <p:nvPr/>
        </p:nvSpPr>
        <p:spPr bwMode="auto">
          <a:xfrm>
            <a:off x="7015163" y="5343525"/>
            <a:ext cx="92075" cy="579438"/>
          </a:xfrm>
          <a:prstGeom prst="rect">
            <a:avLst/>
          </a:prstGeom>
          <a:noFill/>
          <a:ln w="28575">
            <a:noFill/>
            <a:miter lim="800000"/>
            <a:headEnd/>
            <a:tailEnd type="none" w="lg" len="lg"/>
          </a:ln>
        </p:spPr>
        <p:txBody>
          <a:bodyPr wrap="none" lIns="45720" rIns="45720">
            <a:spAutoFit/>
          </a:bodyPr>
          <a:lstStyle/>
          <a:p>
            <a:endParaRPr lang="en-US" dirty="0"/>
          </a:p>
        </p:txBody>
      </p:sp>
      <p:sp>
        <p:nvSpPr>
          <p:cNvPr id="543836" name="Text Box 92"/>
          <p:cNvSpPr txBox="1">
            <a:spLocks noChangeArrowheads="1"/>
          </p:cNvSpPr>
          <p:nvPr/>
        </p:nvSpPr>
        <p:spPr bwMode="auto">
          <a:xfrm>
            <a:off x="5081976" y="5570691"/>
            <a:ext cx="1969440" cy="246221"/>
          </a:xfrm>
          <a:prstGeom prst="rect">
            <a:avLst/>
          </a:prstGeom>
          <a:noFill/>
          <a:ln w="28575">
            <a:noFill/>
            <a:miter lim="800000"/>
            <a:headEnd/>
            <a:tailEnd type="none" w="lg" len="lg"/>
          </a:ln>
        </p:spPr>
        <p:txBody>
          <a:bodyPr wrap="square" lIns="45720" rIns="45720">
            <a:spAutoFit/>
          </a:bodyPr>
          <a:lstStyle/>
          <a:p>
            <a:pPr algn="l">
              <a:spcBef>
                <a:spcPct val="50000"/>
              </a:spcBef>
            </a:pPr>
            <a:r>
              <a:rPr lang="en-US" sz="1000" dirty="0">
                <a:latin typeface="Kristen ITC" pitchFamily="66" charset="0"/>
              </a:rPr>
              <a:t>Bud Davis               10-12-19</a:t>
            </a:r>
          </a:p>
        </p:txBody>
      </p:sp>
      <p:sp>
        <p:nvSpPr>
          <p:cNvPr id="69674" name="Text Box 98"/>
          <p:cNvSpPr txBox="1">
            <a:spLocks noChangeArrowheads="1"/>
          </p:cNvSpPr>
          <p:nvPr/>
        </p:nvSpPr>
        <p:spPr bwMode="auto">
          <a:xfrm>
            <a:off x="6594475" y="3598863"/>
            <a:ext cx="92075" cy="579437"/>
          </a:xfrm>
          <a:prstGeom prst="rect">
            <a:avLst/>
          </a:prstGeom>
          <a:noFill/>
          <a:ln w="28575">
            <a:noFill/>
            <a:miter lim="800000"/>
            <a:headEnd/>
            <a:tailEnd type="none" w="lg" len="lg"/>
          </a:ln>
        </p:spPr>
        <p:txBody>
          <a:bodyPr wrap="none" lIns="45720" rIns="45720">
            <a:spAutoFit/>
          </a:bodyPr>
          <a:lstStyle/>
          <a:p>
            <a:endParaRPr lang="en-US" dirty="0"/>
          </a:p>
        </p:txBody>
      </p:sp>
      <p:sp>
        <p:nvSpPr>
          <p:cNvPr id="543846" name="Text Box 102"/>
          <p:cNvSpPr txBox="1">
            <a:spLocks noChangeArrowheads="1"/>
          </p:cNvSpPr>
          <p:nvPr/>
        </p:nvSpPr>
        <p:spPr bwMode="auto">
          <a:xfrm>
            <a:off x="7403503" y="6164935"/>
            <a:ext cx="757067" cy="276999"/>
          </a:xfrm>
          <a:prstGeom prst="rect">
            <a:avLst/>
          </a:prstGeom>
          <a:noFill/>
          <a:ln w="28575">
            <a:noFill/>
            <a:miter lim="800000"/>
            <a:headEnd/>
            <a:tailEnd type="none" w="lg" len="lg"/>
          </a:ln>
        </p:spPr>
        <p:txBody>
          <a:bodyPr wrap="square" lIns="45720" rIns="45720">
            <a:spAutoFit/>
          </a:bodyPr>
          <a:lstStyle/>
          <a:p>
            <a:pPr algn="l">
              <a:spcBef>
                <a:spcPct val="50000"/>
              </a:spcBef>
            </a:pPr>
            <a:r>
              <a:rPr lang="en-US" sz="1200" b="1" dirty="0">
                <a:latin typeface="Lucida Sans" pitchFamily="34" charset="0"/>
              </a:rPr>
              <a:t>3 3 3 3</a:t>
            </a:r>
          </a:p>
        </p:txBody>
      </p:sp>
      <p:sp>
        <p:nvSpPr>
          <p:cNvPr id="54" name="Text Box 70"/>
          <p:cNvSpPr txBox="1">
            <a:spLocks noChangeArrowheads="1"/>
          </p:cNvSpPr>
          <p:nvPr/>
        </p:nvSpPr>
        <p:spPr bwMode="auto">
          <a:xfrm>
            <a:off x="5968423" y="6108430"/>
            <a:ext cx="1457071" cy="369332"/>
          </a:xfrm>
          <a:prstGeom prst="rect">
            <a:avLst/>
          </a:prstGeom>
          <a:noFill/>
          <a:ln w="28575">
            <a:noFill/>
            <a:miter lim="800000"/>
            <a:headEnd/>
            <a:tailEnd type="none" w="lg" len="lg"/>
          </a:ln>
        </p:spPr>
        <p:txBody>
          <a:bodyPr wrap="square" lIns="45720" rIns="45720">
            <a:spAutoFit/>
          </a:bodyPr>
          <a:lstStyle/>
          <a:p>
            <a:pPr>
              <a:spcBef>
                <a:spcPct val="50000"/>
              </a:spcBef>
            </a:pPr>
            <a:r>
              <a:rPr lang="en-US" sz="900" b="1" dirty="0">
                <a:latin typeface="Freight Text Pro"/>
              </a:rPr>
              <a:t>Document for training purposes only</a:t>
            </a:r>
          </a:p>
        </p:txBody>
      </p:sp>
      <p:sp>
        <p:nvSpPr>
          <p:cNvPr id="50" name="Text Box 30">
            <a:extLst>
              <a:ext uri="{FF2B5EF4-FFF2-40B4-BE49-F238E27FC236}">
                <a16:creationId xmlns:a16="http://schemas.microsoft.com/office/drawing/2014/main" id="{71F304AC-6B5F-49EB-863E-A94A3CB23F2C}"/>
              </a:ext>
            </a:extLst>
          </p:cNvPr>
          <p:cNvSpPr txBox="1">
            <a:spLocks noChangeArrowheads="1"/>
          </p:cNvSpPr>
          <p:nvPr/>
        </p:nvSpPr>
        <p:spPr bwMode="auto">
          <a:xfrm>
            <a:off x="-1163" y="1636991"/>
            <a:ext cx="4766477" cy="5096649"/>
          </a:xfrm>
          <a:prstGeom prst="rect">
            <a:avLst/>
          </a:prstGeom>
          <a:noFill/>
          <a:ln w="28575">
            <a:noFill/>
            <a:miter lim="800000"/>
            <a:headEnd/>
            <a:tailEnd type="none" w="lg" len="lg"/>
          </a:ln>
        </p:spPr>
        <p:txBody>
          <a:bodyPr lIns="45720" rIns="45720">
            <a:noAutofit/>
          </a:bodyPr>
          <a:lstStyle/>
          <a:p>
            <a:pPr marL="274320" algn="l">
              <a:spcBef>
                <a:spcPts val="600"/>
              </a:spcBef>
              <a:spcAft>
                <a:spcPts val="600"/>
              </a:spcAft>
            </a:pPr>
            <a:r>
              <a:rPr lang="en-US" sz="2100" dirty="0">
                <a:solidFill>
                  <a:srgbClr val="002060"/>
                </a:solidFill>
                <a:latin typeface="Freight Text Pro"/>
              </a:rPr>
              <a:t>Requires signatures from the mother, presumed father and biological father.</a:t>
            </a:r>
          </a:p>
          <a:p>
            <a:pPr marL="274320" algn="l">
              <a:spcBef>
                <a:spcPts val="600"/>
              </a:spcBef>
              <a:spcAft>
                <a:spcPts val="600"/>
              </a:spcAft>
            </a:pPr>
            <a:r>
              <a:rPr lang="en-US" sz="2100" dirty="0">
                <a:solidFill>
                  <a:srgbClr val="002060"/>
                </a:solidFill>
                <a:latin typeface="Freight Text Pro"/>
              </a:rPr>
              <a:t>The biological father cannot become the legal father unless the presumed father signs the Denial of Paternity.</a:t>
            </a:r>
          </a:p>
          <a:p>
            <a:pPr marL="274320" algn="l">
              <a:spcBef>
                <a:spcPts val="600"/>
              </a:spcBef>
              <a:spcAft>
                <a:spcPts val="600"/>
              </a:spcAft>
            </a:pPr>
            <a:r>
              <a:rPr lang="en-US" sz="2100" dirty="0">
                <a:solidFill>
                  <a:srgbClr val="002060"/>
                </a:solidFill>
                <a:latin typeface="Freight Text Pro"/>
              </a:rPr>
              <a:t>The presumed father can only terminate his parental rights with an AOP when the biological father is acknowledging paternity.</a:t>
            </a:r>
          </a:p>
        </p:txBody>
      </p:sp>
      <p:sp>
        <p:nvSpPr>
          <p:cNvPr id="39" name="Rectangle 38">
            <a:extLst>
              <a:ext uri="{FF2B5EF4-FFF2-40B4-BE49-F238E27FC236}">
                <a16:creationId xmlns:a16="http://schemas.microsoft.com/office/drawing/2014/main" id="{D03D21D2-756B-41F6-874C-DB8411160DAA}"/>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1F54341-753B-43C4-BEDD-657566CE8F17}"/>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8" descr="https://www.texasattorneygeneral.gov/sites/default/files/files/branding/2018/OAG-Official-Lockup-White%402x.png">
            <a:extLst>
              <a:ext uri="{FF2B5EF4-FFF2-40B4-BE49-F238E27FC236}">
                <a16:creationId xmlns:a16="http://schemas.microsoft.com/office/drawing/2014/main" id="{9E0314FA-1516-4D5E-B9A8-2FD1B1CCEE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16">
            <a:extLst>
              <a:ext uri="{FF2B5EF4-FFF2-40B4-BE49-F238E27FC236}">
                <a16:creationId xmlns:a16="http://schemas.microsoft.com/office/drawing/2014/main" id="{2708C466-2F1C-467E-8F45-97C3985F4119}"/>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Special Circumstances</a:t>
            </a:r>
          </a:p>
        </p:txBody>
      </p:sp>
      <p:sp>
        <p:nvSpPr>
          <p:cNvPr id="4" name="TextBox 3">
            <a:extLst>
              <a:ext uri="{FF2B5EF4-FFF2-40B4-BE49-F238E27FC236}">
                <a16:creationId xmlns:a16="http://schemas.microsoft.com/office/drawing/2014/main" id="{1985625C-EF4C-4AAA-AD73-C8C613EEB7B9}"/>
              </a:ext>
            </a:extLst>
          </p:cNvPr>
          <p:cNvSpPr txBox="1"/>
          <p:nvPr/>
        </p:nvSpPr>
        <p:spPr>
          <a:xfrm>
            <a:off x="33071" y="1749342"/>
            <a:ext cx="4766477" cy="3231654"/>
          </a:xfrm>
          <a:prstGeom prst="rect">
            <a:avLst/>
          </a:prstGeom>
          <a:solidFill>
            <a:schemeClr val="bg1"/>
          </a:solidFill>
        </p:spPr>
        <p:txBody>
          <a:bodyPr wrap="square" rtlCol="0">
            <a:spAutoFit/>
          </a:bodyPr>
          <a:lstStyle/>
          <a:p>
            <a:pPr marL="274320" algn="l">
              <a:spcBef>
                <a:spcPts val="0"/>
              </a:spcBef>
              <a:spcAft>
                <a:spcPts val="600"/>
              </a:spcAft>
            </a:pPr>
            <a:r>
              <a:rPr lang="en-US" sz="2100" b="1" dirty="0">
                <a:solidFill>
                  <a:srgbClr val="002060"/>
                </a:solidFill>
                <a:latin typeface="Freight Text Pro"/>
              </a:rPr>
              <a:t>Note:  </a:t>
            </a:r>
            <a:r>
              <a:rPr lang="en-US" sz="2100" dirty="0">
                <a:solidFill>
                  <a:srgbClr val="002060"/>
                </a:solidFill>
                <a:latin typeface="Freight Text Pro"/>
              </a:rPr>
              <a:t>Biological mother must sign both the establishment and denial sections of the AOP in order for it to be accepted.</a:t>
            </a:r>
          </a:p>
          <a:p>
            <a:pPr marL="274320" algn="l">
              <a:spcBef>
                <a:spcPts val="0"/>
              </a:spcBef>
              <a:spcAft>
                <a:spcPts val="600"/>
              </a:spcAft>
            </a:pPr>
            <a:r>
              <a:rPr lang="en-US" sz="2100" dirty="0">
                <a:solidFill>
                  <a:srgbClr val="002060"/>
                </a:solidFill>
                <a:latin typeface="Freight Text Pro"/>
              </a:rPr>
              <a:t>Presumed fathers must know the date of birth and full name of the child, mother and biological father. </a:t>
            </a:r>
          </a:p>
          <a:p>
            <a:pPr marL="274320" algn="l">
              <a:spcBef>
                <a:spcPts val="0"/>
              </a:spcBef>
              <a:spcAft>
                <a:spcPts val="600"/>
              </a:spcAft>
            </a:pPr>
            <a:endParaRPr lang="en-US" sz="2100" dirty="0">
              <a:solidFill>
                <a:srgbClr val="002060"/>
              </a:solidFill>
              <a:latin typeface="Freight Text Pro"/>
            </a:endParaRPr>
          </a:p>
          <a:p>
            <a:endParaRPr lang="en-US" sz="2100" dirty="0">
              <a:latin typeface="Freight Text Pro"/>
            </a:endParaRPr>
          </a:p>
        </p:txBody>
      </p:sp>
    </p:spTree>
    <p:extLst>
      <p:ext uri="{BB962C8B-B14F-4D97-AF65-F5344CB8AC3E}">
        <p14:creationId xmlns:p14="http://schemas.microsoft.com/office/powerpoint/2010/main" val="3922228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Grp="1" noChangeArrowheads="1"/>
          </p:cNvSpPr>
          <p:nvPr>
            <p:ph type="body" sz="half" idx="1"/>
          </p:nvPr>
        </p:nvSpPr>
        <p:spPr>
          <a:xfrm>
            <a:off x="-1" y="1390022"/>
            <a:ext cx="8409597" cy="2764926"/>
          </a:xfrm>
          <a:prstGeom prst="roundRect">
            <a:avLst>
              <a:gd name="adj" fmla="val 16667"/>
            </a:avLst>
          </a:prstGeom>
          <a:noFill/>
          <a:ln>
            <a:noFill/>
            <a:round/>
            <a:headEnd type="none" w="med" len="med"/>
            <a:tailEnd type="none" w="med" len="med"/>
          </a:ln>
          <a:effectLst/>
        </p:spPr>
        <p:txBody>
          <a:bodyPr wrap="square" lIns="137160" rIns="45720">
            <a:noAutofit/>
          </a:bodyPr>
          <a:lstStyle/>
          <a:p>
            <a:pPr marL="274320" indent="0" eaLnBrk="1" hangingPunct="1">
              <a:spcBef>
                <a:spcPts val="2160"/>
              </a:spcBef>
              <a:spcAft>
                <a:spcPts val="1200"/>
              </a:spcAft>
              <a:buNone/>
              <a:defRPr/>
            </a:pPr>
            <a:r>
              <a:rPr lang="en-US" b="1" dirty="0">
                <a:solidFill>
                  <a:srgbClr val="002060"/>
                </a:solidFill>
                <a:latin typeface="Freight Text Pro"/>
              </a:rPr>
              <a:t>When can the AOP be done?</a:t>
            </a:r>
          </a:p>
          <a:p>
            <a:pPr marL="804672" eaLnBrk="1" hangingPunct="1">
              <a:spcBef>
                <a:spcPts val="2160"/>
              </a:spcBef>
              <a:spcAft>
                <a:spcPts val="1200"/>
              </a:spcAft>
              <a:buFont typeface="Calibri" pitchFamily="34" charset="0"/>
              <a:buChar char="•"/>
              <a:defRPr/>
            </a:pPr>
            <a:r>
              <a:rPr lang="en-US" dirty="0">
                <a:solidFill>
                  <a:srgbClr val="002060"/>
                </a:solidFill>
                <a:latin typeface="Freight Text Pro"/>
              </a:rPr>
              <a:t>Before the baby is born</a:t>
            </a:r>
          </a:p>
          <a:p>
            <a:pPr marL="804672" eaLnBrk="1" hangingPunct="1">
              <a:spcBef>
                <a:spcPts val="600"/>
              </a:spcBef>
              <a:spcAft>
                <a:spcPts val="600"/>
              </a:spcAft>
              <a:buFont typeface="Calibri" pitchFamily="34" charset="0"/>
              <a:buChar char="•"/>
              <a:defRPr/>
            </a:pPr>
            <a:r>
              <a:rPr lang="en-US" dirty="0">
                <a:solidFill>
                  <a:srgbClr val="002060"/>
                </a:solidFill>
                <a:latin typeface="Freight Text Pro"/>
              </a:rPr>
              <a:t>When the baby is born (such as in the hospital)</a:t>
            </a:r>
          </a:p>
          <a:p>
            <a:pPr marL="804672" eaLnBrk="1" hangingPunct="1">
              <a:spcBef>
                <a:spcPts val="600"/>
              </a:spcBef>
              <a:spcAft>
                <a:spcPts val="600"/>
              </a:spcAft>
              <a:buFont typeface="Calibri" pitchFamily="34" charset="0"/>
              <a:buChar char="•"/>
              <a:defRPr/>
            </a:pPr>
            <a:r>
              <a:rPr lang="en-US" dirty="0">
                <a:solidFill>
                  <a:srgbClr val="002060"/>
                </a:solidFill>
                <a:latin typeface="Freight Text Pro"/>
              </a:rPr>
              <a:t>Anytime after the baby is born and before a child support order is established or a paternity determination is made</a:t>
            </a:r>
          </a:p>
        </p:txBody>
      </p:sp>
      <p:sp>
        <p:nvSpPr>
          <p:cNvPr id="6" name="Rectangle 5">
            <a:extLst>
              <a:ext uri="{FF2B5EF4-FFF2-40B4-BE49-F238E27FC236}">
                <a16:creationId xmlns:a16="http://schemas.microsoft.com/office/drawing/2014/main" id="{1EAAAD10-DE31-4788-BB88-79AD291D5798}"/>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6DD989-0399-450C-A2E7-27B9B4F2D538}"/>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https://www.texasattorneygeneral.gov/sites/default/files/files/branding/2018/OAG-Official-Lockup-White%402x.png">
            <a:extLst>
              <a:ext uri="{FF2B5EF4-FFF2-40B4-BE49-F238E27FC236}">
                <a16:creationId xmlns:a16="http://schemas.microsoft.com/office/drawing/2014/main" id="{90879934-7635-4029-AF27-74318D1CA5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6">
            <a:extLst>
              <a:ext uri="{FF2B5EF4-FFF2-40B4-BE49-F238E27FC236}">
                <a16:creationId xmlns:a16="http://schemas.microsoft.com/office/drawing/2014/main" id="{39B6619E-A966-474D-9EDB-A1572A5E0C8F}"/>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Basics of Paternity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
          <p:cNvSpPr txBox="1">
            <a:spLocks noChangeArrowheads="1"/>
          </p:cNvSpPr>
          <p:nvPr/>
        </p:nvSpPr>
        <p:spPr bwMode="auto">
          <a:xfrm>
            <a:off x="17440" y="1361209"/>
            <a:ext cx="8834460" cy="4727783"/>
          </a:xfrm>
          <a:prstGeom prst="rect">
            <a:avLst/>
          </a:prstGeom>
          <a:noFill/>
          <a:ln w="28575">
            <a:noFill/>
            <a:miter lim="800000"/>
            <a:headEnd/>
            <a:tailEnd type="none" w="lg" len="lg"/>
          </a:ln>
        </p:spPr>
        <p:txBody>
          <a:bodyPr wrap="square" lIns="45720" rIns="45720">
            <a:noAutofit/>
          </a:bodyPr>
          <a:lstStyle/>
          <a:p>
            <a:pPr marL="274320" algn="l">
              <a:spcBef>
                <a:spcPts val="108"/>
              </a:spcBef>
              <a:spcAft>
                <a:spcPts val="1200"/>
              </a:spcAft>
            </a:pPr>
            <a:r>
              <a:rPr lang="en-US" sz="2100" b="1" dirty="0">
                <a:solidFill>
                  <a:srgbClr val="002060"/>
                </a:solidFill>
                <a:latin typeface="Freight Text Pro"/>
              </a:rPr>
              <a:t>Common Law Marriage</a:t>
            </a:r>
            <a:endParaRPr lang="en-US" sz="2100" dirty="0">
              <a:solidFill>
                <a:srgbClr val="002060"/>
              </a:solidFill>
              <a:latin typeface="Freight Text Pro"/>
            </a:endParaRPr>
          </a:p>
          <a:p>
            <a:pPr marL="274320" algn="l">
              <a:spcBef>
                <a:spcPts val="108"/>
              </a:spcBef>
              <a:spcAft>
                <a:spcPts val="1200"/>
              </a:spcAft>
            </a:pPr>
            <a:r>
              <a:rPr lang="en-US" sz="2100" dirty="0">
                <a:solidFill>
                  <a:srgbClr val="002060"/>
                </a:solidFill>
                <a:latin typeface="Freight Text Pro"/>
              </a:rPr>
              <a:t>Parents who claim common law marriage are not required to complete an AOP for the father’s name to go on the birth certificate, however…</a:t>
            </a:r>
          </a:p>
          <a:p>
            <a:pPr marL="274320" algn="l">
              <a:spcBef>
                <a:spcPts val="108"/>
              </a:spcBef>
              <a:spcAft>
                <a:spcPts val="1200"/>
              </a:spcAft>
            </a:pPr>
            <a:r>
              <a:rPr lang="en-US" sz="2100" dirty="0">
                <a:solidFill>
                  <a:srgbClr val="002060"/>
                </a:solidFill>
                <a:latin typeface="Freight Text Pro"/>
              </a:rPr>
              <a:t>The federal government (military, Social Security) and some states do not recognize common law marriage. </a:t>
            </a:r>
            <a:r>
              <a:rPr lang="en-US" sz="2100" b="1" dirty="0">
                <a:solidFill>
                  <a:srgbClr val="002060"/>
                </a:solidFill>
                <a:latin typeface="Freight Text Pro"/>
              </a:rPr>
              <a:t>Completing an AOP protects the child’s and the parents’ rights.</a:t>
            </a:r>
          </a:p>
          <a:p>
            <a:pPr marL="274320" algn="l">
              <a:spcBef>
                <a:spcPts val="108"/>
              </a:spcBef>
              <a:spcAft>
                <a:spcPts val="1200"/>
              </a:spcAft>
            </a:pPr>
            <a:r>
              <a:rPr lang="en-US" sz="2100" dirty="0">
                <a:solidFill>
                  <a:srgbClr val="002060"/>
                </a:solidFill>
                <a:latin typeface="Freight Text Pro"/>
              </a:rPr>
              <a:t>Encourage couples claiming common law marriage to complete an AOP.  Simply mark the “Common Law Married” box in TxEVER on the mother’s data screen.</a:t>
            </a:r>
          </a:p>
          <a:p>
            <a:pPr marL="274320" algn="l">
              <a:spcBef>
                <a:spcPts val="108"/>
              </a:spcBef>
              <a:spcAft>
                <a:spcPts val="1200"/>
              </a:spcAft>
            </a:pPr>
            <a:r>
              <a:rPr lang="en-US" sz="2100" b="1" dirty="0">
                <a:solidFill>
                  <a:srgbClr val="002060"/>
                </a:solidFill>
                <a:latin typeface="Freight Text Pro"/>
              </a:rPr>
              <a:t>Note: </a:t>
            </a:r>
            <a:r>
              <a:rPr lang="en-US" sz="2100" dirty="0">
                <a:solidFill>
                  <a:srgbClr val="002060"/>
                </a:solidFill>
                <a:latin typeface="Freight Text Pro"/>
              </a:rPr>
              <a:t>Both parents must be 18 to claim common law marriage.</a:t>
            </a:r>
          </a:p>
          <a:p>
            <a:pPr algn="l">
              <a:spcBef>
                <a:spcPct val="50000"/>
              </a:spcBef>
              <a:spcAft>
                <a:spcPts val="600"/>
              </a:spcAft>
            </a:pPr>
            <a:endParaRPr lang="en-US" sz="2100" dirty="0">
              <a:solidFill>
                <a:srgbClr val="002060"/>
              </a:solidFill>
              <a:latin typeface="Freight Text Pro"/>
            </a:endParaRPr>
          </a:p>
          <a:p>
            <a:pPr algn="l">
              <a:spcBef>
                <a:spcPts val="0"/>
              </a:spcBef>
            </a:pPr>
            <a:endParaRPr lang="en-US" sz="2100" dirty="0">
              <a:solidFill>
                <a:srgbClr val="002060"/>
              </a:solidFill>
              <a:latin typeface="Freight Text Pro"/>
            </a:endParaRPr>
          </a:p>
        </p:txBody>
      </p:sp>
      <p:sp>
        <p:nvSpPr>
          <p:cNvPr id="8" name="Rectangle 7">
            <a:extLst>
              <a:ext uri="{FF2B5EF4-FFF2-40B4-BE49-F238E27FC236}">
                <a16:creationId xmlns:a16="http://schemas.microsoft.com/office/drawing/2014/main" id="{A23B744C-3E75-4283-858D-99507BB5534B}"/>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1E7E97-FB53-4DFD-AFCC-20FA9AFD7E88}"/>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https://www.texasattorneygeneral.gov/sites/default/files/files/branding/2018/OAG-Official-Lockup-White%402x.png">
            <a:extLst>
              <a:ext uri="{FF2B5EF4-FFF2-40B4-BE49-F238E27FC236}">
                <a16:creationId xmlns:a16="http://schemas.microsoft.com/office/drawing/2014/main" id="{8EF5C70A-4491-4E9D-A78C-BE3DC27FA3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6">
            <a:extLst>
              <a:ext uri="{FF2B5EF4-FFF2-40B4-BE49-F238E27FC236}">
                <a16:creationId xmlns:a16="http://schemas.microsoft.com/office/drawing/2014/main" id="{76BDA297-E4A8-4434-BEA3-0796E1565C8B}"/>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Special Circumstances</a:t>
            </a:r>
          </a:p>
        </p:txBody>
      </p:sp>
    </p:spTree>
    <p:extLst>
      <p:ext uri="{BB962C8B-B14F-4D97-AF65-F5344CB8AC3E}">
        <p14:creationId xmlns:p14="http://schemas.microsoft.com/office/powerpoint/2010/main" val="3001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32925" y="1217613"/>
            <a:ext cx="4821135" cy="5916580"/>
          </a:xfrm>
          <a:prstGeom prst="rect">
            <a:avLst/>
          </a:prstGeom>
          <a:noFill/>
          <a:ln w="28575">
            <a:noFill/>
            <a:miter lim="800000"/>
            <a:headEnd/>
            <a:tailEnd type="none" w="lg" len="lg"/>
          </a:ln>
        </p:spPr>
        <p:txBody>
          <a:bodyPr wrap="square" lIns="45720" rIns="45720">
            <a:noAutofit/>
          </a:bodyPr>
          <a:lstStyle/>
          <a:p>
            <a:pPr marL="274320" algn="l">
              <a:spcBef>
                <a:spcPts val="0"/>
              </a:spcBef>
              <a:spcAft>
                <a:spcPts val="600"/>
              </a:spcAft>
            </a:pPr>
            <a:r>
              <a:rPr lang="en-US" sz="2100" b="1" dirty="0">
                <a:solidFill>
                  <a:srgbClr val="002060"/>
                </a:solidFill>
                <a:latin typeface="Freight Text Pro"/>
              </a:rPr>
              <a:t>Partial AOPs</a:t>
            </a:r>
          </a:p>
          <a:p>
            <a:pPr marL="274320" algn="l">
              <a:spcBef>
                <a:spcPts val="0"/>
              </a:spcBef>
              <a:spcAft>
                <a:spcPts val="600"/>
              </a:spcAft>
            </a:pPr>
            <a:r>
              <a:rPr lang="en-US" sz="2100" dirty="0">
                <a:solidFill>
                  <a:srgbClr val="002060"/>
                </a:solidFill>
                <a:latin typeface="Freight Text Pro"/>
              </a:rPr>
              <a:t>There may be occasions when parties cannot come to the same certified entity due to:</a:t>
            </a:r>
          </a:p>
          <a:p>
            <a:pPr marL="804672" lvl="1" indent="-347472" algn="l">
              <a:spcBef>
                <a:spcPts val="0"/>
              </a:spcBef>
              <a:spcAft>
                <a:spcPts val="0"/>
              </a:spcAft>
              <a:buFontTx/>
              <a:buChar char="•"/>
            </a:pPr>
            <a:r>
              <a:rPr lang="en-US" sz="2100" dirty="0">
                <a:solidFill>
                  <a:srgbClr val="002060"/>
                </a:solidFill>
                <a:latin typeface="Freight Text Pro"/>
              </a:rPr>
              <a:t>Active military duty</a:t>
            </a:r>
          </a:p>
          <a:p>
            <a:pPr marL="804672" lvl="1" indent="-347472" algn="l">
              <a:spcBef>
                <a:spcPts val="0"/>
              </a:spcBef>
              <a:spcAft>
                <a:spcPts val="0"/>
              </a:spcAft>
              <a:buFontTx/>
              <a:buChar char="•"/>
            </a:pPr>
            <a:r>
              <a:rPr lang="en-US" sz="2100" dirty="0">
                <a:solidFill>
                  <a:srgbClr val="002060"/>
                </a:solidFill>
                <a:latin typeface="Freight Text Pro"/>
              </a:rPr>
              <a:t>At another location in Texas</a:t>
            </a:r>
          </a:p>
          <a:p>
            <a:pPr marL="804672" lvl="1" indent="-347472" algn="l">
              <a:spcBef>
                <a:spcPts val="0"/>
              </a:spcBef>
              <a:spcAft>
                <a:spcPts val="0"/>
              </a:spcAft>
              <a:buFontTx/>
              <a:buChar char="•"/>
            </a:pPr>
            <a:r>
              <a:rPr lang="en-US" sz="2100" dirty="0">
                <a:solidFill>
                  <a:srgbClr val="002060"/>
                </a:solidFill>
                <a:latin typeface="Freight Text Pro"/>
              </a:rPr>
              <a:t>Living in another state or country</a:t>
            </a:r>
          </a:p>
          <a:p>
            <a:pPr marL="804672" lvl="1" indent="-347472" algn="l">
              <a:spcBef>
                <a:spcPts val="0"/>
              </a:spcBef>
              <a:spcAft>
                <a:spcPts val="600"/>
              </a:spcAft>
              <a:buFontTx/>
              <a:buChar char="•"/>
            </a:pPr>
            <a:r>
              <a:rPr lang="en-US" sz="2100" dirty="0">
                <a:solidFill>
                  <a:srgbClr val="002060"/>
                </a:solidFill>
                <a:latin typeface="Freight Text Pro"/>
              </a:rPr>
              <a:t>Incarcerated</a:t>
            </a:r>
          </a:p>
          <a:p>
            <a:pPr marL="274320" algn="l">
              <a:spcBef>
                <a:spcPts val="0"/>
              </a:spcBef>
              <a:spcAft>
                <a:spcPts val="600"/>
              </a:spcAft>
            </a:pPr>
            <a:r>
              <a:rPr lang="en-US" sz="2100" dirty="0">
                <a:solidFill>
                  <a:srgbClr val="002060"/>
                </a:solidFill>
                <a:latin typeface="Freight Text Pro"/>
              </a:rPr>
              <a:t>If all parties are willing to complete an AOP, you may assist the parent that is present by completing a partial AOP.</a:t>
            </a:r>
          </a:p>
          <a:p>
            <a:pPr marL="274320" algn="l">
              <a:spcBef>
                <a:spcPts val="0"/>
              </a:spcBef>
              <a:spcAft>
                <a:spcPts val="600"/>
              </a:spcAft>
            </a:pPr>
            <a:r>
              <a:rPr lang="en-US" sz="2100" dirty="0">
                <a:solidFill>
                  <a:srgbClr val="002060"/>
                </a:solidFill>
                <a:latin typeface="Freight Text Pro"/>
              </a:rPr>
              <a:t>The party seeking to complete their portion of a partial AOP </a:t>
            </a:r>
            <a:r>
              <a:rPr lang="en-US" sz="2100" b="1" u="sng" dirty="0">
                <a:solidFill>
                  <a:srgbClr val="002060"/>
                </a:solidFill>
                <a:latin typeface="Freight Text Pro"/>
              </a:rPr>
              <a:t>must</a:t>
            </a:r>
            <a:r>
              <a:rPr lang="en-US" sz="2100" dirty="0">
                <a:solidFill>
                  <a:srgbClr val="002060"/>
                </a:solidFill>
                <a:latin typeface="Freight Text Pro"/>
              </a:rPr>
              <a:t> have the name and date of birth of the parties involved.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211" y="1250401"/>
            <a:ext cx="4203390" cy="5451040"/>
          </a:xfrm>
          <a:prstGeom prst="rect">
            <a:avLst/>
          </a:prstGeom>
        </p:spPr>
      </p:pic>
      <p:sp>
        <p:nvSpPr>
          <p:cNvPr id="11" name="Rectangle 10">
            <a:extLst>
              <a:ext uri="{FF2B5EF4-FFF2-40B4-BE49-F238E27FC236}">
                <a16:creationId xmlns:a16="http://schemas.microsoft.com/office/drawing/2014/main" id="{CCD6D7B0-4BC2-4504-86BF-BAF2816EA26E}"/>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51436F-CFED-437D-AEE6-282DE8670588}"/>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https://www.texasattorneygeneral.gov/sites/default/files/files/branding/2018/OAG-Official-Lockup-White%402x.png">
            <a:extLst>
              <a:ext uri="{FF2B5EF4-FFF2-40B4-BE49-F238E27FC236}">
                <a16:creationId xmlns:a16="http://schemas.microsoft.com/office/drawing/2014/main" id="{E3D1B8F7-A7B1-4448-B9DA-D0B8734C6FA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6">
            <a:extLst>
              <a:ext uri="{FF2B5EF4-FFF2-40B4-BE49-F238E27FC236}">
                <a16:creationId xmlns:a16="http://schemas.microsoft.com/office/drawing/2014/main" id="{F9382F90-D9C0-4F1F-9D0B-9C98F9475BBE}"/>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Special Circumstances</a:t>
            </a:r>
          </a:p>
        </p:txBody>
      </p:sp>
      <p:sp>
        <p:nvSpPr>
          <p:cNvPr id="3" name="TextBox 2">
            <a:extLst>
              <a:ext uri="{FF2B5EF4-FFF2-40B4-BE49-F238E27FC236}">
                <a16:creationId xmlns:a16="http://schemas.microsoft.com/office/drawing/2014/main" id="{EE5D55A1-D893-4298-82F4-6DD0291C8215}"/>
              </a:ext>
            </a:extLst>
          </p:cNvPr>
          <p:cNvSpPr txBox="1"/>
          <p:nvPr/>
        </p:nvSpPr>
        <p:spPr>
          <a:xfrm>
            <a:off x="4894848" y="3205625"/>
            <a:ext cx="4000501" cy="1061829"/>
          </a:xfrm>
          <a:prstGeom prst="rect">
            <a:avLst/>
          </a:prstGeom>
          <a:solidFill>
            <a:schemeClr val="bg1"/>
          </a:solidFill>
          <a:ln w="28575">
            <a:solidFill>
              <a:srgbClr val="9B0F0F"/>
            </a:solidFill>
          </a:ln>
        </p:spPr>
        <p:txBody>
          <a:bodyPr wrap="square" rtlCol="0">
            <a:spAutoFit/>
          </a:bodyPr>
          <a:lstStyle/>
          <a:p>
            <a:pPr algn="l"/>
            <a:r>
              <a:rPr lang="en-US" sz="2100" b="1" dirty="0">
                <a:solidFill>
                  <a:srgbClr val="002060"/>
                </a:solidFill>
                <a:latin typeface="Freight Text Pro"/>
              </a:rPr>
              <a:t>Note:  </a:t>
            </a:r>
            <a:r>
              <a:rPr lang="en-US" sz="2100" dirty="0">
                <a:solidFill>
                  <a:srgbClr val="002060"/>
                </a:solidFill>
                <a:latin typeface="Freight Text Pro"/>
              </a:rPr>
              <a:t>All Partial AOPs must be completed in the </a:t>
            </a:r>
            <a:r>
              <a:rPr lang="en-US" sz="2100" b="1" u="sng" dirty="0">
                <a:solidFill>
                  <a:srgbClr val="002060"/>
                </a:solidFill>
                <a:latin typeface="Freight Text Pro"/>
              </a:rPr>
              <a:t>Pre/Post Birth AOP Registration</a:t>
            </a:r>
            <a:r>
              <a:rPr lang="en-US" sz="2100" dirty="0">
                <a:solidFill>
                  <a:srgbClr val="002060"/>
                </a:solidFill>
                <a:latin typeface="Freight Text Pro"/>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4760" y="1044035"/>
            <a:ext cx="4599055" cy="5697001"/>
          </a:xfrm>
          <a:prstGeom prst="rect">
            <a:avLst/>
          </a:prstGeom>
        </p:spPr>
      </p:pic>
      <p:sp>
        <p:nvSpPr>
          <p:cNvPr id="96" name="Text Box 15"/>
          <p:cNvSpPr txBox="1">
            <a:spLocks noChangeArrowheads="1"/>
          </p:cNvSpPr>
          <p:nvPr/>
        </p:nvSpPr>
        <p:spPr bwMode="auto">
          <a:xfrm>
            <a:off x="4986152" y="4678442"/>
            <a:ext cx="2565400" cy="307777"/>
          </a:xfrm>
          <a:prstGeom prst="rect">
            <a:avLst/>
          </a:prstGeom>
          <a:noFill/>
          <a:ln w="38100">
            <a:noFill/>
            <a:miter lim="800000"/>
            <a:headEnd/>
            <a:tailEnd type="none" w="lg" len="lg"/>
          </a:ln>
        </p:spPr>
        <p:txBody>
          <a:bodyPr lIns="45720" rIns="45720">
            <a:spAutoFit/>
          </a:bodyPr>
          <a:lstStyle/>
          <a:p>
            <a:pPr algn="l"/>
            <a:r>
              <a:rPr lang="en-US" sz="1400" dirty="0">
                <a:latin typeface="Brush Script MT" pitchFamily="66" charset="0"/>
              </a:rPr>
              <a:t>Adam Chandler         </a:t>
            </a:r>
            <a:r>
              <a:rPr lang="en-US" sz="1200" dirty="0">
                <a:latin typeface="Brush Script MT" pitchFamily="66" charset="0"/>
              </a:rPr>
              <a:t>06-01-19</a:t>
            </a:r>
          </a:p>
        </p:txBody>
      </p:sp>
      <p:sp>
        <p:nvSpPr>
          <p:cNvPr id="97" name="Text Box 18"/>
          <p:cNvSpPr txBox="1">
            <a:spLocks noChangeArrowheads="1"/>
          </p:cNvSpPr>
          <p:nvPr/>
        </p:nvSpPr>
        <p:spPr bwMode="auto">
          <a:xfrm>
            <a:off x="6414245" y="1671112"/>
            <a:ext cx="2924175" cy="246221"/>
          </a:xfrm>
          <a:prstGeom prst="rect">
            <a:avLst/>
          </a:prstGeom>
          <a:noFill/>
          <a:ln w="38100">
            <a:noFill/>
            <a:miter lim="800000"/>
            <a:headEnd/>
            <a:tailEnd type="none" w="lg" len="lg"/>
          </a:ln>
        </p:spPr>
        <p:txBody>
          <a:bodyPr lIns="45720" rIns="45720">
            <a:spAutoFit/>
          </a:bodyPr>
          <a:lstStyle/>
          <a:p>
            <a:pPr algn="l">
              <a:spcBef>
                <a:spcPct val="50000"/>
              </a:spcBef>
            </a:pPr>
            <a:r>
              <a:rPr lang="en-US" sz="1000" dirty="0">
                <a:latin typeface="Comic Sans MS" pitchFamily="66" charset="0"/>
              </a:rPr>
              <a:t>Adam                            Chandler</a:t>
            </a:r>
          </a:p>
        </p:txBody>
      </p:sp>
      <p:sp>
        <p:nvSpPr>
          <p:cNvPr id="98" name="Text Box 19"/>
          <p:cNvSpPr txBox="1">
            <a:spLocks noChangeArrowheads="1"/>
          </p:cNvSpPr>
          <p:nvPr/>
        </p:nvSpPr>
        <p:spPr bwMode="auto">
          <a:xfrm>
            <a:off x="5853378" y="1873055"/>
            <a:ext cx="3489547"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Adam                                 Chandler JR</a:t>
            </a:r>
          </a:p>
        </p:txBody>
      </p:sp>
      <p:sp>
        <p:nvSpPr>
          <p:cNvPr id="99" name="Text Box 20"/>
          <p:cNvSpPr txBox="1">
            <a:spLocks noChangeArrowheads="1"/>
          </p:cNvSpPr>
          <p:nvPr/>
        </p:nvSpPr>
        <p:spPr bwMode="auto">
          <a:xfrm>
            <a:off x="5234313" y="2107707"/>
            <a:ext cx="4448175" cy="246221"/>
          </a:xfrm>
          <a:prstGeom prst="rect">
            <a:avLst/>
          </a:prstGeom>
          <a:noFill/>
          <a:ln w="38100">
            <a:noFill/>
            <a:miter lim="800000"/>
            <a:headEnd/>
            <a:tailEnd type="none" w="lg" len="lg"/>
          </a:ln>
        </p:spPr>
        <p:txBody>
          <a:bodyPr lIns="45720" rIns="45720">
            <a:spAutoFit/>
          </a:bodyPr>
          <a:lstStyle/>
          <a:p>
            <a:pPr algn="l">
              <a:spcBef>
                <a:spcPct val="50000"/>
              </a:spcBef>
            </a:pPr>
            <a:r>
              <a:rPr lang="en-US" sz="1000" dirty="0">
                <a:latin typeface="Comic Sans MS" pitchFamily="66" charset="0"/>
              </a:rPr>
              <a:t>05   31   2019       Pine Valley         Nixon              TX</a:t>
            </a:r>
          </a:p>
        </p:txBody>
      </p:sp>
      <p:sp>
        <p:nvSpPr>
          <p:cNvPr id="100" name="Text Box 21"/>
          <p:cNvSpPr txBox="1">
            <a:spLocks noChangeArrowheads="1"/>
          </p:cNvSpPr>
          <p:nvPr/>
        </p:nvSpPr>
        <p:spPr bwMode="auto">
          <a:xfrm>
            <a:off x="5074842" y="2324566"/>
            <a:ext cx="4140052"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Dixie         Maria          Martin                  Cooney</a:t>
            </a:r>
          </a:p>
        </p:txBody>
      </p:sp>
      <p:sp>
        <p:nvSpPr>
          <p:cNvPr id="101" name="Text Box 22"/>
          <p:cNvSpPr txBox="1">
            <a:spLocks noChangeArrowheads="1"/>
          </p:cNvSpPr>
          <p:nvPr/>
        </p:nvSpPr>
        <p:spPr bwMode="auto">
          <a:xfrm>
            <a:off x="4923698" y="2543492"/>
            <a:ext cx="4866465"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04   06    1998 323 12  9456  14 Mansion Dr Pine Valley  TX  76904</a:t>
            </a:r>
          </a:p>
        </p:txBody>
      </p:sp>
      <p:sp>
        <p:nvSpPr>
          <p:cNvPr id="102" name="Text Box 14"/>
          <p:cNvSpPr txBox="1">
            <a:spLocks noChangeArrowheads="1"/>
          </p:cNvSpPr>
          <p:nvPr/>
        </p:nvSpPr>
        <p:spPr bwMode="auto">
          <a:xfrm>
            <a:off x="7330708" y="6194295"/>
            <a:ext cx="862912" cy="338554"/>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600" b="1" dirty="0"/>
              <a:t>3  3 3  3</a:t>
            </a:r>
          </a:p>
        </p:txBody>
      </p:sp>
      <p:sp>
        <p:nvSpPr>
          <p:cNvPr id="103" name="Oval 16"/>
          <p:cNvSpPr>
            <a:spLocks noChangeArrowheads="1"/>
          </p:cNvSpPr>
          <p:nvPr/>
        </p:nvSpPr>
        <p:spPr bwMode="auto">
          <a:xfrm>
            <a:off x="4939156" y="3951313"/>
            <a:ext cx="88900" cy="88900"/>
          </a:xfrm>
          <a:prstGeom prst="ellipse">
            <a:avLst/>
          </a:prstGeom>
          <a:solidFill>
            <a:schemeClr val="tx1"/>
          </a:solidFill>
          <a:ln w="3175">
            <a:solidFill>
              <a:schemeClr val="tx1"/>
            </a:solidFill>
            <a:round/>
            <a:headEnd/>
            <a:tailEnd type="none" w="lg" len="lg"/>
          </a:ln>
        </p:spPr>
        <p:txBody>
          <a:bodyPr wrap="none" lIns="45720" rIns="45720" anchor="ctr"/>
          <a:lstStyle/>
          <a:p>
            <a:endParaRPr lang="en-US" dirty="0"/>
          </a:p>
        </p:txBody>
      </p:sp>
      <p:sp>
        <p:nvSpPr>
          <p:cNvPr id="104" name="Oval 17"/>
          <p:cNvSpPr>
            <a:spLocks noChangeArrowheads="1"/>
          </p:cNvSpPr>
          <p:nvPr/>
        </p:nvSpPr>
        <p:spPr bwMode="auto">
          <a:xfrm>
            <a:off x="6891823" y="4182345"/>
            <a:ext cx="88900" cy="88900"/>
          </a:xfrm>
          <a:prstGeom prst="ellipse">
            <a:avLst/>
          </a:prstGeom>
          <a:solidFill>
            <a:schemeClr val="tx1"/>
          </a:solidFill>
          <a:ln w="3175">
            <a:solidFill>
              <a:schemeClr val="tx1"/>
            </a:solidFill>
            <a:round/>
            <a:headEnd/>
            <a:tailEnd type="none" w="lg" len="lg"/>
          </a:ln>
        </p:spPr>
        <p:txBody>
          <a:bodyPr wrap="none" lIns="45720" rIns="45720" anchor="ctr"/>
          <a:lstStyle/>
          <a:p>
            <a:endParaRPr lang="en-US" dirty="0"/>
          </a:p>
        </p:txBody>
      </p:sp>
      <p:sp>
        <p:nvSpPr>
          <p:cNvPr id="105" name="Text Box 43"/>
          <p:cNvSpPr txBox="1">
            <a:spLocks noChangeArrowheads="1"/>
          </p:cNvSpPr>
          <p:nvPr/>
        </p:nvSpPr>
        <p:spPr bwMode="auto">
          <a:xfrm>
            <a:off x="5722244" y="6155581"/>
            <a:ext cx="1633054" cy="400110"/>
          </a:xfrm>
          <a:prstGeom prst="rect">
            <a:avLst/>
          </a:prstGeom>
          <a:noFill/>
          <a:ln w="28575">
            <a:noFill/>
            <a:miter lim="800000"/>
            <a:headEnd/>
            <a:tailEnd type="none" w="lg" len="lg"/>
          </a:ln>
        </p:spPr>
        <p:txBody>
          <a:bodyPr wrap="square" lIns="45720" rIns="45720">
            <a:spAutoFit/>
          </a:bodyPr>
          <a:lstStyle/>
          <a:p>
            <a:pPr algn="ctr">
              <a:spcBef>
                <a:spcPct val="50000"/>
              </a:spcBef>
            </a:pPr>
            <a:r>
              <a:rPr lang="en-US" sz="1000" b="1" dirty="0">
                <a:latin typeface="Freight Text Pro"/>
              </a:rPr>
              <a:t>Document for training purposes only</a:t>
            </a:r>
          </a:p>
        </p:txBody>
      </p:sp>
      <p:sp>
        <p:nvSpPr>
          <p:cNvPr id="106" name="Text Box 44"/>
          <p:cNvSpPr txBox="1">
            <a:spLocks noChangeArrowheads="1"/>
          </p:cNvSpPr>
          <p:nvPr/>
        </p:nvSpPr>
        <p:spPr bwMode="auto">
          <a:xfrm>
            <a:off x="6832633" y="5583303"/>
            <a:ext cx="2347912" cy="630942"/>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400" dirty="0"/>
              <a:t>Dixie Martin</a:t>
            </a:r>
            <a:r>
              <a:rPr lang="en-US" sz="1400" b="1" dirty="0"/>
              <a:t>                </a:t>
            </a:r>
            <a:r>
              <a:rPr lang="en-US" sz="1400" dirty="0"/>
              <a:t>6-1-19</a:t>
            </a:r>
          </a:p>
          <a:p>
            <a:pPr algn="l">
              <a:spcBef>
                <a:spcPct val="50000"/>
              </a:spcBef>
            </a:pPr>
            <a:endParaRPr lang="en-US" sz="1400" spc="50" dirty="0">
              <a:latin typeface="TypoUpright BT" pitchFamily="66" charset="0"/>
            </a:endParaRPr>
          </a:p>
        </p:txBody>
      </p:sp>
      <p:sp>
        <p:nvSpPr>
          <p:cNvPr id="107" name="Text Box 18"/>
          <p:cNvSpPr txBox="1">
            <a:spLocks noChangeArrowheads="1"/>
          </p:cNvSpPr>
          <p:nvPr/>
        </p:nvSpPr>
        <p:spPr bwMode="auto">
          <a:xfrm>
            <a:off x="6127096" y="5182744"/>
            <a:ext cx="2924175" cy="246221"/>
          </a:xfrm>
          <a:prstGeom prst="rect">
            <a:avLst/>
          </a:prstGeom>
          <a:noFill/>
          <a:ln w="38100">
            <a:noFill/>
            <a:miter lim="800000"/>
            <a:headEnd/>
            <a:tailEnd type="none" w="lg" len="lg"/>
          </a:ln>
        </p:spPr>
        <p:txBody>
          <a:bodyPr lIns="45720" rIns="45720">
            <a:spAutoFit/>
          </a:bodyPr>
          <a:lstStyle/>
          <a:p>
            <a:pPr algn="l">
              <a:spcBef>
                <a:spcPct val="50000"/>
              </a:spcBef>
            </a:pPr>
            <a:r>
              <a:rPr lang="en-US" sz="1000" dirty="0">
                <a:latin typeface="Comic Sans MS" pitchFamily="66" charset="0"/>
              </a:rPr>
              <a:t>Thadius              James            Martin</a:t>
            </a:r>
          </a:p>
        </p:txBody>
      </p:sp>
      <p:sp>
        <p:nvSpPr>
          <p:cNvPr id="108" name="Text Box 24"/>
          <p:cNvSpPr txBox="1">
            <a:spLocks noChangeArrowheads="1"/>
          </p:cNvSpPr>
          <p:nvPr/>
        </p:nvSpPr>
        <p:spPr bwMode="auto">
          <a:xfrm>
            <a:off x="7583208" y="3655417"/>
            <a:ext cx="1390392" cy="307777"/>
          </a:xfrm>
          <a:prstGeom prst="rect">
            <a:avLst/>
          </a:prstGeom>
          <a:noFill/>
          <a:ln w="28575">
            <a:noFill/>
            <a:miter lim="800000"/>
            <a:headEnd/>
            <a:tailEnd type="none" w="lg" len="lg"/>
          </a:ln>
        </p:spPr>
        <p:txBody>
          <a:bodyPr wrap="square" lIns="45720" rIns="45720">
            <a:spAutoFit/>
          </a:bodyPr>
          <a:lstStyle/>
          <a:p>
            <a:pPr>
              <a:spcBef>
                <a:spcPct val="50000"/>
              </a:spcBef>
            </a:pPr>
            <a:r>
              <a:rPr lang="en-US" sz="1400" dirty="0">
                <a:latin typeface="Lucida Handwriting" pitchFamily="66" charset="0"/>
              </a:rPr>
              <a:t>Partial</a:t>
            </a:r>
          </a:p>
        </p:txBody>
      </p:sp>
      <p:sp>
        <p:nvSpPr>
          <p:cNvPr id="115" name="Text Box 22"/>
          <p:cNvSpPr txBox="1">
            <a:spLocks noChangeArrowheads="1"/>
          </p:cNvSpPr>
          <p:nvPr/>
        </p:nvSpPr>
        <p:spPr bwMode="auto">
          <a:xfrm>
            <a:off x="4891352" y="2780956"/>
            <a:ext cx="4866465"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02    20  1997  159 15 2463  24 Hope Ave Pigeon Hollow TX  76904</a:t>
            </a:r>
          </a:p>
        </p:txBody>
      </p:sp>
      <p:sp>
        <p:nvSpPr>
          <p:cNvPr id="117" name="Text Box 44"/>
          <p:cNvSpPr txBox="1">
            <a:spLocks noChangeArrowheads="1"/>
          </p:cNvSpPr>
          <p:nvPr/>
        </p:nvSpPr>
        <p:spPr bwMode="auto">
          <a:xfrm>
            <a:off x="6883909" y="4687729"/>
            <a:ext cx="2347912" cy="630942"/>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400" dirty="0"/>
              <a:t>  Dixie Martin</a:t>
            </a:r>
            <a:r>
              <a:rPr lang="en-US" sz="1400" b="1" dirty="0"/>
              <a:t>            </a:t>
            </a:r>
            <a:r>
              <a:rPr lang="en-US" sz="1400" dirty="0"/>
              <a:t>6-1-19</a:t>
            </a:r>
          </a:p>
          <a:p>
            <a:pPr algn="l">
              <a:spcBef>
                <a:spcPct val="50000"/>
              </a:spcBef>
            </a:pPr>
            <a:endParaRPr lang="en-US" sz="1400" spc="50" dirty="0">
              <a:latin typeface="TypoUpright BT" pitchFamily="66" charset="0"/>
            </a:endParaRPr>
          </a:p>
        </p:txBody>
      </p:sp>
      <p:sp>
        <p:nvSpPr>
          <p:cNvPr id="42" name="Text Box 4"/>
          <p:cNvSpPr txBox="1">
            <a:spLocks noChangeArrowheads="1"/>
          </p:cNvSpPr>
          <p:nvPr/>
        </p:nvSpPr>
        <p:spPr bwMode="auto">
          <a:xfrm>
            <a:off x="5175" y="1145421"/>
            <a:ext cx="4516121" cy="5897241"/>
          </a:xfrm>
          <a:prstGeom prst="rect">
            <a:avLst/>
          </a:prstGeom>
          <a:noFill/>
          <a:ln w="28575">
            <a:noFill/>
            <a:miter lim="800000"/>
            <a:headEnd/>
            <a:tailEnd type="none" w="lg" len="lg"/>
          </a:ln>
        </p:spPr>
        <p:txBody>
          <a:bodyPr wrap="square" lIns="45720" rIns="45720">
            <a:noAutofit/>
          </a:bodyPr>
          <a:lstStyle/>
          <a:p>
            <a:pPr marL="274320" algn="l">
              <a:spcBef>
                <a:spcPts val="0"/>
              </a:spcBef>
              <a:spcAft>
                <a:spcPts val="600"/>
              </a:spcAft>
            </a:pPr>
            <a:r>
              <a:rPr lang="en-US" sz="2100" b="1" dirty="0">
                <a:solidFill>
                  <a:srgbClr val="002060"/>
                </a:solidFill>
                <a:latin typeface="Freight Text Pro"/>
              </a:rPr>
              <a:t>Partial AOPs </a:t>
            </a:r>
          </a:p>
          <a:p>
            <a:pPr marL="274320" algn="l">
              <a:spcBef>
                <a:spcPts val="0"/>
              </a:spcBef>
              <a:spcAft>
                <a:spcPts val="600"/>
              </a:spcAft>
            </a:pPr>
            <a:r>
              <a:rPr lang="en-US" sz="2100" dirty="0">
                <a:solidFill>
                  <a:srgbClr val="002060"/>
                </a:solidFill>
                <a:latin typeface="Freight Text Pro"/>
              </a:rPr>
              <a:t>In this example, the presumed father is the absent party.</a:t>
            </a:r>
          </a:p>
          <a:p>
            <a:pPr marL="274320" algn="l">
              <a:spcBef>
                <a:spcPts val="0"/>
              </a:spcBef>
              <a:spcAft>
                <a:spcPts val="600"/>
              </a:spcAft>
            </a:pPr>
            <a:r>
              <a:rPr lang="en-US" sz="2100" dirty="0">
                <a:solidFill>
                  <a:srgbClr val="002060"/>
                </a:solidFill>
                <a:latin typeface="Freight Text Pro"/>
              </a:rPr>
              <a:t>The certified entity will complete the party(s) information and presumed father's name in black ink.</a:t>
            </a:r>
          </a:p>
          <a:p>
            <a:pPr marL="274320" algn="l">
              <a:spcBef>
                <a:spcPts val="0"/>
              </a:spcBef>
              <a:spcAft>
                <a:spcPts val="600"/>
              </a:spcAft>
            </a:pPr>
            <a:r>
              <a:rPr lang="en-US" sz="2100" dirty="0">
                <a:solidFill>
                  <a:srgbClr val="002060"/>
                </a:solidFill>
                <a:latin typeface="Freight Text Pro"/>
              </a:rPr>
              <a:t>Identify the AOP by writing “Partial” above the statement box, if obtaining wet signatures.</a:t>
            </a:r>
          </a:p>
          <a:p>
            <a:pPr marL="274320" algn="l">
              <a:spcBef>
                <a:spcPts val="0"/>
              </a:spcBef>
              <a:spcAft>
                <a:spcPts val="600"/>
              </a:spcAft>
            </a:pPr>
            <a:r>
              <a:rPr lang="en-US" sz="2100" dirty="0">
                <a:solidFill>
                  <a:srgbClr val="002060"/>
                </a:solidFill>
                <a:latin typeface="Freight Text Pro"/>
              </a:rPr>
              <a:t>Biological father will sign and date the establishment section.</a:t>
            </a:r>
          </a:p>
          <a:p>
            <a:pPr marL="274320" algn="l">
              <a:spcBef>
                <a:spcPts val="0"/>
              </a:spcBef>
              <a:spcAft>
                <a:spcPts val="600"/>
              </a:spcAft>
            </a:pPr>
            <a:r>
              <a:rPr lang="en-US" sz="2100" dirty="0">
                <a:solidFill>
                  <a:srgbClr val="002060"/>
                </a:solidFill>
                <a:latin typeface="Freight Text Pro"/>
              </a:rPr>
              <a:t>Mother will sign and date the establishment and the denial section.</a:t>
            </a:r>
          </a:p>
          <a:p>
            <a:pPr marL="274320" algn="l">
              <a:spcBef>
                <a:spcPts val="0"/>
              </a:spcBef>
              <a:spcAft>
                <a:spcPts val="600"/>
              </a:spcAft>
            </a:pPr>
            <a:r>
              <a:rPr lang="en-US" sz="2100" dirty="0">
                <a:solidFill>
                  <a:srgbClr val="002060"/>
                </a:solidFill>
                <a:latin typeface="Freight Text Pro"/>
              </a:rPr>
              <a:t>The certified entity enters the entity code at the bottom.</a:t>
            </a:r>
          </a:p>
          <a:p>
            <a:pPr algn="l">
              <a:spcBef>
                <a:spcPts val="0"/>
              </a:spcBef>
            </a:pPr>
            <a:endParaRPr lang="en-US" sz="800" dirty="0">
              <a:latin typeface="+mn-lt"/>
            </a:endParaRPr>
          </a:p>
        </p:txBody>
      </p:sp>
      <p:sp>
        <p:nvSpPr>
          <p:cNvPr id="46" name="Rectangle 45"/>
          <p:cNvSpPr>
            <a:spLocks noChangeArrowheads="1"/>
          </p:cNvSpPr>
          <p:nvPr/>
        </p:nvSpPr>
        <p:spPr bwMode="auto">
          <a:xfrm>
            <a:off x="4888325" y="5182173"/>
            <a:ext cx="4110731" cy="211243"/>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47" name="Rectangle 46"/>
          <p:cNvSpPr>
            <a:spLocks noChangeArrowheads="1"/>
          </p:cNvSpPr>
          <p:nvPr/>
        </p:nvSpPr>
        <p:spPr bwMode="auto">
          <a:xfrm>
            <a:off x="4859005" y="1711655"/>
            <a:ext cx="4140052" cy="1361974"/>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54" name="Rectangle 53"/>
          <p:cNvSpPr>
            <a:spLocks noChangeArrowheads="1"/>
          </p:cNvSpPr>
          <p:nvPr/>
        </p:nvSpPr>
        <p:spPr bwMode="auto">
          <a:xfrm>
            <a:off x="7843055" y="3678533"/>
            <a:ext cx="945533" cy="228886"/>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57" name="Rectangle 56"/>
          <p:cNvSpPr>
            <a:spLocks noChangeArrowheads="1"/>
          </p:cNvSpPr>
          <p:nvPr/>
        </p:nvSpPr>
        <p:spPr bwMode="auto">
          <a:xfrm>
            <a:off x="4920609" y="4709708"/>
            <a:ext cx="2060113" cy="228886"/>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60" name="Rectangle 59"/>
          <p:cNvSpPr>
            <a:spLocks noChangeArrowheads="1"/>
          </p:cNvSpPr>
          <p:nvPr/>
        </p:nvSpPr>
        <p:spPr bwMode="auto">
          <a:xfrm>
            <a:off x="6980722" y="4715708"/>
            <a:ext cx="1807866" cy="241936"/>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63" name="Rectangle 62"/>
          <p:cNvSpPr>
            <a:spLocks noChangeArrowheads="1"/>
          </p:cNvSpPr>
          <p:nvPr/>
        </p:nvSpPr>
        <p:spPr bwMode="auto">
          <a:xfrm>
            <a:off x="6832633" y="5578048"/>
            <a:ext cx="2026675" cy="276330"/>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69" name="Rectangle 68"/>
          <p:cNvSpPr>
            <a:spLocks noChangeArrowheads="1"/>
          </p:cNvSpPr>
          <p:nvPr/>
        </p:nvSpPr>
        <p:spPr bwMode="auto">
          <a:xfrm>
            <a:off x="7321183" y="6252796"/>
            <a:ext cx="715050" cy="232523"/>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35" name="Text Box 22">
            <a:extLst>
              <a:ext uri="{FF2B5EF4-FFF2-40B4-BE49-F238E27FC236}">
                <a16:creationId xmlns:a16="http://schemas.microsoft.com/office/drawing/2014/main" id="{F96A2AE0-2FE7-4EAC-8ED5-AF9E8C9223EF}"/>
              </a:ext>
            </a:extLst>
          </p:cNvPr>
          <p:cNvSpPr txBox="1">
            <a:spLocks noChangeArrowheads="1"/>
          </p:cNvSpPr>
          <p:nvPr/>
        </p:nvSpPr>
        <p:spPr bwMode="auto">
          <a:xfrm>
            <a:off x="4912183" y="5854378"/>
            <a:ext cx="4177771"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09   30  1995</a:t>
            </a:r>
          </a:p>
        </p:txBody>
      </p:sp>
      <p:sp>
        <p:nvSpPr>
          <p:cNvPr id="36" name="Rectangle 35">
            <a:extLst>
              <a:ext uri="{FF2B5EF4-FFF2-40B4-BE49-F238E27FC236}">
                <a16:creationId xmlns:a16="http://schemas.microsoft.com/office/drawing/2014/main" id="{AC8AD834-174D-49D3-9EE4-FF2434D67DA9}"/>
              </a:ext>
            </a:extLst>
          </p:cNvPr>
          <p:cNvSpPr>
            <a:spLocks noChangeArrowheads="1"/>
          </p:cNvSpPr>
          <p:nvPr/>
        </p:nvSpPr>
        <p:spPr bwMode="auto">
          <a:xfrm>
            <a:off x="4888326" y="5860938"/>
            <a:ext cx="945533" cy="228886"/>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37" name="Rectangle 36">
            <a:extLst>
              <a:ext uri="{FF2B5EF4-FFF2-40B4-BE49-F238E27FC236}">
                <a16:creationId xmlns:a16="http://schemas.microsoft.com/office/drawing/2014/main" id="{605237B8-BA51-4F2C-B894-23EDA6701421}"/>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0FAC9A6-2634-4C16-B29C-F7FC88441C19}"/>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8" descr="https://www.texasattorneygeneral.gov/sites/default/files/files/branding/2018/OAG-Official-Lockup-White%402x.png">
            <a:extLst>
              <a:ext uri="{FF2B5EF4-FFF2-40B4-BE49-F238E27FC236}">
                <a16:creationId xmlns:a16="http://schemas.microsoft.com/office/drawing/2014/main" id="{F7C277A2-CEC6-4DF2-A53B-E664D9328BB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40" name="Title 16">
            <a:extLst>
              <a:ext uri="{FF2B5EF4-FFF2-40B4-BE49-F238E27FC236}">
                <a16:creationId xmlns:a16="http://schemas.microsoft.com/office/drawing/2014/main" id="{D36D0ABC-FD0D-4604-AE8E-4EF45D362103}"/>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Special Circumstances</a:t>
            </a:r>
          </a:p>
        </p:txBody>
      </p:sp>
    </p:spTree>
    <p:extLst>
      <p:ext uri="{BB962C8B-B14F-4D97-AF65-F5344CB8AC3E}">
        <p14:creationId xmlns:p14="http://schemas.microsoft.com/office/powerpoint/2010/main" val="104087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grpId="0" nodeType="withEffect" nodePh="1">
                                  <p:stCondLst>
                                    <p:cond delay="0"/>
                                  </p:stCondLst>
                                  <p:endCondLst>
                                    <p:cond evt="begin" delay="0">
                                      <p:tn val="27"/>
                                    </p:cond>
                                  </p:end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
                                            <p:txEl>
                                              <p:pRg st="3" end="3"/>
                                            </p:txEl>
                                          </p:spTgt>
                                        </p:tgtEl>
                                        <p:attrNameLst>
                                          <p:attrName>style.visibility</p:attrName>
                                        </p:attrNameLst>
                                      </p:cBhvr>
                                      <p:to>
                                        <p:strVal val="visible"/>
                                      </p:to>
                                    </p:set>
                                  </p:childTnLst>
                                </p:cTn>
                              </p:par>
                              <p:par>
                                <p:cTn id="37" presetID="1" presetClass="exit" presetSubtype="0" fill="hold" grpId="1" nodeType="withEffect" nodePh="1">
                                  <p:stCondLst>
                                    <p:cond delay="0"/>
                                  </p:stCondLst>
                                  <p:endCondLst>
                                    <p:cond evt="begin" delay="0">
                                      <p:tn val="37"/>
                                    </p:cond>
                                  </p:endCondLst>
                                  <p:childTnLst>
                                    <p:set>
                                      <p:cBhvr>
                                        <p:cTn id="38" dur="1" fill="hold">
                                          <p:stCondLst>
                                            <p:cond delay="0"/>
                                          </p:stCondLst>
                                        </p:cTn>
                                        <p:tgtEl>
                                          <p:spTgt spid="36"/>
                                        </p:tgtEl>
                                        <p:attrNameLst>
                                          <p:attrName>style.visibility</p:attrName>
                                        </p:attrNameLst>
                                      </p:cBhvr>
                                      <p:to>
                                        <p:strVal val="hidden"/>
                                      </p:to>
                                    </p:set>
                                  </p:childTnLst>
                                </p:cTn>
                              </p:par>
                              <p:par>
                                <p:cTn id="39" presetID="1" presetClass="entr" presetSubtype="0" fill="hold" grpId="0" nodeType="withEffect" nodePh="1">
                                  <p:stCondLst>
                                    <p:cond delay="0"/>
                                  </p:stCondLst>
                                  <p:endCondLst>
                                    <p:cond evt="begin" delay="0">
                                      <p:tn val="39"/>
                                    </p:cond>
                                  </p:end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par>
                                <p:cTn id="43" presetID="1" presetClass="exit" presetSubtype="0" fill="hold" grpId="1" nodeType="withEffect" nodePh="1">
                                  <p:stCondLst>
                                    <p:cond delay="0"/>
                                  </p:stCondLst>
                                  <p:endCondLst>
                                    <p:cond evt="begin" delay="0">
                                      <p:tn val="43"/>
                                    </p:cond>
                                  </p:endCondLst>
                                  <p:childTnLst>
                                    <p:set>
                                      <p:cBhvr>
                                        <p:cTn id="44" dur="1" fill="hold">
                                          <p:stCondLst>
                                            <p:cond delay="0"/>
                                          </p:stCondLst>
                                        </p:cTn>
                                        <p:tgtEl>
                                          <p:spTgt spid="47"/>
                                        </p:tgtEl>
                                        <p:attrNameLst>
                                          <p:attrName>style.visibility</p:attrName>
                                        </p:attrNameLst>
                                      </p:cBhvr>
                                      <p:to>
                                        <p:strVal val="hidden"/>
                                      </p:to>
                                    </p:set>
                                  </p:childTnLst>
                                </p:cTn>
                              </p:par>
                              <p:par>
                                <p:cTn id="45" presetID="1" presetClass="exit" presetSubtype="0" fill="hold" grpId="1" nodeType="withEffect" nodePh="1">
                                  <p:stCondLst>
                                    <p:cond delay="0"/>
                                  </p:stCondLst>
                                  <p:endCondLst>
                                    <p:cond evt="begin" delay="0">
                                      <p:tn val="45"/>
                                    </p:cond>
                                  </p:endCondLst>
                                  <p:childTnLst>
                                    <p:set>
                                      <p:cBhvr>
                                        <p:cTn id="46" dur="1" fill="hold">
                                          <p:stCondLst>
                                            <p:cond delay="0"/>
                                          </p:stCondLst>
                                        </p:cTn>
                                        <p:tgtEl>
                                          <p:spTgt spid="4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xEl>
                                              <p:pRg st="4" end="4"/>
                                            </p:txEl>
                                          </p:spTgt>
                                        </p:tgtEl>
                                        <p:attrNameLst>
                                          <p:attrName>style.visibility</p:attrName>
                                        </p:attrNameLst>
                                      </p:cBhvr>
                                      <p:to>
                                        <p:strVal val="visible"/>
                                      </p:to>
                                    </p:set>
                                  </p:childTnLst>
                                </p:cTn>
                              </p:par>
                              <p:par>
                                <p:cTn id="51" presetID="1" presetClass="entr" presetSubtype="0" fill="hold" grpId="0" nodeType="withEffect" nodePh="1">
                                  <p:stCondLst>
                                    <p:cond delay="0"/>
                                  </p:stCondLst>
                                  <p:endCondLst>
                                    <p:cond evt="begin" delay="0">
                                      <p:tn val="51"/>
                                    </p:cond>
                                  </p:end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xit" presetSubtype="0" fill="hold" grpId="1" nodeType="withEffect" nodePh="1">
                                  <p:stCondLst>
                                    <p:cond delay="0"/>
                                  </p:stCondLst>
                                  <p:endCondLst>
                                    <p:cond evt="begin" delay="0">
                                      <p:tn val="55"/>
                                    </p:cond>
                                  </p:endCondLst>
                                  <p:childTnLst>
                                    <p:set>
                                      <p:cBhvr>
                                        <p:cTn id="56" dur="1" fill="hold">
                                          <p:stCondLst>
                                            <p:cond delay="0"/>
                                          </p:stCondLst>
                                        </p:cTn>
                                        <p:tgtEl>
                                          <p:spTgt spid="5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2">
                                            <p:txEl>
                                              <p:pRg st="5" end="5"/>
                                            </p:txEl>
                                          </p:spTgt>
                                        </p:tgtEl>
                                        <p:attrNameLst>
                                          <p:attrName>style.visibility</p:attrName>
                                        </p:attrNameLst>
                                      </p:cBhvr>
                                      <p:to>
                                        <p:strVal val="visible"/>
                                      </p:to>
                                    </p:set>
                                  </p:childTnLst>
                                </p:cTn>
                              </p:par>
                              <p:par>
                                <p:cTn id="61" presetID="1" presetClass="exit" presetSubtype="0" fill="hold" grpId="1" nodeType="withEffect" nodePh="1">
                                  <p:stCondLst>
                                    <p:cond delay="0"/>
                                  </p:stCondLst>
                                  <p:endCondLst>
                                    <p:cond evt="begin" delay="0">
                                      <p:tn val="61"/>
                                    </p:cond>
                                  </p:endCondLst>
                                  <p:childTnLst>
                                    <p:set>
                                      <p:cBhvr>
                                        <p:cTn id="62" dur="1" fill="hold">
                                          <p:stCondLst>
                                            <p:cond delay="0"/>
                                          </p:stCondLst>
                                        </p:cTn>
                                        <p:tgtEl>
                                          <p:spTgt spid="57"/>
                                        </p:tgtEl>
                                        <p:attrNameLst>
                                          <p:attrName>style.visibility</p:attrName>
                                        </p:attrNameLst>
                                      </p:cBhvr>
                                      <p:to>
                                        <p:strVal val="hidden"/>
                                      </p:to>
                                    </p:set>
                                  </p:childTnLst>
                                </p:cTn>
                              </p:par>
                              <p:par>
                                <p:cTn id="63" presetID="1" presetClass="entr" presetSubtype="0" fill="hold" grpId="0" nodeType="withEffect" nodePh="1">
                                  <p:stCondLst>
                                    <p:cond delay="0"/>
                                  </p:stCondLst>
                                  <p:endCondLst>
                                    <p:cond evt="begin" delay="0">
                                      <p:tn val="63"/>
                                    </p:cond>
                                  </p:endCondLst>
                                  <p:childTnLst>
                                    <p:set>
                                      <p:cBhvr>
                                        <p:cTn id="64" dur="1" fill="hold">
                                          <p:stCondLst>
                                            <p:cond delay="0"/>
                                          </p:stCondLst>
                                        </p:cTn>
                                        <p:tgtEl>
                                          <p:spTgt spid="60"/>
                                        </p:tgtEl>
                                        <p:attrNameLst>
                                          <p:attrName>style.visibility</p:attrName>
                                        </p:attrNameLst>
                                      </p:cBhvr>
                                      <p:to>
                                        <p:strVal val="visible"/>
                                      </p:to>
                                    </p:set>
                                  </p:childTnLst>
                                </p:cTn>
                              </p:par>
                              <p:par>
                                <p:cTn id="65" presetID="1" presetClass="entr" presetSubtype="0" fill="hold" grpId="0" nodeType="withEffect" nodePh="1">
                                  <p:stCondLst>
                                    <p:cond delay="0"/>
                                  </p:stCondLst>
                                  <p:endCondLst>
                                    <p:cond evt="begin" delay="0">
                                      <p:tn val="65"/>
                                    </p:cond>
                                  </p:end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2">
                                            <p:txEl>
                                              <p:pRg st="6" end="6"/>
                                            </p:txEl>
                                          </p:spTgt>
                                        </p:tgtEl>
                                        <p:attrNameLst>
                                          <p:attrName>style.visibility</p:attrName>
                                        </p:attrNameLst>
                                      </p:cBhvr>
                                      <p:to>
                                        <p:strVal val="visible"/>
                                      </p:to>
                                    </p:set>
                                  </p:childTnLst>
                                </p:cTn>
                              </p:par>
                              <p:par>
                                <p:cTn id="75" presetID="1" presetClass="entr" presetSubtype="0" fill="hold" grpId="0" nodeType="withEffect" nodePh="1">
                                  <p:stCondLst>
                                    <p:cond delay="0"/>
                                  </p:stCondLst>
                                  <p:endCondLst>
                                    <p:cond evt="begin" delay="0">
                                      <p:tn val="75"/>
                                    </p:cond>
                                  </p:endCondLst>
                                  <p:childTnLst>
                                    <p:set>
                                      <p:cBhvr>
                                        <p:cTn id="76" dur="1" fill="hold">
                                          <p:stCondLst>
                                            <p:cond delay="0"/>
                                          </p:stCondLst>
                                        </p:cTn>
                                        <p:tgtEl>
                                          <p:spTgt spid="6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par>
                                <p:cTn id="79" presetID="1" presetClass="exit" presetSubtype="0" fill="hold" grpId="1" nodeType="withEffect" nodePh="1">
                                  <p:stCondLst>
                                    <p:cond delay="0"/>
                                  </p:stCondLst>
                                  <p:endCondLst>
                                    <p:cond evt="begin" delay="0">
                                      <p:tn val="79"/>
                                    </p:cond>
                                  </p:endCondLst>
                                  <p:childTnLst>
                                    <p:set>
                                      <p:cBhvr>
                                        <p:cTn id="80" dur="1" fill="hold">
                                          <p:stCondLst>
                                            <p:cond delay="0"/>
                                          </p:stCondLst>
                                        </p:cTn>
                                        <p:tgtEl>
                                          <p:spTgt spid="60"/>
                                        </p:tgtEl>
                                        <p:attrNameLst>
                                          <p:attrName>style.visibility</p:attrName>
                                        </p:attrNameLst>
                                      </p:cBhvr>
                                      <p:to>
                                        <p:strVal val="hidden"/>
                                      </p:to>
                                    </p:set>
                                  </p:childTnLst>
                                </p:cTn>
                              </p:par>
                              <p:par>
                                <p:cTn id="81" presetID="1" presetClass="exit" presetSubtype="0" fill="hold" grpId="1" nodeType="withEffect" nodePh="1">
                                  <p:stCondLst>
                                    <p:cond delay="0"/>
                                  </p:stCondLst>
                                  <p:endCondLst>
                                    <p:cond evt="begin" delay="0">
                                      <p:tn val="81"/>
                                    </p:cond>
                                  </p:endCondLst>
                                  <p:childTnLst>
                                    <p:set>
                                      <p:cBhvr>
                                        <p:cTn id="82"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p:bldP spid="102" grpId="0"/>
      <p:bldP spid="103" grpId="0" animBg="1"/>
      <p:bldP spid="104" grpId="0" animBg="1"/>
      <p:bldP spid="106" grpId="0"/>
      <p:bldP spid="107" grpId="0"/>
      <p:bldP spid="108" grpId="0"/>
      <p:bldP spid="115" grpId="0"/>
      <p:bldP spid="117" grpId="0"/>
      <p:bldP spid="46" grpId="0" animBg="1"/>
      <p:bldP spid="46" grpId="1" animBg="1"/>
      <p:bldP spid="47" grpId="0" animBg="1"/>
      <p:bldP spid="47" grpId="1" animBg="1"/>
      <p:bldP spid="54" grpId="0" animBg="1"/>
      <p:bldP spid="54" grpId="1" animBg="1"/>
      <p:bldP spid="57" grpId="0" animBg="1"/>
      <p:bldP spid="57" grpId="1" animBg="1"/>
      <p:bldP spid="60" grpId="0" animBg="1"/>
      <p:bldP spid="60" grpId="1" animBg="1"/>
      <p:bldP spid="63" grpId="0" animBg="1"/>
      <p:bldP spid="63" grpId="1" animBg="1"/>
      <p:bldP spid="69" grpId="0" animBg="1"/>
      <p:bldP spid="35" grpId="0"/>
      <p:bldP spid="36" grpId="0" animBg="1"/>
      <p:bldP spid="36"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1085" y="1110259"/>
            <a:ext cx="4562182" cy="5651325"/>
          </a:xfrm>
          <a:prstGeom prst="rect">
            <a:avLst/>
          </a:prstGeom>
        </p:spPr>
      </p:pic>
      <p:sp>
        <p:nvSpPr>
          <p:cNvPr id="97" name="Text Box 18"/>
          <p:cNvSpPr txBox="1">
            <a:spLocks noChangeArrowheads="1"/>
          </p:cNvSpPr>
          <p:nvPr/>
        </p:nvSpPr>
        <p:spPr bwMode="auto">
          <a:xfrm>
            <a:off x="6395195" y="1737787"/>
            <a:ext cx="2924175" cy="246221"/>
          </a:xfrm>
          <a:prstGeom prst="rect">
            <a:avLst/>
          </a:prstGeom>
          <a:noFill/>
          <a:ln w="38100">
            <a:noFill/>
            <a:miter lim="800000"/>
            <a:headEnd/>
            <a:tailEnd type="none" w="lg" len="lg"/>
          </a:ln>
        </p:spPr>
        <p:txBody>
          <a:bodyPr lIns="45720" rIns="45720">
            <a:spAutoFit/>
          </a:bodyPr>
          <a:lstStyle/>
          <a:p>
            <a:pPr algn="l">
              <a:spcBef>
                <a:spcPct val="50000"/>
              </a:spcBef>
            </a:pPr>
            <a:r>
              <a:rPr lang="en-US" sz="1000" dirty="0">
                <a:latin typeface="Comic Sans MS" pitchFamily="66" charset="0"/>
              </a:rPr>
              <a:t>Adam                            Chandler</a:t>
            </a:r>
          </a:p>
        </p:txBody>
      </p:sp>
      <p:sp>
        <p:nvSpPr>
          <p:cNvPr id="98" name="Text Box 19"/>
          <p:cNvSpPr txBox="1">
            <a:spLocks noChangeArrowheads="1"/>
          </p:cNvSpPr>
          <p:nvPr/>
        </p:nvSpPr>
        <p:spPr bwMode="auto">
          <a:xfrm>
            <a:off x="5853378" y="1930205"/>
            <a:ext cx="3489547"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Adam                                 Chandler JR</a:t>
            </a:r>
          </a:p>
        </p:txBody>
      </p:sp>
      <p:sp>
        <p:nvSpPr>
          <p:cNvPr id="99" name="Text Box 20"/>
          <p:cNvSpPr txBox="1">
            <a:spLocks noChangeArrowheads="1"/>
          </p:cNvSpPr>
          <p:nvPr/>
        </p:nvSpPr>
        <p:spPr bwMode="auto">
          <a:xfrm>
            <a:off x="5234313" y="2164857"/>
            <a:ext cx="4448175" cy="246221"/>
          </a:xfrm>
          <a:prstGeom prst="rect">
            <a:avLst/>
          </a:prstGeom>
          <a:noFill/>
          <a:ln w="38100">
            <a:noFill/>
            <a:miter lim="800000"/>
            <a:headEnd/>
            <a:tailEnd type="none" w="lg" len="lg"/>
          </a:ln>
        </p:spPr>
        <p:txBody>
          <a:bodyPr lIns="45720" rIns="45720">
            <a:spAutoFit/>
          </a:bodyPr>
          <a:lstStyle/>
          <a:p>
            <a:pPr algn="l">
              <a:spcBef>
                <a:spcPct val="50000"/>
              </a:spcBef>
            </a:pPr>
            <a:r>
              <a:rPr lang="en-US" sz="1000" dirty="0">
                <a:latin typeface="Comic Sans MS" pitchFamily="66" charset="0"/>
              </a:rPr>
              <a:t>05   31   2019       Pine Valley         Nixon              TX</a:t>
            </a:r>
          </a:p>
        </p:txBody>
      </p:sp>
      <p:sp>
        <p:nvSpPr>
          <p:cNvPr id="100" name="Text Box 21"/>
          <p:cNvSpPr txBox="1">
            <a:spLocks noChangeArrowheads="1"/>
          </p:cNvSpPr>
          <p:nvPr/>
        </p:nvSpPr>
        <p:spPr bwMode="auto">
          <a:xfrm>
            <a:off x="5084367" y="2372191"/>
            <a:ext cx="4140052"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Dixie         Maria          Martin                  Cooney</a:t>
            </a:r>
          </a:p>
        </p:txBody>
      </p:sp>
      <p:sp>
        <p:nvSpPr>
          <p:cNvPr id="101" name="Text Box 22"/>
          <p:cNvSpPr txBox="1">
            <a:spLocks noChangeArrowheads="1"/>
          </p:cNvSpPr>
          <p:nvPr/>
        </p:nvSpPr>
        <p:spPr bwMode="auto">
          <a:xfrm>
            <a:off x="4914173" y="2600642"/>
            <a:ext cx="4866465"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04   06    1998</a:t>
            </a:r>
          </a:p>
        </p:txBody>
      </p:sp>
      <p:sp>
        <p:nvSpPr>
          <p:cNvPr id="102" name="Text Box 14"/>
          <p:cNvSpPr txBox="1">
            <a:spLocks noChangeArrowheads="1"/>
          </p:cNvSpPr>
          <p:nvPr/>
        </p:nvSpPr>
        <p:spPr bwMode="auto">
          <a:xfrm>
            <a:off x="7311658" y="6213345"/>
            <a:ext cx="862912" cy="338554"/>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600" b="1" dirty="0"/>
              <a:t>3  3 3  3</a:t>
            </a:r>
          </a:p>
        </p:txBody>
      </p:sp>
      <p:sp>
        <p:nvSpPr>
          <p:cNvPr id="103" name="Oval 16"/>
          <p:cNvSpPr>
            <a:spLocks noChangeArrowheads="1"/>
          </p:cNvSpPr>
          <p:nvPr/>
        </p:nvSpPr>
        <p:spPr bwMode="auto">
          <a:xfrm>
            <a:off x="4958206" y="3979888"/>
            <a:ext cx="88900" cy="88900"/>
          </a:xfrm>
          <a:prstGeom prst="ellipse">
            <a:avLst/>
          </a:prstGeom>
          <a:solidFill>
            <a:schemeClr val="tx1"/>
          </a:solidFill>
          <a:ln w="3175">
            <a:solidFill>
              <a:schemeClr val="tx1"/>
            </a:solidFill>
            <a:round/>
            <a:headEnd/>
            <a:tailEnd type="none" w="lg" len="lg"/>
          </a:ln>
        </p:spPr>
        <p:txBody>
          <a:bodyPr wrap="none" lIns="45720" rIns="45720" anchor="ctr"/>
          <a:lstStyle/>
          <a:p>
            <a:endParaRPr lang="en-US" dirty="0"/>
          </a:p>
        </p:txBody>
      </p:sp>
      <p:sp>
        <p:nvSpPr>
          <p:cNvPr id="104" name="Oval 17"/>
          <p:cNvSpPr>
            <a:spLocks noChangeArrowheads="1"/>
          </p:cNvSpPr>
          <p:nvPr/>
        </p:nvSpPr>
        <p:spPr bwMode="auto">
          <a:xfrm>
            <a:off x="6882298" y="4229970"/>
            <a:ext cx="88900" cy="88900"/>
          </a:xfrm>
          <a:prstGeom prst="ellipse">
            <a:avLst/>
          </a:prstGeom>
          <a:solidFill>
            <a:schemeClr val="tx1"/>
          </a:solidFill>
          <a:ln w="3175">
            <a:solidFill>
              <a:schemeClr val="tx1"/>
            </a:solidFill>
            <a:round/>
            <a:headEnd/>
            <a:tailEnd type="none" w="lg" len="lg"/>
          </a:ln>
        </p:spPr>
        <p:txBody>
          <a:bodyPr wrap="none" lIns="45720" rIns="45720" anchor="ctr"/>
          <a:lstStyle/>
          <a:p>
            <a:endParaRPr lang="en-US" dirty="0"/>
          </a:p>
        </p:txBody>
      </p:sp>
      <p:sp>
        <p:nvSpPr>
          <p:cNvPr id="105" name="Text Box 43"/>
          <p:cNvSpPr txBox="1">
            <a:spLocks noChangeArrowheads="1"/>
          </p:cNvSpPr>
          <p:nvPr/>
        </p:nvSpPr>
        <p:spPr bwMode="auto">
          <a:xfrm>
            <a:off x="5760344" y="6165106"/>
            <a:ext cx="1633054" cy="400110"/>
          </a:xfrm>
          <a:prstGeom prst="rect">
            <a:avLst/>
          </a:prstGeom>
          <a:noFill/>
          <a:ln w="28575">
            <a:noFill/>
            <a:miter lim="800000"/>
            <a:headEnd/>
            <a:tailEnd type="none" w="lg" len="lg"/>
          </a:ln>
        </p:spPr>
        <p:txBody>
          <a:bodyPr wrap="square" lIns="45720" rIns="45720">
            <a:spAutoFit/>
          </a:bodyPr>
          <a:lstStyle/>
          <a:p>
            <a:pPr algn="ctr">
              <a:spcBef>
                <a:spcPct val="50000"/>
              </a:spcBef>
            </a:pPr>
            <a:r>
              <a:rPr lang="en-US" sz="1000" b="1" dirty="0">
                <a:latin typeface="Freight Text Pro"/>
              </a:rPr>
              <a:t>Document for training purposes only</a:t>
            </a:r>
          </a:p>
        </p:txBody>
      </p:sp>
      <p:sp>
        <p:nvSpPr>
          <p:cNvPr id="106" name="Text Box 44"/>
          <p:cNvSpPr txBox="1">
            <a:spLocks noChangeArrowheads="1"/>
          </p:cNvSpPr>
          <p:nvPr/>
        </p:nvSpPr>
        <p:spPr bwMode="auto">
          <a:xfrm>
            <a:off x="4910402" y="5603103"/>
            <a:ext cx="2347912" cy="307777"/>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400" dirty="0" err="1">
                <a:latin typeface="Mistral" panose="03090702030407020403" pitchFamily="66" charset="0"/>
              </a:rPr>
              <a:t>Thadius</a:t>
            </a:r>
            <a:r>
              <a:rPr lang="en-US" sz="1400" dirty="0">
                <a:latin typeface="Mistral" panose="03090702030407020403" pitchFamily="66" charset="0"/>
              </a:rPr>
              <a:t> J Martin       6-12-19</a:t>
            </a:r>
            <a:endParaRPr lang="en-US" sz="1400" spc="50" dirty="0">
              <a:latin typeface="Mistral" panose="03090702030407020403" pitchFamily="66" charset="0"/>
            </a:endParaRPr>
          </a:p>
        </p:txBody>
      </p:sp>
      <p:sp>
        <p:nvSpPr>
          <p:cNvPr id="107" name="Text Box 18"/>
          <p:cNvSpPr txBox="1">
            <a:spLocks noChangeArrowheads="1"/>
          </p:cNvSpPr>
          <p:nvPr/>
        </p:nvSpPr>
        <p:spPr bwMode="auto">
          <a:xfrm>
            <a:off x="6127096" y="5220844"/>
            <a:ext cx="2924175" cy="246221"/>
          </a:xfrm>
          <a:prstGeom prst="rect">
            <a:avLst/>
          </a:prstGeom>
          <a:noFill/>
          <a:ln w="38100">
            <a:noFill/>
            <a:miter lim="800000"/>
            <a:headEnd/>
            <a:tailEnd type="none" w="lg" len="lg"/>
          </a:ln>
        </p:spPr>
        <p:txBody>
          <a:bodyPr lIns="45720" rIns="45720">
            <a:spAutoFit/>
          </a:bodyPr>
          <a:lstStyle/>
          <a:p>
            <a:pPr algn="l">
              <a:spcBef>
                <a:spcPct val="50000"/>
              </a:spcBef>
            </a:pPr>
            <a:r>
              <a:rPr lang="en-US" sz="1000" dirty="0">
                <a:latin typeface="Comic Sans MS" pitchFamily="66" charset="0"/>
              </a:rPr>
              <a:t>Thadius              James            Martin</a:t>
            </a:r>
          </a:p>
        </p:txBody>
      </p:sp>
      <p:sp>
        <p:nvSpPr>
          <p:cNvPr id="108" name="Text Box 24"/>
          <p:cNvSpPr txBox="1">
            <a:spLocks noChangeArrowheads="1"/>
          </p:cNvSpPr>
          <p:nvPr/>
        </p:nvSpPr>
        <p:spPr bwMode="auto">
          <a:xfrm>
            <a:off x="7583208" y="3683992"/>
            <a:ext cx="1390392" cy="307777"/>
          </a:xfrm>
          <a:prstGeom prst="rect">
            <a:avLst/>
          </a:prstGeom>
          <a:noFill/>
          <a:ln w="28575">
            <a:noFill/>
            <a:miter lim="800000"/>
            <a:headEnd/>
            <a:tailEnd type="none" w="lg" len="lg"/>
          </a:ln>
        </p:spPr>
        <p:txBody>
          <a:bodyPr wrap="square" lIns="45720" rIns="45720">
            <a:spAutoFit/>
          </a:bodyPr>
          <a:lstStyle/>
          <a:p>
            <a:pPr>
              <a:spcBef>
                <a:spcPct val="50000"/>
              </a:spcBef>
            </a:pPr>
            <a:r>
              <a:rPr lang="en-US" sz="1400" dirty="0">
                <a:latin typeface="Lucida Handwriting" pitchFamily="66" charset="0"/>
              </a:rPr>
              <a:t>Partial</a:t>
            </a:r>
          </a:p>
        </p:txBody>
      </p:sp>
      <p:sp>
        <p:nvSpPr>
          <p:cNvPr id="115" name="Text Box 22"/>
          <p:cNvSpPr txBox="1">
            <a:spLocks noChangeArrowheads="1"/>
          </p:cNvSpPr>
          <p:nvPr/>
        </p:nvSpPr>
        <p:spPr bwMode="auto">
          <a:xfrm>
            <a:off x="4891352" y="2838106"/>
            <a:ext cx="4866465" cy="24622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02    20  1997</a:t>
            </a:r>
          </a:p>
        </p:txBody>
      </p:sp>
      <p:sp>
        <p:nvSpPr>
          <p:cNvPr id="42" name="Text Box 4"/>
          <p:cNvSpPr txBox="1">
            <a:spLocks noChangeArrowheads="1"/>
          </p:cNvSpPr>
          <p:nvPr/>
        </p:nvSpPr>
        <p:spPr bwMode="auto">
          <a:xfrm>
            <a:off x="-32924" y="1160463"/>
            <a:ext cx="4377280" cy="5897241"/>
          </a:xfrm>
          <a:prstGeom prst="rect">
            <a:avLst/>
          </a:prstGeom>
          <a:noFill/>
          <a:ln w="28575">
            <a:noFill/>
            <a:miter lim="800000"/>
            <a:headEnd/>
            <a:tailEnd type="none" w="lg" len="lg"/>
          </a:ln>
        </p:spPr>
        <p:txBody>
          <a:bodyPr wrap="square" lIns="45720" rIns="45720">
            <a:noAutofit/>
          </a:bodyPr>
          <a:lstStyle/>
          <a:p>
            <a:pPr marL="274320" algn="l">
              <a:spcBef>
                <a:spcPct val="50000"/>
              </a:spcBef>
              <a:spcAft>
                <a:spcPts val="1200"/>
              </a:spcAft>
            </a:pPr>
            <a:r>
              <a:rPr lang="en-US" sz="2100" b="1" dirty="0">
                <a:solidFill>
                  <a:srgbClr val="002060"/>
                </a:solidFill>
                <a:latin typeface="Freight Text Pro"/>
              </a:rPr>
              <a:t>Partial AOPs </a:t>
            </a:r>
          </a:p>
          <a:p>
            <a:pPr marL="274320" algn="l">
              <a:spcBef>
                <a:spcPts val="600"/>
              </a:spcBef>
              <a:spcAft>
                <a:spcPts val="600"/>
              </a:spcAft>
            </a:pPr>
            <a:r>
              <a:rPr lang="en-US" sz="2100" dirty="0">
                <a:solidFill>
                  <a:srgbClr val="002060"/>
                </a:solidFill>
                <a:latin typeface="Freight Text Pro"/>
              </a:rPr>
              <a:t>In this example, the presumed father completes his denial (partial AOP).</a:t>
            </a:r>
          </a:p>
          <a:p>
            <a:pPr marL="274320" algn="l">
              <a:spcBef>
                <a:spcPts val="600"/>
              </a:spcBef>
              <a:spcAft>
                <a:spcPts val="600"/>
              </a:spcAft>
            </a:pPr>
            <a:r>
              <a:rPr lang="en-US" sz="2100" dirty="0">
                <a:solidFill>
                  <a:srgbClr val="002060"/>
                </a:solidFill>
                <a:latin typeface="Freight Text Pro"/>
              </a:rPr>
              <a:t>The certified entity will complete the party(s) information and presumed father's name in black ink.</a:t>
            </a:r>
          </a:p>
          <a:p>
            <a:pPr marL="274320" algn="l">
              <a:spcBef>
                <a:spcPts val="600"/>
              </a:spcBef>
              <a:spcAft>
                <a:spcPts val="600"/>
              </a:spcAft>
            </a:pPr>
            <a:r>
              <a:rPr lang="en-US" sz="2100" dirty="0">
                <a:solidFill>
                  <a:srgbClr val="002060"/>
                </a:solidFill>
                <a:latin typeface="Freight Text Pro"/>
              </a:rPr>
              <a:t>Identify the AOP by writing “Partial” above the statement box, if obtaining wet signatures.</a:t>
            </a:r>
          </a:p>
          <a:p>
            <a:pPr marL="274320" algn="l">
              <a:spcBef>
                <a:spcPts val="600"/>
              </a:spcBef>
              <a:spcAft>
                <a:spcPts val="600"/>
              </a:spcAft>
            </a:pPr>
            <a:r>
              <a:rPr lang="en-US" sz="2100" dirty="0">
                <a:solidFill>
                  <a:srgbClr val="002060"/>
                </a:solidFill>
                <a:latin typeface="Freight Text Pro"/>
              </a:rPr>
              <a:t>The presumed father will sign the denial section.</a:t>
            </a:r>
          </a:p>
          <a:p>
            <a:pPr marL="274320" algn="l">
              <a:spcBef>
                <a:spcPts val="600"/>
              </a:spcBef>
              <a:spcAft>
                <a:spcPts val="600"/>
              </a:spcAft>
            </a:pPr>
            <a:r>
              <a:rPr lang="en-US" sz="2100" dirty="0">
                <a:solidFill>
                  <a:srgbClr val="002060"/>
                </a:solidFill>
                <a:latin typeface="Freight Text Pro"/>
              </a:rPr>
              <a:t>The certified entity enters the entity code at the bottom.</a:t>
            </a:r>
          </a:p>
          <a:p>
            <a:pPr algn="l">
              <a:spcBef>
                <a:spcPts val="0"/>
              </a:spcBef>
            </a:pPr>
            <a:endParaRPr lang="en-US" sz="800" dirty="0">
              <a:latin typeface="+mn-lt"/>
            </a:endParaRPr>
          </a:p>
        </p:txBody>
      </p:sp>
      <p:sp>
        <p:nvSpPr>
          <p:cNvPr id="46" name="Rectangle 45"/>
          <p:cNvSpPr>
            <a:spLocks noChangeArrowheads="1"/>
          </p:cNvSpPr>
          <p:nvPr/>
        </p:nvSpPr>
        <p:spPr bwMode="auto">
          <a:xfrm>
            <a:off x="4860758" y="5223785"/>
            <a:ext cx="4059219" cy="226519"/>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47" name="Rectangle 46"/>
          <p:cNvSpPr>
            <a:spLocks noChangeArrowheads="1"/>
          </p:cNvSpPr>
          <p:nvPr/>
        </p:nvSpPr>
        <p:spPr bwMode="auto">
          <a:xfrm>
            <a:off x="4864623" y="1744595"/>
            <a:ext cx="4077510" cy="1385056"/>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54" name="Rectangle 53"/>
          <p:cNvSpPr>
            <a:spLocks noChangeArrowheads="1"/>
          </p:cNvSpPr>
          <p:nvPr/>
        </p:nvSpPr>
        <p:spPr bwMode="auto">
          <a:xfrm>
            <a:off x="7855087" y="3704604"/>
            <a:ext cx="945533" cy="228886"/>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60" name="Rectangle 59"/>
          <p:cNvSpPr>
            <a:spLocks noChangeArrowheads="1"/>
          </p:cNvSpPr>
          <p:nvPr/>
        </p:nvSpPr>
        <p:spPr bwMode="auto">
          <a:xfrm>
            <a:off x="4891352" y="5615109"/>
            <a:ext cx="1858364" cy="240369"/>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69" name="Rectangle 68"/>
          <p:cNvSpPr>
            <a:spLocks noChangeArrowheads="1"/>
          </p:cNvSpPr>
          <p:nvPr/>
        </p:nvSpPr>
        <p:spPr bwMode="auto">
          <a:xfrm>
            <a:off x="7311657" y="6248285"/>
            <a:ext cx="701375" cy="298019"/>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35" name="Text Box 22">
            <a:extLst>
              <a:ext uri="{FF2B5EF4-FFF2-40B4-BE49-F238E27FC236}">
                <a16:creationId xmlns:a16="http://schemas.microsoft.com/office/drawing/2014/main" id="{F96A2AE0-2FE7-4EAC-8ED5-AF9E8C9223EF}"/>
              </a:ext>
            </a:extLst>
          </p:cNvPr>
          <p:cNvSpPr txBox="1">
            <a:spLocks noChangeArrowheads="1"/>
          </p:cNvSpPr>
          <p:nvPr/>
        </p:nvSpPr>
        <p:spPr bwMode="auto">
          <a:xfrm>
            <a:off x="4911434" y="5885950"/>
            <a:ext cx="4198319" cy="253501"/>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09   30  1995  </a:t>
            </a:r>
            <a:r>
              <a:rPr lang="en-US" sz="900" dirty="0">
                <a:latin typeface="Comic Sans MS" pitchFamily="66" charset="0"/>
              </a:rPr>
              <a:t>888 88 8888  123 Allen Rd Harper Valley, Texas 77060</a:t>
            </a:r>
            <a:endParaRPr lang="en-US" sz="1000" dirty="0">
              <a:latin typeface="Comic Sans MS" pitchFamily="66" charset="0"/>
            </a:endParaRPr>
          </a:p>
        </p:txBody>
      </p:sp>
      <p:sp>
        <p:nvSpPr>
          <p:cNvPr id="36" name="Rectangle 35">
            <a:extLst>
              <a:ext uri="{FF2B5EF4-FFF2-40B4-BE49-F238E27FC236}">
                <a16:creationId xmlns:a16="http://schemas.microsoft.com/office/drawing/2014/main" id="{AC8AD834-174D-49D3-9EE4-FF2434D67DA9}"/>
              </a:ext>
            </a:extLst>
          </p:cNvPr>
          <p:cNvSpPr>
            <a:spLocks noChangeArrowheads="1"/>
          </p:cNvSpPr>
          <p:nvPr/>
        </p:nvSpPr>
        <p:spPr bwMode="auto">
          <a:xfrm>
            <a:off x="4884705" y="5895030"/>
            <a:ext cx="4012171" cy="213950"/>
          </a:xfrm>
          <a:prstGeom prst="rect">
            <a:avLst/>
          </a:prstGeom>
          <a:noFill/>
          <a:ln w="28575" cap="flat">
            <a:solidFill>
              <a:srgbClr val="9B0F0F"/>
            </a:solidFill>
            <a:prstDash val="solid"/>
            <a:round/>
            <a:headEnd/>
            <a:tailEnd type="none" w="lg" len="lg"/>
          </a:ln>
        </p:spPr>
        <p:txBody>
          <a:bodyPr wrap="none" lIns="45720" rIns="45720" anchor="ctr"/>
          <a:lstStyle/>
          <a:p>
            <a:endParaRPr lang="en-US" dirty="0"/>
          </a:p>
        </p:txBody>
      </p:sp>
      <p:sp>
        <p:nvSpPr>
          <p:cNvPr id="31" name="Rectangle 30">
            <a:extLst>
              <a:ext uri="{FF2B5EF4-FFF2-40B4-BE49-F238E27FC236}">
                <a16:creationId xmlns:a16="http://schemas.microsoft.com/office/drawing/2014/main" id="{B839410A-7F12-4B18-A899-946D77963A39}"/>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C91FD51-12C1-4F01-A266-CCA2CB0CFB28}"/>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8" descr="https://www.texasattorneygeneral.gov/sites/default/files/files/branding/2018/OAG-Official-Lockup-White%402x.png">
            <a:extLst>
              <a:ext uri="{FF2B5EF4-FFF2-40B4-BE49-F238E27FC236}">
                <a16:creationId xmlns:a16="http://schemas.microsoft.com/office/drawing/2014/main" id="{5FB0CABC-A134-4C9E-9804-8ADA4F76A70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6">
            <a:extLst>
              <a:ext uri="{FF2B5EF4-FFF2-40B4-BE49-F238E27FC236}">
                <a16:creationId xmlns:a16="http://schemas.microsoft.com/office/drawing/2014/main" id="{56565F53-C12F-4C16-B45F-FF97127BCBF5}"/>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Special Circumstances</a:t>
            </a:r>
          </a:p>
        </p:txBody>
      </p:sp>
    </p:spTree>
    <p:extLst>
      <p:ext uri="{BB962C8B-B14F-4D97-AF65-F5344CB8AC3E}">
        <p14:creationId xmlns:p14="http://schemas.microsoft.com/office/powerpoint/2010/main" val="219246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
                                            <p:txEl>
                                              <p:pRg st="3" end="3"/>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36"/>
                                        </p:tgtEl>
                                        <p:attrNameLst>
                                          <p:attrName>style.visibility</p:attrName>
                                        </p:attrNameLst>
                                      </p:cBhvr>
                                      <p:to>
                                        <p:strVal val="hidden"/>
                                      </p:to>
                                    </p:set>
                                  </p:childTnLst>
                                </p:cTn>
                              </p:par>
                              <p:par>
                                <p:cTn id="39" presetID="1" presetClass="entr" presetSubtype="0" fill="hold" grpId="0" nodeType="withEffect" nodePh="1">
                                  <p:stCondLst>
                                    <p:cond delay="0"/>
                                  </p:stCondLst>
                                  <p:endCondLst>
                                    <p:cond evt="begin" delay="0">
                                      <p:tn val="39"/>
                                    </p:cond>
                                  </p:end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par>
                                <p:cTn id="43" presetID="1" presetClass="exit" presetSubtype="0" fill="hold" grpId="1" nodeType="withEffect" nodePh="1">
                                  <p:stCondLst>
                                    <p:cond delay="0"/>
                                  </p:stCondLst>
                                  <p:endCondLst>
                                    <p:cond evt="begin" delay="0">
                                      <p:tn val="43"/>
                                    </p:cond>
                                  </p:endCondLst>
                                  <p:childTnLst>
                                    <p:set>
                                      <p:cBhvr>
                                        <p:cTn id="44" dur="1" fill="hold">
                                          <p:stCondLst>
                                            <p:cond delay="0"/>
                                          </p:stCondLst>
                                        </p:cTn>
                                        <p:tgtEl>
                                          <p:spTgt spid="47"/>
                                        </p:tgtEl>
                                        <p:attrNameLst>
                                          <p:attrName>style.visibility</p:attrName>
                                        </p:attrNameLst>
                                      </p:cBhvr>
                                      <p:to>
                                        <p:strVal val="hidden"/>
                                      </p:to>
                                    </p:set>
                                  </p:childTnLst>
                                </p:cTn>
                              </p:par>
                              <p:par>
                                <p:cTn id="45" presetID="1" presetClass="exit" presetSubtype="0" fill="hold" grpId="1" nodeType="withEffect" nodePh="1">
                                  <p:stCondLst>
                                    <p:cond delay="0"/>
                                  </p:stCondLst>
                                  <p:endCondLst>
                                    <p:cond evt="begin" delay="0">
                                      <p:tn val="45"/>
                                    </p:cond>
                                  </p:endCondLst>
                                  <p:childTnLst>
                                    <p:set>
                                      <p:cBhvr>
                                        <p:cTn id="46" dur="1" fill="hold">
                                          <p:stCondLst>
                                            <p:cond delay="0"/>
                                          </p:stCondLst>
                                        </p:cTn>
                                        <p:tgtEl>
                                          <p:spTgt spid="4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xEl>
                                              <p:pRg st="4" end="4"/>
                                            </p:txEl>
                                          </p:spTgt>
                                        </p:tgtEl>
                                        <p:attrNameLst>
                                          <p:attrName>style.visibility</p:attrName>
                                        </p:attrNameLst>
                                      </p:cBhvr>
                                      <p:to>
                                        <p:strVal val="visible"/>
                                      </p:to>
                                    </p:set>
                                  </p:childTnLst>
                                </p:cTn>
                              </p:par>
                              <p:par>
                                <p:cTn id="51" presetID="1" presetClass="exit" presetSubtype="0" fill="hold" grpId="1" nodeType="withEffect" nodePh="1">
                                  <p:stCondLst>
                                    <p:cond delay="0"/>
                                  </p:stCondLst>
                                  <p:endCondLst>
                                    <p:cond evt="begin" delay="0">
                                      <p:tn val="51"/>
                                    </p:cond>
                                  </p:endCondLst>
                                  <p:childTnLst>
                                    <p:set>
                                      <p:cBhvr>
                                        <p:cTn id="52" dur="1" fill="hold">
                                          <p:stCondLst>
                                            <p:cond delay="0"/>
                                          </p:stCondLst>
                                        </p:cTn>
                                        <p:tgtEl>
                                          <p:spTgt spid="54"/>
                                        </p:tgtEl>
                                        <p:attrNameLst>
                                          <p:attrName>style.visibility</p:attrName>
                                        </p:attrNameLst>
                                      </p:cBhvr>
                                      <p:to>
                                        <p:strVal val="hidden"/>
                                      </p:to>
                                    </p:set>
                                  </p:childTnLst>
                                </p:cTn>
                              </p:par>
                              <p:par>
                                <p:cTn id="53" presetID="1" presetClass="entr" presetSubtype="0" fill="hold" grpId="0" nodeType="withEffect" nodePh="1">
                                  <p:stCondLst>
                                    <p:cond delay="0"/>
                                  </p:stCondLst>
                                  <p:endCondLst>
                                    <p:cond evt="begin" delay="0">
                                      <p:tn val="53"/>
                                    </p:cond>
                                  </p:end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2">
                                            <p:txEl>
                                              <p:pRg st="5" end="5"/>
                                            </p:txEl>
                                          </p:spTgt>
                                        </p:tgtEl>
                                        <p:attrNameLst>
                                          <p:attrName>style.visibility</p:attrName>
                                        </p:attrNameLst>
                                      </p:cBhvr>
                                      <p:to>
                                        <p:strVal val="visible"/>
                                      </p:to>
                                    </p:set>
                                  </p:childTnLst>
                                </p:cTn>
                              </p:par>
                              <p:par>
                                <p:cTn id="61" presetID="1" presetClass="entr" presetSubtype="0" fill="hold" grpId="0" nodeType="withEffect" nodePh="1">
                                  <p:stCondLst>
                                    <p:cond delay="0"/>
                                  </p:stCondLst>
                                  <p:endCondLst>
                                    <p:cond evt="begin" delay="0">
                                      <p:tn val="61"/>
                                    </p:cond>
                                  </p:end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childTnLst>
                                </p:cTn>
                              </p:par>
                              <p:par>
                                <p:cTn id="65" presetID="1" presetClass="exit" presetSubtype="0" fill="hold" grpId="1" nodeType="withEffect" nodePh="1">
                                  <p:stCondLst>
                                    <p:cond delay="0"/>
                                  </p:stCondLst>
                                  <p:endCondLst>
                                    <p:cond evt="begin" delay="0">
                                      <p:tn val="65"/>
                                    </p:cond>
                                  </p:endCondLst>
                                  <p:childTnLst>
                                    <p:set>
                                      <p:cBhvr>
                                        <p:cTn id="66"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1" grpId="0"/>
      <p:bldP spid="102" grpId="0"/>
      <p:bldP spid="103" grpId="0" animBg="1"/>
      <p:bldP spid="104" grpId="0" animBg="1"/>
      <p:bldP spid="106" grpId="0"/>
      <p:bldP spid="107" grpId="0"/>
      <p:bldP spid="108" grpId="0"/>
      <p:bldP spid="115" grpId="0"/>
      <p:bldP spid="46" grpId="0" animBg="1"/>
      <p:bldP spid="46" grpId="1" animBg="1"/>
      <p:bldP spid="47" grpId="0" animBg="1"/>
      <p:bldP spid="47" grpId="1" animBg="1"/>
      <p:bldP spid="54" grpId="0" animBg="1"/>
      <p:bldP spid="54" grpId="1" animBg="1"/>
      <p:bldP spid="60" grpId="0" animBg="1"/>
      <p:bldP spid="60" grpId="1" animBg="1"/>
      <p:bldP spid="69" grpId="0" animBg="1"/>
      <p:bldP spid="35" grpId="0"/>
      <p:bldP spid="36" grpId="0" animBg="1"/>
      <p:bldP spid="36"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4"/>
          <p:cNvSpPr txBox="1">
            <a:spLocks noChangeArrowheads="1"/>
          </p:cNvSpPr>
          <p:nvPr/>
        </p:nvSpPr>
        <p:spPr bwMode="auto">
          <a:xfrm>
            <a:off x="5175" y="1141413"/>
            <a:ext cx="4566825" cy="5716587"/>
          </a:xfrm>
          <a:prstGeom prst="rect">
            <a:avLst/>
          </a:prstGeom>
          <a:noFill/>
          <a:ln w="28575">
            <a:noFill/>
            <a:miter lim="800000"/>
            <a:headEnd/>
            <a:tailEnd type="none" w="lg" len="lg"/>
          </a:ln>
        </p:spPr>
        <p:txBody>
          <a:bodyPr wrap="square" lIns="45720" rIns="45720">
            <a:noAutofit/>
          </a:bodyPr>
          <a:lstStyle/>
          <a:p>
            <a:pPr marL="274320" algn="l">
              <a:spcBef>
                <a:spcPts val="0"/>
              </a:spcBef>
              <a:spcAft>
                <a:spcPts val="600"/>
              </a:spcAft>
            </a:pPr>
            <a:r>
              <a:rPr lang="en-US" sz="2100" b="1" dirty="0">
                <a:solidFill>
                  <a:srgbClr val="002060"/>
                </a:solidFill>
                <a:latin typeface="Freight Text Pro"/>
              </a:rPr>
              <a:t>Partial AOPs</a:t>
            </a:r>
            <a:endParaRPr lang="en-US" sz="2100" dirty="0">
              <a:solidFill>
                <a:srgbClr val="002060"/>
              </a:solidFill>
              <a:latin typeface="Freight Text Pro"/>
            </a:endParaRPr>
          </a:p>
          <a:p>
            <a:pPr marL="274320" algn="l">
              <a:spcBef>
                <a:spcPts val="0"/>
              </a:spcBef>
              <a:spcAft>
                <a:spcPts val="600"/>
              </a:spcAft>
            </a:pPr>
            <a:r>
              <a:rPr lang="en-US" sz="2100" dirty="0">
                <a:solidFill>
                  <a:srgbClr val="002060"/>
                </a:solidFill>
                <a:latin typeface="Freight Text Pro"/>
              </a:rPr>
              <a:t>After submitting the AOP to VSS via TxEVER.</a:t>
            </a:r>
          </a:p>
          <a:p>
            <a:pPr marL="274320" algn="l">
              <a:spcBef>
                <a:spcPts val="0"/>
              </a:spcBef>
              <a:spcAft>
                <a:spcPts val="600"/>
              </a:spcAft>
            </a:pPr>
            <a:r>
              <a:rPr lang="en-US" sz="2100" dirty="0">
                <a:solidFill>
                  <a:srgbClr val="002060"/>
                </a:solidFill>
                <a:latin typeface="Freight Text Pro"/>
              </a:rPr>
              <a:t>Provide the parties with:</a:t>
            </a:r>
          </a:p>
          <a:p>
            <a:pPr marL="640080" lvl="1" indent="-347472" algn="l">
              <a:spcBef>
                <a:spcPts val="0"/>
              </a:spcBef>
              <a:spcAft>
                <a:spcPts val="600"/>
              </a:spcAft>
              <a:buFont typeface="Arial" pitchFamily="34" charset="0"/>
              <a:buChar char="•"/>
            </a:pPr>
            <a:r>
              <a:rPr lang="en-US" sz="2100" dirty="0">
                <a:solidFill>
                  <a:srgbClr val="002060"/>
                </a:solidFill>
                <a:latin typeface="Freight Text Pro"/>
              </a:rPr>
              <a:t>A front and back copy of the Partial AOP</a:t>
            </a:r>
          </a:p>
          <a:p>
            <a:pPr marL="640080" lvl="1" indent="-347472" algn="l">
              <a:spcBef>
                <a:spcPts val="0"/>
              </a:spcBef>
              <a:spcAft>
                <a:spcPts val="600"/>
              </a:spcAft>
              <a:buFont typeface="Arial" pitchFamily="34" charset="0"/>
              <a:buChar char="•"/>
            </a:pPr>
            <a:r>
              <a:rPr lang="en-US" sz="2100" dirty="0">
                <a:solidFill>
                  <a:srgbClr val="002060"/>
                </a:solidFill>
                <a:latin typeface="Freight Text Pro"/>
              </a:rPr>
              <a:t>Absent Party Instructions handout</a:t>
            </a:r>
          </a:p>
          <a:p>
            <a:pPr marL="640080" lvl="1" indent="-347472" algn="l">
              <a:spcBef>
                <a:spcPts val="0"/>
              </a:spcBef>
              <a:spcAft>
                <a:spcPts val="600"/>
              </a:spcAft>
              <a:buFont typeface="Arial" pitchFamily="34" charset="0"/>
              <a:buChar char="•"/>
            </a:pPr>
            <a:r>
              <a:rPr lang="en-US" sz="2100" dirty="0">
                <a:solidFill>
                  <a:srgbClr val="002060"/>
                </a:solidFill>
                <a:latin typeface="Freight Text Pro"/>
              </a:rPr>
              <a:t>If the Absent Party lives in another state or country provide them with Absent Party Handout</a:t>
            </a:r>
          </a:p>
          <a:p>
            <a:pPr marL="640080" lvl="1" indent="-347472" algn="l">
              <a:spcBef>
                <a:spcPts val="0"/>
              </a:spcBef>
              <a:spcAft>
                <a:spcPts val="600"/>
              </a:spcAft>
              <a:buFont typeface="Arial" pitchFamily="34" charset="0"/>
              <a:buChar char="•"/>
            </a:pPr>
            <a:r>
              <a:rPr lang="en-US" sz="2100" dirty="0">
                <a:solidFill>
                  <a:srgbClr val="002060"/>
                </a:solidFill>
                <a:latin typeface="Freight Text Pro"/>
              </a:rPr>
              <a:t>If party is incarcerated provide them with the Incarcerated Parent Form.</a:t>
            </a:r>
          </a:p>
          <a:p>
            <a:pPr marL="640080" lvl="1" indent="-347472" algn="l">
              <a:spcBef>
                <a:spcPts val="0"/>
              </a:spcBef>
              <a:spcAft>
                <a:spcPts val="600"/>
              </a:spcAft>
              <a:buFont typeface="Arial" pitchFamily="34" charset="0"/>
              <a:buChar char="•"/>
            </a:pPr>
            <a:r>
              <a:rPr lang="en-US" sz="2100" dirty="0">
                <a:solidFill>
                  <a:srgbClr val="002060"/>
                </a:solidFill>
                <a:latin typeface="Freight Text Pro"/>
              </a:rPr>
              <a:t>VS-170 Correcting a Birth Certificate </a:t>
            </a:r>
            <a:br>
              <a:rPr lang="en-US" sz="1600" dirty="0">
                <a:latin typeface="+mn-lt"/>
              </a:rPr>
            </a:br>
            <a:endParaRPr lang="en-US" sz="1600" dirty="0">
              <a:latin typeface="+mn-lt"/>
            </a:endParaRPr>
          </a:p>
          <a:p>
            <a:pPr algn="l">
              <a:spcBef>
                <a:spcPts val="0"/>
              </a:spcBef>
            </a:pPr>
            <a:endParaRPr lang="en-US" sz="800" dirty="0">
              <a:latin typeface="+mn-lt"/>
            </a:endParaRPr>
          </a:p>
          <a:p>
            <a:pPr algn="l">
              <a:spcBef>
                <a:spcPts val="0"/>
              </a:spcBef>
            </a:pPr>
            <a:endParaRPr lang="en-US" sz="800"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757" y="1348250"/>
            <a:ext cx="4018547" cy="515894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77971" y="1321223"/>
            <a:ext cx="4018744" cy="5199332"/>
          </a:xfrm>
          <a:prstGeom prst="rect">
            <a:avLst/>
          </a:prstGeom>
        </p:spPr>
      </p:pic>
      <p:pic>
        <p:nvPicPr>
          <p:cNvPr id="28" name="Picture 27">
            <a:extLst>
              <a:ext uri="{FF2B5EF4-FFF2-40B4-BE49-F238E27FC236}">
                <a16:creationId xmlns:a16="http://schemas.microsoft.com/office/drawing/2014/main" id="{C31C870A-27EE-4482-BFBC-537095CBAF8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48462" y="1218346"/>
            <a:ext cx="4018547" cy="5232088"/>
          </a:xfrm>
          <a:prstGeom prst="rect">
            <a:avLst/>
          </a:prstGeom>
        </p:spPr>
      </p:pic>
      <p:pic>
        <p:nvPicPr>
          <p:cNvPr id="29" name="Picture 28">
            <a:extLst>
              <a:ext uri="{FF2B5EF4-FFF2-40B4-BE49-F238E27FC236}">
                <a16:creationId xmlns:a16="http://schemas.microsoft.com/office/drawing/2014/main" id="{F5B2D998-5B89-4488-A2F6-FB011CB3FC1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813880" y="1242641"/>
            <a:ext cx="4001588" cy="5178526"/>
          </a:xfrm>
          <a:prstGeom prst="rect">
            <a:avLst/>
          </a:prstGeom>
        </p:spPr>
      </p:pic>
      <p:sp>
        <p:nvSpPr>
          <p:cNvPr id="11" name="Rectangle 10">
            <a:extLst>
              <a:ext uri="{FF2B5EF4-FFF2-40B4-BE49-F238E27FC236}">
                <a16:creationId xmlns:a16="http://schemas.microsoft.com/office/drawing/2014/main" id="{43A0EBAF-89FE-42C0-8A53-7E08FB695359}"/>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B7B75E-1FE4-4E66-91EE-9152C447485C}"/>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https://www.texasattorneygeneral.gov/sites/default/files/files/branding/2018/OAG-Official-Lockup-White%402x.png">
            <a:extLst>
              <a:ext uri="{FF2B5EF4-FFF2-40B4-BE49-F238E27FC236}">
                <a16:creationId xmlns:a16="http://schemas.microsoft.com/office/drawing/2014/main" id="{74287AEE-66AF-4D53-ACA1-477824D4BD9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6">
            <a:extLst>
              <a:ext uri="{FF2B5EF4-FFF2-40B4-BE49-F238E27FC236}">
                <a16:creationId xmlns:a16="http://schemas.microsoft.com/office/drawing/2014/main" id="{FCAFE833-8DFA-47F9-B46F-D30D9FD0411B}"/>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Special Circumstances</a:t>
            </a:r>
          </a:p>
        </p:txBody>
      </p:sp>
    </p:spTree>
    <p:extLst>
      <p:ext uri="{BB962C8B-B14F-4D97-AF65-F5344CB8AC3E}">
        <p14:creationId xmlns:p14="http://schemas.microsoft.com/office/powerpoint/2010/main" val="17433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E07010-9828-4701-BD6E-E6C8DF7C797D}"/>
              </a:ext>
            </a:extLst>
          </p:cNvPr>
          <p:cNvSpPr/>
          <p:nvPr/>
        </p:nvSpPr>
        <p:spPr>
          <a:xfrm>
            <a:off x="0" y="-17244"/>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2" name="Text Box 4"/>
          <p:cNvSpPr txBox="1">
            <a:spLocks noChangeArrowheads="1"/>
          </p:cNvSpPr>
          <p:nvPr/>
        </p:nvSpPr>
        <p:spPr bwMode="auto">
          <a:xfrm>
            <a:off x="0" y="1134218"/>
            <a:ext cx="9046358" cy="3854511"/>
          </a:xfrm>
          <a:prstGeom prst="rect">
            <a:avLst/>
          </a:prstGeom>
          <a:noFill/>
          <a:ln w="28575">
            <a:noFill/>
            <a:miter lim="800000"/>
            <a:headEnd/>
            <a:tailEnd type="none" w="lg" len="lg"/>
          </a:ln>
        </p:spPr>
        <p:txBody>
          <a:bodyPr wrap="square" lIns="45720" rIns="45720">
            <a:noAutofit/>
          </a:bodyPr>
          <a:lstStyle/>
          <a:p>
            <a:pPr marL="274320" algn="l">
              <a:spcBef>
                <a:spcPts val="0"/>
              </a:spcBef>
              <a:spcAft>
                <a:spcPts val="600"/>
              </a:spcAft>
            </a:pPr>
            <a:r>
              <a:rPr lang="en-US" sz="2100" b="1" dirty="0">
                <a:solidFill>
                  <a:srgbClr val="002060"/>
                </a:solidFill>
                <a:latin typeface="Freight Text Pro"/>
              </a:rPr>
              <a:t>Partial AOPs</a:t>
            </a:r>
            <a:endParaRPr lang="en-US" sz="2100" dirty="0">
              <a:solidFill>
                <a:srgbClr val="002060"/>
              </a:solidFill>
              <a:latin typeface="Freight Text Pro"/>
            </a:endParaRPr>
          </a:p>
          <a:p>
            <a:pPr marL="274320" lvl="0" algn="l">
              <a:spcBef>
                <a:spcPts val="0"/>
              </a:spcBef>
              <a:spcAft>
                <a:spcPts val="600"/>
              </a:spcAft>
            </a:pPr>
            <a:r>
              <a:rPr lang="en-US" sz="2100" b="1" dirty="0">
                <a:solidFill>
                  <a:srgbClr val="002060"/>
                </a:solidFill>
                <a:latin typeface="Freight Text Pro"/>
              </a:rPr>
              <a:t>Important Note:</a:t>
            </a:r>
          </a:p>
          <a:p>
            <a:pPr marL="1645920" lvl="3" algn="l">
              <a:spcBef>
                <a:spcPts val="0"/>
              </a:spcBef>
              <a:spcAft>
                <a:spcPts val="600"/>
              </a:spcAft>
            </a:pPr>
            <a:r>
              <a:rPr lang="en-US" sz="2100" dirty="0">
                <a:solidFill>
                  <a:srgbClr val="002060"/>
                </a:solidFill>
                <a:latin typeface="Freight Text Pro"/>
              </a:rPr>
              <a:t>VSS recognizes the AOP as valid when all parties complete their portion of the AOP, and all portions of the AOP are submitted via TxEVER.</a:t>
            </a:r>
          </a:p>
          <a:p>
            <a:pPr marL="1645920" lvl="3" algn="l">
              <a:spcBef>
                <a:spcPts val="0"/>
              </a:spcBef>
              <a:spcAft>
                <a:spcPts val="600"/>
              </a:spcAft>
            </a:pPr>
            <a:r>
              <a:rPr lang="en-US" sz="2100" b="1" dirty="0">
                <a:solidFill>
                  <a:srgbClr val="002060"/>
                </a:solidFill>
                <a:latin typeface="Freight Text Pro"/>
              </a:rPr>
              <a:t>Partially completed AOPs will remain in TxEVER up to 2 years. </a:t>
            </a:r>
          </a:p>
          <a:p>
            <a:pPr marL="1645920" lvl="3" algn="l">
              <a:spcBef>
                <a:spcPts val="0"/>
              </a:spcBef>
              <a:spcAft>
                <a:spcPts val="600"/>
              </a:spcAft>
            </a:pPr>
            <a:r>
              <a:rPr lang="en-US" sz="2100" dirty="0">
                <a:solidFill>
                  <a:srgbClr val="002060"/>
                </a:solidFill>
                <a:latin typeface="Freight Text Pro"/>
              </a:rPr>
              <a:t>After that point, if the partial AOPs have not been matched and linked to a birth record, TxEVER will </a:t>
            </a:r>
            <a:r>
              <a:rPr lang="en-US" sz="2100" b="1" u="sng" dirty="0">
                <a:solidFill>
                  <a:srgbClr val="002060"/>
                </a:solidFill>
                <a:latin typeface="Freight Text Pro"/>
              </a:rPr>
              <a:t>delete</a:t>
            </a:r>
            <a:r>
              <a:rPr lang="en-US" sz="2100" dirty="0">
                <a:solidFill>
                  <a:srgbClr val="002060"/>
                </a:solidFill>
                <a:latin typeface="Freight Text Pro"/>
              </a:rPr>
              <a:t> the incomplete partials.</a:t>
            </a:r>
          </a:p>
          <a:p>
            <a:pPr algn="l">
              <a:spcBef>
                <a:spcPts val="0"/>
              </a:spcBef>
            </a:pPr>
            <a:endParaRPr lang="en-US" sz="800" dirty="0">
              <a:latin typeface="+mn-lt"/>
            </a:endParaRPr>
          </a:p>
        </p:txBody>
      </p:sp>
      <p:sp>
        <p:nvSpPr>
          <p:cNvPr id="36" name="Rounded Rectangle 4"/>
          <p:cNvSpPr/>
          <p:nvPr/>
        </p:nvSpPr>
        <p:spPr>
          <a:xfrm>
            <a:off x="1243992" y="319449"/>
            <a:ext cx="6092999" cy="468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Aft>
                <a:spcPct val="35000"/>
              </a:spcAft>
            </a:pPr>
            <a:r>
              <a:rPr lang="en-US" sz="4000" dirty="0">
                <a:solidFill>
                  <a:schemeClr val="bg1"/>
                </a:solidFill>
                <a:latin typeface="Freight Text Pro"/>
              </a:rPr>
              <a:t>Special  Circumstances                                                                                                      </a:t>
            </a:r>
            <a:endParaRPr lang="en-US" sz="4000" kern="1200" dirty="0">
              <a:solidFill>
                <a:schemeClr val="bg1"/>
              </a:solidFill>
              <a:latin typeface="Freight Text Pro"/>
            </a:endParaRPr>
          </a:p>
        </p:txBody>
      </p:sp>
      <p:pic>
        <p:nvPicPr>
          <p:cNvPr id="1026" name="Picture 2" descr="https://static.thenounproject.com/png/1403094-200.png">
            <a:extLst>
              <a:ext uri="{FF2B5EF4-FFF2-40B4-BE49-F238E27FC236}">
                <a16:creationId xmlns:a16="http://schemas.microsoft.com/office/drawing/2014/main" id="{08E5907B-A3A2-475B-963C-BC785874F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48" y="1838472"/>
            <a:ext cx="184934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xEVER-banner">
            <a:extLst>
              <a:ext uri="{FF2B5EF4-FFF2-40B4-BE49-F238E27FC236}">
                <a16:creationId xmlns:a16="http://schemas.microsoft.com/office/drawing/2014/main" id="{1FFA47E9-D73D-4C20-86EC-20B6F733A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317" y="4276516"/>
            <a:ext cx="74771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www.texasattorneygeneral.gov/sites/default/files/files/branding/2018/OAG-Official-Lockup-White%402x.png">
            <a:extLst>
              <a:ext uri="{FF2B5EF4-FFF2-40B4-BE49-F238E27FC236}">
                <a16:creationId xmlns:a16="http://schemas.microsoft.com/office/drawing/2014/main" id="{3E271F04-08EB-425B-B1CA-AF1921EEBFD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2782"/>
          <a:stretch/>
        </p:blipFill>
        <p:spPr bwMode="auto">
          <a:xfrm>
            <a:off x="87368" y="60793"/>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2914F5D-4EE4-43C9-978D-7EFFE761E564}"/>
              </a:ext>
            </a:extLst>
          </p:cNvPr>
          <p:cNvSpPr/>
          <p:nvPr/>
        </p:nvSpPr>
        <p:spPr>
          <a:xfrm>
            <a:off x="0" y="1051472"/>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517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9735" y="1161684"/>
            <a:ext cx="4504080" cy="5579352"/>
          </a:xfrm>
          <a:prstGeom prst="rect">
            <a:avLst/>
          </a:prstGeom>
        </p:spPr>
      </p:pic>
      <p:sp>
        <p:nvSpPr>
          <p:cNvPr id="551944" name="Text Box 8"/>
          <p:cNvSpPr txBox="1">
            <a:spLocks noChangeArrowheads="1"/>
          </p:cNvSpPr>
          <p:nvPr/>
        </p:nvSpPr>
        <p:spPr bwMode="auto">
          <a:xfrm>
            <a:off x="6451816" y="1759659"/>
            <a:ext cx="2924175" cy="246221"/>
          </a:xfrm>
          <a:prstGeom prst="rect">
            <a:avLst/>
          </a:prstGeom>
          <a:noFill/>
          <a:ln w="38100">
            <a:noFill/>
            <a:miter lim="800000"/>
            <a:headEnd/>
            <a:tailEnd type="none" w="lg" len="lg"/>
          </a:ln>
        </p:spPr>
        <p:txBody>
          <a:bodyPr lIns="45720" rIns="45720">
            <a:spAutoFit/>
          </a:bodyPr>
          <a:lstStyle/>
          <a:p>
            <a:pPr algn="l">
              <a:spcBef>
                <a:spcPct val="50000"/>
              </a:spcBef>
            </a:pPr>
            <a:r>
              <a:rPr lang="en-US" sz="1000" dirty="0">
                <a:latin typeface="Comic Sans MS" pitchFamily="66" charset="0"/>
              </a:rPr>
              <a:t>Jack                              Sparrow</a:t>
            </a:r>
          </a:p>
        </p:txBody>
      </p:sp>
      <p:sp>
        <p:nvSpPr>
          <p:cNvPr id="551946" name="Text Box 10"/>
          <p:cNvSpPr txBox="1">
            <a:spLocks noChangeArrowheads="1"/>
          </p:cNvSpPr>
          <p:nvPr/>
        </p:nvSpPr>
        <p:spPr bwMode="auto">
          <a:xfrm>
            <a:off x="5878769" y="1964683"/>
            <a:ext cx="2924175" cy="246221"/>
          </a:xfrm>
          <a:prstGeom prst="rect">
            <a:avLst/>
          </a:prstGeom>
          <a:noFill/>
          <a:ln w="38100">
            <a:noFill/>
            <a:miter lim="800000"/>
            <a:headEnd/>
            <a:tailEnd type="none" w="lg" len="lg"/>
          </a:ln>
        </p:spPr>
        <p:txBody>
          <a:bodyPr lIns="45720" rIns="45720">
            <a:spAutoFit/>
          </a:bodyPr>
          <a:lstStyle/>
          <a:p>
            <a:pPr algn="l">
              <a:spcBef>
                <a:spcPct val="50000"/>
              </a:spcBef>
            </a:pPr>
            <a:r>
              <a:rPr lang="en-US" sz="1000" dirty="0">
                <a:latin typeface="Comic Sans MS" pitchFamily="66" charset="0"/>
              </a:rPr>
              <a:t>Infant                                  Sparrow</a:t>
            </a:r>
          </a:p>
        </p:txBody>
      </p:sp>
      <p:sp>
        <p:nvSpPr>
          <p:cNvPr id="551949" name="Text Box 13"/>
          <p:cNvSpPr txBox="1">
            <a:spLocks noChangeArrowheads="1"/>
          </p:cNvSpPr>
          <p:nvPr/>
        </p:nvSpPr>
        <p:spPr bwMode="auto">
          <a:xfrm>
            <a:off x="5279236" y="2200457"/>
            <a:ext cx="1322387" cy="246221"/>
          </a:xfrm>
          <a:prstGeom prst="rect">
            <a:avLst/>
          </a:prstGeom>
          <a:noFill/>
          <a:ln w="28575">
            <a:noFill/>
            <a:miter lim="800000"/>
            <a:headEnd/>
            <a:tailEnd type="none" w="lg" len="lg"/>
          </a:ln>
        </p:spPr>
        <p:txBody>
          <a:bodyPr lIns="45720" rIns="45720">
            <a:spAutoFit/>
          </a:bodyPr>
          <a:lstStyle/>
          <a:p>
            <a:pPr algn="l">
              <a:spcBef>
                <a:spcPct val="50000"/>
              </a:spcBef>
            </a:pPr>
            <a:r>
              <a:rPr lang="en-US" sz="1000" dirty="0">
                <a:latin typeface="Comic Sans MS" pitchFamily="66" charset="0"/>
              </a:rPr>
              <a:t>07   18    2019</a:t>
            </a:r>
          </a:p>
        </p:txBody>
      </p:sp>
      <p:sp>
        <p:nvSpPr>
          <p:cNvPr id="551951" name="Text Box 15"/>
          <p:cNvSpPr txBox="1">
            <a:spLocks noChangeArrowheads="1"/>
          </p:cNvSpPr>
          <p:nvPr/>
        </p:nvSpPr>
        <p:spPr bwMode="auto">
          <a:xfrm>
            <a:off x="6320148" y="2199275"/>
            <a:ext cx="2749550" cy="246221"/>
          </a:xfrm>
          <a:prstGeom prst="rect">
            <a:avLst/>
          </a:prstGeom>
          <a:noFill/>
          <a:ln w="28575">
            <a:noFill/>
            <a:miter lim="800000"/>
            <a:headEnd/>
            <a:tailEnd type="none" w="lg" len="lg"/>
          </a:ln>
        </p:spPr>
        <p:txBody>
          <a:bodyPr wrap="square" lIns="45720" rIns="45720">
            <a:spAutoFit/>
          </a:bodyPr>
          <a:lstStyle/>
          <a:p>
            <a:pPr algn="l">
              <a:spcBef>
                <a:spcPct val="50000"/>
              </a:spcBef>
            </a:pPr>
            <a:r>
              <a:rPr lang="en-US" sz="1000" dirty="0">
                <a:latin typeface="Comic Sans MS" pitchFamily="66" charset="0"/>
              </a:rPr>
              <a:t>Blue                    Savvy               TX</a:t>
            </a:r>
          </a:p>
        </p:txBody>
      </p:sp>
      <p:sp>
        <p:nvSpPr>
          <p:cNvPr id="551952" name="Text Box 16"/>
          <p:cNvSpPr txBox="1">
            <a:spLocks noChangeArrowheads="1"/>
          </p:cNvSpPr>
          <p:nvPr/>
        </p:nvSpPr>
        <p:spPr bwMode="auto">
          <a:xfrm>
            <a:off x="5106157" y="2402941"/>
            <a:ext cx="2924175" cy="246221"/>
          </a:xfrm>
          <a:prstGeom prst="rect">
            <a:avLst/>
          </a:prstGeom>
          <a:noFill/>
          <a:ln w="38100">
            <a:noFill/>
            <a:miter lim="800000"/>
            <a:headEnd/>
            <a:tailEnd type="none" w="lg" len="lg"/>
          </a:ln>
        </p:spPr>
        <p:txBody>
          <a:bodyPr lIns="45720" rIns="45720">
            <a:spAutoFit/>
          </a:bodyPr>
          <a:lstStyle/>
          <a:p>
            <a:pPr algn="l">
              <a:spcBef>
                <a:spcPct val="50000"/>
              </a:spcBef>
            </a:pPr>
            <a:r>
              <a:rPr lang="en-US" sz="1000" dirty="0">
                <a:latin typeface="Comic Sans MS" pitchFamily="66" charset="0"/>
              </a:rPr>
              <a:t>Angelica                        Black</a:t>
            </a:r>
          </a:p>
        </p:txBody>
      </p:sp>
      <p:sp>
        <p:nvSpPr>
          <p:cNvPr id="551953" name="Text Box 17"/>
          <p:cNvSpPr txBox="1">
            <a:spLocks noChangeArrowheads="1"/>
          </p:cNvSpPr>
          <p:nvPr/>
        </p:nvSpPr>
        <p:spPr bwMode="auto">
          <a:xfrm>
            <a:off x="5036058" y="2651537"/>
            <a:ext cx="4886325" cy="230832"/>
          </a:xfrm>
          <a:prstGeom prst="rect">
            <a:avLst/>
          </a:prstGeom>
          <a:noFill/>
          <a:ln w="38100">
            <a:noFill/>
            <a:miter lim="800000"/>
            <a:headEnd/>
            <a:tailEnd type="none" w="lg" len="lg"/>
          </a:ln>
        </p:spPr>
        <p:txBody>
          <a:bodyPr lIns="45720" rIns="45720">
            <a:spAutoFit/>
          </a:bodyPr>
          <a:lstStyle/>
          <a:p>
            <a:pPr algn="l">
              <a:spcBef>
                <a:spcPct val="50000"/>
              </a:spcBef>
            </a:pPr>
            <a:r>
              <a:rPr lang="en-US" sz="900" dirty="0">
                <a:latin typeface="Comic Sans MS" pitchFamily="66" charset="0"/>
              </a:rPr>
              <a:t>01   06   1997  123 23  1234 86 High Sea    Blue         TX  76904</a:t>
            </a:r>
          </a:p>
        </p:txBody>
      </p:sp>
      <p:sp>
        <p:nvSpPr>
          <p:cNvPr id="551955" name="Oval 19"/>
          <p:cNvSpPr>
            <a:spLocks noChangeArrowheads="1"/>
          </p:cNvSpPr>
          <p:nvPr/>
        </p:nvSpPr>
        <p:spPr bwMode="auto">
          <a:xfrm>
            <a:off x="5025292" y="4207407"/>
            <a:ext cx="88900" cy="88900"/>
          </a:xfrm>
          <a:prstGeom prst="ellipse">
            <a:avLst/>
          </a:prstGeom>
          <a:solidFill>
            <a:schemeClr val="tx1"/>
          </a:solidFill>
          <a:ln w="3175">
            <a:solidFill>
              <a:schemeClr val="tx1"/>
            </a:solidFill>
            <a:round/>
            <a:headEnd/>
            <a:tailEnd type="none" w="lg" len="lg"/>
          </a:ln>
        </p:spPr>
        <p:txBody>
          <a:bodyPr wrap="none" lIns="45720" rIns="45720" anchor="ctr"/>
          <a:lstStyle/>
          <a:p>
            <a:endParaRPr lang="en-US" dirty="0"/>
          </a:p>
        </p:txBody>
      </p:sp>
      <p:sp>
        <p:nvSpPr>
          <p:cNvPr id="551956" name="Oval 20"/>
          <p:cNvSpPr>
            <a:spLocks noChangeArrowheads="1"/>
          </p:cNvSpPr>
          <p:nvPr/>
        </p:nvSpPr>
        <p:spPr bwMode="auto">
          <a:xfrm>
            <a:off x="5023874" y="4002133"/>
            <a:ext cx="100013" cy="85725"/>
          </a:xfrm>
          <a:prstGeom prst="ellipse">
            <a:avLst/>
          </a:prstGeom>
          <a:solidFill>
            <a:schemeClr val="tx1"/>
          </a:solidFill>
          <a:ln w="3175">
            <a:solidFill>
              <a:schemeClr val="tx1"/>
            </a:solidFill>
            <a:round/>
            <a:headEnd/>
            <a:tailEnd type="none" w="lg" len="lg"/>
          </a:ln>
        </p:spPr>
        <p:txBody>
          <a:bodyPr wrap="none" lIns="45720" rIns="45720" anchor="ctr"/>
          <a:lstStyle/>
          <a:p>
            <a:endParaRPr lang="en-US" dirty="0"/>
          </a:p>
        </p:txBody>
      </p:sp>
      <p:sp>
        <p:nvSpPr>
          <p:cNvPr id="551957" name="Text Box 21"/>
          <p:cNvSpPr txBox="1">
            <a:spLocks noChangeArrowheads="1"/>
          </p:cNvSpPr>
          <p:nvPr/>
        </p:nvSpPr>
        <p:spPr bwMode="auto">
          <a:xfrm>
            <a:off x="4969491" y="4731646"/>
            <a:ext cx="2565400" cy="276999"/>
          </a:xfrm>
          <a:prstGeom prst="rect">
            <a:avLst/>
          </a:prstGeom>
          <a:noFill/>
          <a:ln w="38100">
            <a:noFill/>
            <a:miter lim="800000"/>
            <a:headEnd/>
            <a:tailEnd type="none" w="lg" len="lg"/>
          </a:ln>
        </p:spPr>
        <p:txBody>
          <a:bodyPr lIns="45720" rIns="45720">
            <a:spAutoFit/>
          </a:bodyPr>
          <a:lstStyle/>
          <a:p>
            <a:pPr algn="l">
              <a:spcBef>
                <a:spcPct val="50000"/>
              </a:spcBef>
            </a:pPr>
            <a:r>
              <a:rPr lang="en-US" sz="1200" dirty="0">
                <a:latin typeface="Harlow Solid Italic" pitchFamily="82" charset="0"/>
              </a:rPr>
              <a:t>Jack Sparrow               3/2/19</a:t>
            </a:r>
          </a:p>
        </p:txBody>
      </p:sp>
      <p:sp>
        <p:nvSpPr>
          <p:cNvPr id="551958" name="Text Box 22"/>
          <p:cNvSpPr txBox="1">
            <a:spLocks noChangeArrowheads="1"/>
          </p:cNvSpPr>
          <p:nvPr/>
        </p:nvSpPr>
        <p:spPr bwMode="auto">
          <a:xfrm>
            <a:off x="6944561" y="4743401"/>
            <a:ext cx="2360141" cy="276999"/>
          </a:xfrm>
          <a:prstGeom prst="rect">
            <a:avLst/>
          </a:prstGeom>
          <a:noFill/>
          <a:ln w="38100">
            <a:noFill/>
            <a:miter lim="800000"/>
            <a:headEnd/>
            <a:tailEnd type="none" w="lg" len="lg"/>
          </a:ln>
        </p:spPr>
        <p:txBody>
          <a:bodyPr wrap="square" lIns="45720" rIns="45720">
            <a:spAutoFit/>
          </a:bodyPr>
          <a:lstStyle/>
          <a:p>
            <a:pPr algn="l">
              <a:spcBef>
                <a:spcPct val="50000"/>
              </a:spcBef>
            </a:pPr>
            <a:r>
              <a:rPr lang="en-US" sz="1200" dirty="0">
                <a:latin typeface="Brush Script MT" pitchFamily="66" charset="0"/>
              </a:rPr>
              <a:t>Angelica Black              3/2/19</a:t>
            </a:r>
          </a:p>
        </p:txBody>
      </p:sp>
      <p:sp>
        <p:nvSpPr>
          <p:cNvPr id="73745" name="Text Box 23"/>
          <p:cNvSpPr txBox="1">
            <a:spLocks noChangeArrowheads="1"/>
          </p:cNvSpPr>
          <p:nvPr/>
        </p:nvSpPr>
        <p:spPr bwMode="auto">
          <a:xfrm>
            <a:off x="5883727" y="6171046"/>
            <a:ext cx="1503551" cy="369332"/>
          </a:xfrm>
          <a:prstGeom prst="rect">
            <a:avLst/>
          </a:prstGeom>
          <a:noFill/>
          <a:ln w="28575">
            <a:noFill/>
            <a:miter lim="800000"/>
            <a:headEnd/>
            <a:tailEnd type="none" w="lg" len="lg"/>
          </a:ln>
        </p:spPr>
        <p:txBody>
          <a:bodyPr wrap="square" lIns="45720" rIns="45720">
            <a:spAutoFit/>
          </a:bodyPr>
          <a:lstStyle/>
          <a:p>
            <a:pPr>
              <a:spcBef>
                <a:spcPct val="50000"/>
              </a:spcBef>
            </a:pPr>
            <a:r>
              <a:rPr lang="en-US" sz="900" b="1" dirty="0">
                <a:latin typeface="Freight Text Pro"/>
              </a:rPr>
              <a:t>Document for training purposes only</a:t>
            </a:r>
          </a:p>
        </p:txBody>
      </p:sp>
      <p:sp>
        <p:nvSpPr>
          <p:cNvPr id="551960" name="Text Box 24"/>
          <p:cNvSpPr txBox="1">
            <a:spLocks noChangeArrowheads="1"/>
          </p:cNvSpPr>
          <p:nvPr/>
        </p:nvSpPr>
        <p:spPr bwMode="auto">
          <a:xfrm>
            <a:off x="7367054" y="6244196"/>
            <a:ext cx="825500" cy="284693"/>
          </a:xfrm>
          <a:prstGeom prst="rect">
            <a:avLst/>
          </a:prstGeom>
          <a:noFill/>
          <a:ln w="38100">
            <a:noFill/>
            <a:miter lim="800000"/>
            <a:headEnd/>
            <a:tailEnd type="none" w="lg" len="lg"/>
          </a:ln>
        </p:spPr>
        <p:txBody>
          <a:bodyPr lIns="45720" rIns="45720">
            <a:spAutoFit/>
          </a:bodyPr>
          <a:lstStyle/>
          <a:p>
            <a:pPr algn="l">
              <a:spcBef>
                <a:spcPct val="50000"/>
              </a:spcBef>
            </a:pPr>
            <a:r>
              <a:rPr lang="en-US" sz="1250" b="1" dirty="0"/>
              <a:t>3  3   3   3</a:t>
            </a:r>
          </a:p>
        </p:txBody>
      </p:sp>
      <p:sp>
        <p:nvSpPr>
          <p:cNvPr id="26" name="Text Box 17"/>
          <p:cNvSpPr txBox="1">
            <a:spLocks noChangeArrowheads="1"/>
          </p:cNvSpPr>
          <p:nvPr/>
        </p:nvSpPr>
        <p:spPr bwMode="auto">
          <a:xfrm>
            <a:off x="5046691" y="2874597"/>
            <a:ext cx="4886325" cy="230832"/>
          </a:xfrm>
          <a:prstGeom prst="rect">
            <a:avLst/>
          </a:prstGeom>
          <a:noFill/>
          <a:ln w="38100">
            <a:noFill/>
            <a:miter lim="800000"/>
            <a:headEnd/>
            <a:tailEnd type="none" w="lg" len="lg"/>
          </a:ln>
        </p:spPr>
        <p:txBody>
          <a:bodyPr lIns="45720" rIns="45720">
            <a:spAutoFit/>
          </a:bodyPr>
          <a:lstStyle/>
          <a:p>
            <a:pPr algn="l">
              <a:spcBef>
                <a:spcPct val="50000"/>
              </a:spcBef>
            </a:pPr>
            <a:r>
              <a:rPr lang="en-US" sz="900" dirty="0">
                <a:latin typeface="Comic Sans MS" pitchFamily="66" charset="0"/>
              </a:rPr>
              <a:t>04   10  1998  432 13 2321   86 High Sea    Blue         TX  76904 </a:t>
            </a:r>
          </a:p>
        </p:txBody>
      </p:sp>
      <p:sp>
        <p:nvSpPr>
          <p:cNvPr id="25" name="Text Box 4">
            <a:extLst>
              <a:ext uri="{FF2B5EF4-FFF2-40B4-BE49-F238E27FC236}">
                <a16:creationId xmlns:a16="http://schemas.microsoft.com/office/drawing/2014/main" id="{580CD56F-649D-4E72-92E6-A53432A83D64}"/>
              </a:ext>
            </a:extLst>
          </p:cNvPr>
          <p:cNvSpPr txBox="1">
            <a:spLocks noChangeArrowheads="1"/>
          </p:cNvSpPr>
          <p:nvPr/>
        </p:nvSpPr>
        <p:spPr bwMode="auto">
          <a:xfrm>
            <a:off x="5175" y="1103313"/>
            <a:ext cx="4330986" cy="5390605"/>
          </a:xfrm>
          <a:prstGeom prst="rect">
            <a:avLst/>
          </a:prstGeom>
          <a:noFill/>
          <a:ln w="28575">
            <a:noFill/>
            <a:miter lim="800000"/>
            <a:headEnd/>
            <a:tailEnd type="none" w="lg" len="lg"/>
          </a:ln>
        </p:spPr>
        <p:txBody>
          <a:bodyPr wrap="square" lIns="45720" rIns="45720">
            <a:noAutofit/>
          </a:bodyPr>
          <a:lstStyle/>
          <a:p>
            <a:pPr marL="274320" algn="l">
              <a:spcBef>
                <a:spcPts val="0"/>
              </a:spcBef>
              <a:spcAft>
                <a:spcPts val="600"/>
              </a:spcAft>
            </a:pPr>
            <a:r>
              <a:rPr lang="en-US" sz="2100" b="1" dirty="0">
                <a:solidFill>
                  <a:srgbClr val="002060"/>
                </a:solidFill>
                <a:latin typeface="Freight Text Pro"/>
              </a:rPr>
              <a:t>Before Birth AOP</a:t>
            </a:r>
            <a:endParaRPr lang="en-US" sz="2100" dirty="0">
              <a:solidFill>
                <a:srgbClr val="002060"/>
              </a:solidFill>
              <a:latin typeface="Freight Text Pro"/>
            </a:endParaRPr>
          </a:p>
          <a:p>
            <a:pPr marL="274320" algn="l">
              <a:spcBef>
                <a:spcPts val="0"/>
              </a:spcBef>
              <a:spcAft>
                <a:spcPts val="600"/>
              </a:spcAft>
            </a:pPr>
            <a:r>
              <a:rPr lang="en-US" sz="2100" dirty="0">
                <a:solidFill>
                  <a:srgbClr val="002060"/>
                </a:solidFill>
                <a:latin typeface="Freight Text Pro"/>
              </a:rPr>
              <a:t>Pre-birth AOP steps are essentially identical to the post-birth AOPs.</a:t>
            </a:r>
          </a:p>
          <a:p>
            <a:pPr marL="274320" algn="l">
              <a:spcBef>
                <a:spcPts val="0"/>
              </a:spcBef>
              <a:spcAft>
                <a:spcPts val="600"/>
              </a:spcAft>
            </a:pPr>
            <a:r>
              <a:rPr lang="en-US" sz="2100" dirty="0">
                <a:solidFill>
                  <a:srgbClr val="002060"/>
                </a:solidFill>
                <a:latin typeface="Freight Text Pro"/>
              </a:rPr>
              <a:t>The only difference is that the date of birth will be a date in the future, rather than a date in the past.</a:t>
            </a:r>
          </a:p>
          <a:p>
            <a:pPr marL="274320" algn="l">
              <a:spcBef>
                <a:spcPts val="0"/>
              </a:spcBef>
              <a:spcAft>
                <a:spcPts val="600"/>
              </a:spcAft>
            </a:pPr>
            <a:r>
              <a:rPr lang="en-US" sz="2100" dirty="0">
                <a:solidFill>
                  <a:srgbClr val="002060"/>
                </a:solidFill>
                <a:latin typeface="Freight Text Pro"/>
              </a:rPr>
              <a:t>Pre-Birth AOPs in TxEVER – parents do not need to provide a first name for their child.  All names and DOBs will be updated at the time of birth.</a:t>
            </a:r>
          </a:p>
          <a:p>
            <a:pPr marL="274320" algn="l">
              <a:spcBef>
                <a:spcPts val="0"/>
              </a:spcBef>
              <a:spcAft>
                <a:spcPts val="600"/>
              </a:spcAft>
            </a:pPr>
            <a:r>
              <a:rPr lang="en-US" sz="2100" dirty="0">
                <a:solidFill>
                  <a:srgbClr val="002060"/>
                </a:solidFill>
                <a:latin typeface="Freight Text Pro"/>
              </a:rPr>
              <a:t>Remember to give parties copies of the completed AOP to take with them to their hospital for delivery.  This will help with the matching process.</a:t>
            </a:r>
          </a:p>
          <a:p>
            <a:pPr algn="l">
              <a:spcBef>
                <a:spcPts val="0"/>
              </a:spcBef>
            </a:pPr>
            <a:endParaRPr lang="en-US" sz="800" dirty="0">
              <a:latin typeface="+mn-lt"/>
            </a:endParaRPr>
          </a:p>
        </p:txBody>
      </p:sp>
      <p:sp>
        <p:nvSpPr>
          <p:cNvPr id="2" name="TextBox 1">
            <a:extLst>
              <a:ext uri="{FF2B5EF4-FFF2-40B4-BE49-F238E27FC236}">
                <a16:creationId xmlns:a16="http://schemas.microsoft.com/office/drawing/2014/main" id="{B8E616E7-6543-4E19-B1CE-32320CC35CFE}"/>
              </a:ext>
            </a:extLst>
          </p:cNvPr>
          <p:cNvSpPr txBox="1"/>
          <p:nvPr/>
        </p:nvSpPr>
        <p:spPr>
          <a:xfrm>
            <a:off x="4865715" y="2086768"/>
            <a:ext cx="1112189" cy="246221"/>
          </a:xfrm>
          <a:prstGeom prst="rect">
            <a:avLst/>
          </a:prstGeom>
          <a:noFill/>
        </p:spPr>
        <p:txBody>
          <a:bodyPr wrap="square" rtlCol="0">
            <a:spAutoFit/>
          </a:bodyPr>
          <a:lstStyle/>
          <a:p>
            <a:r>
              <a:rPr lang="en-US" sz="1000" dirty="0"/>
              <a:t>Projected DOB</a:t>
            </a:r>
          </a:p>
        </p:txBody>
      </p:sp>
      <p:sp>
        <p:nvSpPr>
          <p:cNvPr id="3" name="Rectangle 2">
            <a:extLst>
              <a:ext uri="{FF2B5EF4-FFF2-40B4-BE49-F238E27FC236}">
                <a16:creationId xmlns:a16="http://schemas.microsoft.com/office/drawing/2014/main" id="{E5B7069A-3922-4B97-A619-B5D98FD7410E}"/>
              </a:ext>
            </a:extLst>
          </p:cNvPr>
          <p:cNvSpPr/>
          <p:nvPr/>
        </p:nvSpPr>
        <p:spPr>
          <a:xfrm>
            <a:off x="5000908" y="2146851"/>
            <a:ext cx="825669" cy="131632"/>
          </a:xfrm>
          <a:prstGeom prst="rect">
            <a:avLst/>
          </a:prstGeom>
          <a:noFill/>
          <a:ln w="28575">
            <a:solidFill>
              <a:srgbClr val="9B0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CD871F5-3C1E-4A30-876F-61A3486721D1}"/>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E38F7B-889E-47D7-A1D7-4EB63B288F66}"/>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8" descr="https://www.texasattorneygeneral.gov/sites/default/files/files/branding/2018/OAG-Official-Lockup-White%402x.png">
            <a:extLst>
              <a:ext uri="{FF2B5EF4-FFF2-40B4-BE49-F238E27FC236}">
                <a16:creationId xmlns:a16="http://schemas.microsoft.com/office/drawing/2014/main" id="{3814B398-BC90-44DF-BA4D-1F05BB9FD2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6">
            <a:extLst>
              <a:ext uri="{FF2B5EF4-FFF2-40B4-BE49-F238E27FC236}">
                <a16:creationId xmlns:a16="http://schemas.microsoft.com/office/drawing/2014/main" id="{20F3AC9F-25F0-445A-8927-4F26928E581B}"/>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Special Circumstances</a:t>
            </a:r>
          </a:p>
        </p:txBody>
      </p:sp>
      <p:sp>
        <p:nvSpPr>
          <p:cNvPr id="4" name="TextBox 3">
            <a:extLst>
              <a:ext uri="{FF2B5EF4-FFF2-40B4-BE49-F238E27FC236}">
                <a16:creationId xmlns:a16="http://schemas.microsoft.com/office/drawing/2014/main" id="{01E930EB-6638-41A3-9976-E91953D4B391}"/>
              </a:ext>
            </a:extLst>
          </p:cNvPr>
          <p:cNvSpPr txBox="1"/>
          <p:nvPr/>
        </p:nvSpPr>
        <p:spPr>
          <a:xfrm>
            <a:off x="4515853" y="3264568"/>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E4F058F6-92DE-400C-B4BB-A275B1A899EB}"/>
              </a:ext>
            </a:extLst>
          </p:cNvPr>
          <p:cNvSpPr txBox="1"/>
          <p:nvPr/>
        </p:nvSpPr>
        <p:spPr>
          <a:xfrm>
            <a:off x="4839702" y="2616868"/>
            <a:ext cx="4209363" cy="1061829"/>
          </a:xfrm>
          <a:prstGeom prst="rect">
            <a:avLst/>
          </a:prstGeom>
          <a:solidFill>
            <a:schemeClr val="bg1"/>
          </a:solidFill>
          <a:ln w="28575">
            <a:solidFill>
              <a:srgbClr val="9B0F0F"/>
            </a:solidFill>
          </a:ln>
        </p:spPr>
        <p:txBody>
          <a:bodyPr wrap="square" rtlCol="0">
            <a:spAutoFit/>
          </a:bodyPr>
          <a:lstStyle/>
          <a:p>
            <a:pPr algn="l"/>
            <a:r>
              <a:rPr lang="en-US" sz="2100" b="1" dirty="0">
                <a:solidFill>
                  <a:srgbClr val="002060"/>
                </a:solidFill>
                <a:latin typeface="Freight Text Pro"/>
              </a:rPr>
              <a:t>Note: </a:t>
            </a:r>
            <a:r>
              <a:rPr lang="en-US" sz="2100" dirty="0">
                <a:solidFill>
                  <a:srgbClr val="002060"/>
                </a:solidFill>
                <a:latin typeface="Freight Text Pro"/>
              </a:rPr>
              <a:t>If using a manual AOP or obtaining wet signatures be sure to write Projected DOB on the AOP.</a:t>
            </a:r>
            <a:endParaRPr lang="en-US" sz="2100" b="1" dirty="0">
              <a:solidFill>
                <a:srgbClr val="002060"/>
              </a:solidFill>
              <a:latin typeface="Freight Text Pro"/>
            </a:endParaRPr>
          </a:p>
        </p:txBody>
      </p:sp>
    </p:spTree>
    <p:extLst>
      <p:ext uri="{BB962C8B-B14F-4D97-AF65-F5344CB8AC3E}">
        <p14:creationId xmlns:p14="http://schemas.microsoft.com/office/powerpoint/2010/main" val="329362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870" y="1301172"/>
            <a:ext cx="4244033" cy="5257223"/>
          </a:xfrm>
          <a:prstGeom prst="rect">
            <a:avLst/>
          </a:prstGeom>
        </p:spPr>
      </p:pic>
      <p:sp>
        <p:nvSpPr>
          <p:cNvPr id="167941" name="Text Box 5"/>
          <p:cNvSpPr txBox="1">
            <a:spLocks noChangeArrowheads="1"/>
          </p:cNvSpPr>
          <p:nvPr/>
        </p:nvSpPr>
        <p:spPr bwMode="auto">
          <a:xfrm>
            <a:off x="0" y="1141530"/>
            <a:ext cx="4838700" cy="4508927"/>
          </a:xfrm>
          <a:prstGeom prst="rect">
            <a:avLst/>
          </a:prstGeom>
          <a:noFill/>
          <a:ln w="28575">
            <a:noFill/>
            <a:miter lim="800000"/>
            <a:headEnd/>
            <a:tailEnd type="none" w="lg" len="lg"/>
          </a:ln>
        </p:spPr>
        <p:txBody>
          <a:bodyPr wrap="square" lIns="45720" rIns="45720">
            <a:spAutoFit/>
          </a:bodyPr>
          <a:lstStyle/>
          <a:p>
            <a:pPr marL="274320" algn="l">
              <a:spcBef>
                <a:spcPts val="0"/>
              </a:spcBef>
              <a:spcAft>
                <a:spcPts val="1200"/>
              </a:spcAft>
            </a:pPr>
            <a:r>
              <a:rPr lang="en-US" sz="2100" b="1" dirty="0">
                <a:solidFill>
                  <a:srgbClr val="9B0F0F"/>
                </a:solidFill>
                <a:latin typeface="Freight Text Pro"/>
              </a:rPr>
              <a:t>Do not</a:t>
            </a:r>
            <a:r>
              <a:rPr lang="en-US" sz="2100" b="1" dirty="0">
                <a:solidFill>
                  <a:srgbClr val="FF0000"/>
                </a:solidFill>
                <a:latin typeface="Freight Text Pro"/>
              </a:rPr>
              <a:t> </a:t>
            </a:r>
            <a:r>
              <a:rPr lang="en-US" sz="2100" dirty="0">
                <a:solidFill>
                  <a:srgbClr val="002060"/>
                </a:solidFill>
                <a:latin typeface="Freight Text Pro"/>
              </a:rPr>
              <a:t>complete an AOP when:</a:t>
            </a:r>
          </a:p>
          <a:p>
            <a:pPr marL="515938" indent="-234950" algn="l">
              <a:spcBef>
                <a:spcPts val="0"/>
              </a:spcBef>
              <a:spcAft>
                <a:spcPts val="600"/>
              </a:spcAft>
              <a:buFont typeface="Arial" pitchFamily="34" charset="0"/>
              <a:buChar char="•"/>
            </a:pPr>
            <a:r>
              <a:rPr lang="en-US" sz="2100" dirty="0">
                <a:solidFill>
                  <a:srgbClr val="002060"/>
                </a:solidFill>
                <a:latin typeface="Freight Text Pro"/>
              </a:rPr>
              <a:t>Child’s biological parents are legally married to each other.</a:t>
            </a:r>
          </a:p>
          <a:p>
            <a:pPr marL="515938" indent="-234950" algn="l">
              <a:spcBef>
                <a:spcPts val="0"/>
              </a:spcBef>
              <a:spcAft>
                <a:spcPts val="600"/>
              </a:spcAft>
              <a:buFont typeface="Arial" pitchFamily="34" charset="0"/>
              <a:buChar char="•"/>
            </a:pPr>
            <a:r>
              <a:rPr lang="en-US" sz="2100" dirty="0">
                <a:solidFill>
                  <a:srgbClr val="002060"/>
                </a:solidFill>
                <a:latin typeface="Freight Text Pro"/>
              </a:rPr>
              <a:t>ID is not available.</a:t>
            </a:r>
          </a:p>
          <a:p>
            <a:pPr marL="515938" indent="-234950" algn="l">
              <a:spcBef>
                <a:spcPts val="0"/>
              </a:spcBef>
              <a:spcAft>
                <a:spcPts val="600"/>
              </a:spcAft>
              <a:buFont typeface="Arial" pitchFamily="34" charset="0"/>
              <a:buChar char="•"/>
            </a:pPr>
            <a:r>
              <a:rPr lang="en-US" sz="2100" dirty="0">
                <a:solidFill>
                  <a:srgbClr val="002060"/>
                </a:solidFill>
                <a:latin typeface="Freight Text Pro"/>
              </a:rPr>
              <a:t>You are related to or know one of the parties well.  (Consult another entity to complete the AOP.)</a:t>
            </a:r>
          </a:p>
          <a:p>
            <a:pPr marL="515938" indent="-234950" algn="l">
              <a:spcBef>
                <a:spcPts val="0"/>
              </a:spcBef>
              <a:spcAft>
                <a:spcPts val="600"/>
              </a:spcAft>
              <a:buFont typeface="Arial" pitchFamily="34" charset="0"/>
              <a:buChar char="•"/>
            </a:pPr>
            <a:r>
              <a:rPr lang="en-US" sz="2100" dirty="0">
                <a:solidFill>
                  <a:srgbClr val="002060"/>
                </a:solidFill>
                <a:latin typeface="Freight Text Pro"/>
              </a:rPr>
              <a:t>Parents want to use it as a form of adoption.</a:t>
            </a:r>
          </a:p>
          <a:p>
            <a:pPr marL="515938" indent="-234950" algn="l">
              <a:spcBef>
                <a:spcPts val="0"/>
              </a:spcBef>
              <a:spcAft>
                <a:spcPts val="600"/>
              </a:spcAft>
              <a:buFont typeface="Arial" pitchFamily="34" charset="0"/>
              <a:buChar char="•"/>
            </a:pPr>
            <a:r>
              <a:rPr lang="en-US" sz="2100" dirty="0">
                <a:solidFill>
                  <a:srgbClr val="002060"/>
                </a:solidFill>
                <a:latin typeface="Freight Text Pro"/>
              </a:rPr>
              <a:t>The child was born to a surrogate parent.</a:t>
            </a:r>
          </a:p>
          <a:p>
            <a:pPr marL="515938" indent="-234950" algn="l">
              <a:spcBef>
                <a:spcPts val="0"/>
              </a:spcBef>
              <a:spcAft>
                <a:spcPts val="600"/>
              </a:spcAft>
              <a:buFont typeface="Arial" pitchFamily="34" charset="0"/>
              <a:buChar char="•"/>
            </a:pPr>
            <a:r>
              <a:rPr lang="en-US" sz="2100" dirty="0">
                <a:solidFill>
                  <a:srgbClr val="002060"/>
                </a:solidFill>
                <a:latin typeface="Freight Text Pro"/>
              </a:rPr>
              <a:t>The parents are a same-sex couple.</a:t>
            </a:r>
          </a:p>
        </p:txBody>
      </p:sp>
      <p:sp>
        <p:nvSpPr>
          <p:cNvPr id="167946" name="AutoShape 10"/>
          <p:cNvSpPr>
            <a:spLocks noChangeArrowheads="1"/>
          </p:cNvSpPr>
          <p:nvPr/>
        </p:nvSpPr>
        <p:spPr bwMode="auto">
          <a:xfrm>
            <a:off x="6107062" y="2202783"/>
            <a:ext cx="2101850" cy="22044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CC0000"/>
          </a:solidFill>
          <a:ln w="28575">
            <a:solidFill>
              <a:schemeClr val="tx1"/>
            </a:solidFill>
            <a:miter lim="800000"/>
            <a:headEnd/>
            <a:tailEnd type="none" w="lg" len="lg"/>
          </a:ln>
        </p:spPr>
        <p:txBody>
          <a:bodyPr wrap="square" lIns="45720" rIns="45720" anchor="ctr">
            <a:spAutoFit/>
          </a:bodyPr>
          <a:lstStyle/>
          <a:p>
            <a:endParaRPr lang="en-US" dirty="0"/>
          </a:p>
        </p:txBody>
      </p:sp>
      <p:sp>
        <p:nvSpPr>
          <p:cNvPr id="74760" name="Text Box 23"/>
          <p:cNvSpPr txBox="1">
            <a:spLocks noChangeArrowheads="1"/>
          </p:cNvSpPr>
          <p:nvPr/>
        </p:nvSpPr>
        <p:spPr bwMode="auto">
          <a:xfrm>
            <a:off x="5999817" y="6056737"/>
            <a:ext cx="1524933" cy="369332"/>
          </a:xfrm>
          <a:prstGeom prst="rect">
            <a:avLst/>
          </a:prstGeom>
          <a:noFill/>
          <a:ln w="28575">
            <a:noFill/>
            <a:miter lim="800000"/>
            <a:headEnd/>
            <a:tailEnd type="none" w="lg" len="lg"/>
          </a:ln>
        </p:spPr>
        <p:txBody>
          <a:bodyPr wrap="square" lIns="45720" rIns="45720">
            <a:spAutoFit/>
          </a:bodyPr>
          <a:lstStyle/>
          <a:p>
            <a:pPr>
              <a:spcBef>
                <a:spcPct val="50000"/>
              </a:spcBef>
            </a:pPr>
            <a:r>
              <a:rPr lang="en-US" sz="900" b="1" dirty="0">
                <a:latin typeface="Freight Text Pro"/>
              </a:rPr>
              <a:t>Document for training purposes only</a:t>
            </a:r>
          </a:p>
        </p:txBody>
      </p:sp>
      <p:sp>
        <p:nvSpPr>
          <p:cNvPr id="10" name="Rectangle 9">
            <a:extLst>
              <a:ext uri="{FF2B5EF4-FFF2-40B4-BE49-F238E27FC236}">
                <a16:creationId xmlns:a16="http://schemas.microsoft.com/office/drawing/2014/main" id="{F39FB7C6-0A4F-4FE3-B6DF-A87F72840A79}"/>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9BC1DB-811F-401D-8AD4-8680FF0C250E}"/>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https://www.texasattorneygeneral.gov/sites/default/files/files/branding/2018/OAG-Official-Lockup-White%402x.png">
            <a:extLst>
              <a:ext uri="{FF2B5EF4-FFF2-40B4-BE49-F238E27FC236}">
                <a16:creationId xmlns:a16="http://schemas.microsoft.com/office/drawing/2014/main" id="{0731907F-3C3B-4A98-8CE6-BEC9C6536E7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6">
            <a:extLst>
              <a:ext uri="{FF2B5EF4-FFF2-40B4-BE49-F238E27FC236}">
                <a16:creationId xmlns:a16="http://schemas.microsoft.com/office/drawing/2014/main" id="{958314A1-9513-4CC8-9DD7-858E4585229D}"/>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Special Circumstances</a:t>
            </a:r>
          </a:p>
        </p:txBody>
      </p:sp>
      <p:sp>
        <p:nvSpPr>
          <p:cNvPr id="3" name="TextBox 2">
            <a:extLst>
              <a:ext uri="{FF2B5EF4-FFF2-40B4-BE49-F238E27FC236}">
                <a16:creationId xmlns:a16="http://schemas.microsoft.com/office/drawing/2014/main" id="{A877164B-ECB6-477B-9580-67A890B4B8F3}"/>
              </a:ext>
            </a:extLst>
          </p:cNvPr>
          <p:cNvSpPr txBox="1"/>
          <p:nvPr/>
        </p:nvSpPr>
        <p:spPr>
          <a:xfrm>
            <a:off x="73745" y="1548415"/>
            <a:ext cx="4764955" cy="4847481"/>
          </a:xfrm>
          <a:prstGeom prst="rect">
            <a:avLst/>
          </a:prstGeom>
          <a:solidFill>
            <a:schemeClr val="bg1"/>
          </a:solidFill>
        </p:spPr>
        <p:txBody>
          <a:bodyPr wrap="square" rtlCol="0">
            <a:spAutoFit/>
          </a:bodyPr>
          <a:lstStyle/>
          <a:p>
            <a:pPr marL="515938" indent="-234950" algn="l">
              <a:spcBef>
                <a:spcPts val="0"/>
              </a:spcBef>
              <a:spcAft>
                <a:spcPts val="600"/>
              </a:spcAft>
              <a:buFont typeface="Arial" pitchFamily="34" charset="0"/>
              <a:buChar char="•"/>
            </a:pPr>
            <a:r>
              <a:rPr lang="en-US" sz="2100" dirty="0">
                <a:solidFill>
                  <a:srgbClr val="002060"/>
                </a:solidFill>
                <a:latin typeface="Freight Text Pro"/>
              </a:rPr>
              <a:t>Parents</a:t>
            </a:r>
            <a:r>
              <a:rPr lang="en-US" dirty="0">
                <a:solidFill>
                  <a:srgbClr val="002060"/>
                </a:solidFill>
                <a:latin typeface="Freight Text Pro"/>
              </a:rPr>
              <a:t> </a:t>
            </a:r>
            <a:r>
              <a:rPr lang="en-US" sz="2100" dirty="0">
                <a:solidFill>
                  <a:srgbClr val="002060"/>
                </a:solidFill>
                <a:latin typeface="Freight Text Pro"/>
              </a:rPr>
              <a:t>are incapable of understanding an AOP.</a:t>
            </a:r>
          </a:p>
          <a:p>
            <a:pPr marL="515938" indent="-234950" algn="l">
              <a:spcBef>
                <a:spcPts val="0"/>
              </a:spcBef>
              <a:spcAft>
                <a:spcPts val="600"/>
              </a:spcAft>
              <a:buFont typeface="Arial" pitchFamily="34" charset="0"/>
              <a:buChar char="•"/>
            </a:pPr>
            <a:r>
              <a:rPr lang="en-US" sz="2100" dirty="0">
                <a:solidFill>
                  <a:srgbClr val="002060"/>
                </a:solidFill>
                <a:latin typeface="Freight Text Pro"/>
              </a:rPr>
              <a:t>There is a child support order for the child.</a:t>
            </a:r>
          </a:p>
          <a:p>
            <a:pPr marL="515938" indent="-234950" algn="l">
              <a:spcBef>
                <a:spcPts val="0"/>
              </a:spcBef>
              <a:spcAft>
                <a:spcPts val="600"/>
              </a:spcAft>
              <a:buFont typeface="Arial" pitchFamily="34" charset="0"/>
              <a:buChar char="•"/>
            </a:pPr>
            <a:r>
              <a:rPr lang="en-US" sz="2100" dirty="0">
                <a:solidFill>
                  <a:srgbClr val="002060"/>
                </a:solidFill>
                <a:latin typeface="Freight Text Pro"/>
              </a:rPr>
              <a:t>There is a court order establishing paternity.</a:t>
            </a:r>
          </a:p>
          <a:p>
            <a:pPr marL="515938" indent="-234950" algn="l">
              <a:spcBef>
                <a:spcPts val="0"/>
              </a:spcBef>
              <a:spcAft>
                <a:spcPts val="600"/>
              </a:spcAft>
              <a:buFont typeface="Arial" pitchFamily="34" charset="0"/>
              <a:buChar char="•"/>
            </a:pPr>
            <a:r>
              <a:rPr lang="en-US" sz="2100" dirty="0">
                <a:solidFill>
                  <a:srgbClr val="002060"/>
                </a:solidFill>
                <a:latin typeface="Freight Text Pro"/>
              </a:rPr>
              <a:t>An individual is attempting to sign for a parent by a general power of attorney.</a:t>
            </a:r>
          </a:p>
          <a:p>
            <a:pPr marL="515938" indent="-234950" algn="l">
              <a:spcBef>
                <a:spcPts val="0"/>
              </a:spcBef>
              <a:spcAft>
                <a:spcPts val="600"/>
              </a:spcAft>
              <a:buFont typeface="Arial" pitchFamily="34" charset="0"/>
              <a:buChar char="•"/>
            </a:pPr>
            <a:r>
              <a:rPr lang="en-US" sz="2100" dirty="0">
                <a:solidFill>
                  <a:srgbClr val="002060"/>
                </a:solidFill>
                <a:latin typeface="Freight Text Pro"/>
              </a:rPr>
              <a:t>Any party is deceased.</a:t>
            </a:r>
          </a:p>
          <a:p>
            <a:pPr marL="515938" indent="-234950" algn="l">
              <a:spcBef>
                <a:spcPts val="0"/>
              </a:spcBef>
              <a:spcAft>
                <a:spcPts val="600"/>
              </a:spcAft>
              <a:buFont typeface="Arial" pitchFamily="34" charset="0"/>
              <a:buChar char="•"/>
            </a:pPr>
            <a:r>
              <a:rPr lang="en-US" sz="2100" dirty="0">
                <a:solidFill>
                  <a:srgbClr val="002060"/>
                </a:solidFill>
                <a:latin typeface="Freight Text Pro"/>
              </a:rPr>
              <a:t>The child has a presumed father who is unwilling to sign the denial of paternity within an AOP.</a:t>
            </a:r>
          </a:p>
        </p:txBody>
      </p:sp>
    </p:spTree>
    <p:extLst>
      <p:ext uri="{BB962C8B-B14F-4D97-AF65-F5344CB8AC3E}">
        <p14:creationId xmlns:p14="http://schemas.microsoft.com/office/powerpoint/2010/main" val="368125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7892" y="1469752"/>
            <a:ext cx="8748215" cy="3413490"/>
          </a:xfrm>
          <a:prstGeom prst="rect">
            <a:avLst/>
          </a:prstGeom>
        </p:spPr>
        <p:txBody>
          <a:bodyPr wrap="square">
            <a:noAutofit/>
          </a:bodyPr>
          <a:lstStyle/>
          <a:p>
            <a:pPr marL="274320" lvl="1" algn="l">
              <a:spcBef>
                <a:spcPts val="108"/>
              </a:spcBef>
              <a:spcAft>
                <a:spcPts val="600"/>
              </a:spcAft>
            </a:pPr>
            <a:r>
              <a:rPr lang="en-US" sz="2100" dirty="0">
                <a:solidFill>
                  <a:srgbClr val="002060"/>
                </a:solidFill>
                <a:latin typeface="Freight Text Pro"/>
              </a:rPr>
              <a:t>An AOP may be rescinded by executing and filing a Rescission of Acknowledgment of Paternity form (VSU-158) before the earlier of: </a:t>
            </a:r>
          </a:p>
          <a:p>
            <a:pPr marL="640080" lvl="2" indent="-347472" algn="l">
              <a:spcBef>
                <a:spcPts val="600"/>
              </a:spcBef>
              <a:spcAft>
                <a:spcPts val="600"/>
              </a:spcAft>
              <a:buFont typeface="Arial" pitchFamily="34" charset="0"/>
              <a:buChar char="•"/>
            </a:pPr>
            <a:r>
              <a:rPr lang="en-US" sz="2100" dirty="0">
                <a:solidFill>
                  <a:srgbClr val="002060"/>
                </a:solidFill>
                <a:latin typeface="Freight Text Pro"/>
              </a:rPr>
              <a:t>The 60</a:t>
            </a:r>
            <a:r>
              <a:rPr lang="en-US" sz="2100" baseline="30000" dirty="0">
                <a:solidFill>
                  <a:srgbClr val="002060"/>
                </a:solidFill>
                <a:latin typeface="Freight Text Pro"/>
              </a:rPr>
              <a:t>th</a:t>
            </a:r>
            <a:r>
              <a:rPr lang="en-US" sz="2100" dirty="0">
                <a:solidFill>
                  <a:srgbClr val="002060"/>
                </a:solidFill>
                <a:latin typeface="Freight Text Pro"/>
              </a:rPr>
              <a:t> day after the AOP form or all partial forms were filed with VSU</a:t>
            </a:r>
          </a:p>
          <a:p>
            <a:pPr marL="640080" lvl="3" algn="l">
              <a:spcBef>
                <a:spcPts val="600"/>
              </a:spcBef>
              <a:spcAft>
                <a:spcPts val="600"/>
              </a:spcAft>
            </a:pPr>
            <a:r>
              <a:rPr lang="en-US" sz="2100" dirty="0">
                <a:solidFill>
                  <a:srgbClr val="002060"/>
                </a:solidFill>
                <a:latin typeface="Freight Text Pro"/>
              </a:rPr>
              <a:t>or </a:t>
            </a:r>
          </a:p>
          <a:p>
            <a:pPr marL="640080" lvl="2" indent="-347472" algn="l">
              <a:spcBef>
                <a:spcPts val="600"/>
              </a:spcBef>
              <a:spcAft>
                <a:spcPts val="600"/>
              </a:spcAft>
              <a:buFont typeface="Arial" pitchFamily="34" charset="0"/>
              <a:buChar char="•"/>
            </a:pPr>
            <a:r>
              <a:rPr lang="en-US" sz="2100" dirty="0">
                <a:solidFill>
                  <a:srgbClr val="002060"/>
                </a:solidFill>
                <a:latin typeface="Freight Text Pro"/>
              </a:rPr>
              <a:t>The day a legal proceeding involving the child is initiated before a court.</a:t>
            </a:r>
          </a:p>
          <a:p>
            <a:pPr marL="274320" lvl="1" algn="l">
              <a:spcBef>
                <a:spcPts val="600"/>
              </a:spcBef>
              <a:spcAft>
                <a:spcPts val="600"/>
              </a:spcAft>
            </a:pPr>
            <a:r>
              <a:rPr lang="en-US" sz="2100" dirty="0">
                <a:solidFill>
                  <a:srgbClr val="002060"/>
                </a:solidFill>
                <a:latin typeface="Freight Text Pro"/>
              </a:rPr>
              <a:t>After this, a court proceeding and a court order are required to challenge an AOP.</a:t>
            </a:r>
            <a:r>
              <a:rPr lang="en-US" sz="1600" dirty="0">
                <a:solidFill>
                  <a:srgbClr val="002060"/>
                </a:solidFill>
                <a:latin typeface="+mn-lt"/>
              </a:rPr>
              <a:t> </a:t>
            </a:r>
          </a:p>
        </p:txBody>
      </p:sp>
      <p:sp>
        <p:nvSpPr>
          <p:cNvPr id="11" name="Rectangle 10">
            <a:extLst>
              <a:ext uri="{FF2B5EF4-FFF2-40B4-BE49-F238E27FC236}">
                <a16:creationId xmlns:a16="http://schemas.microsoft.com/office/drawing/2014/main" id="{1208B40F-FCAA-4905-80CC-364C8BFD2690}"/>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A80EBF-DBD6-4D96-98AF-EFF913593C1E}"/>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https://www.texasattorneygeneral.gov/sites/default/files/files/branding/2018/OAG-Official-Lockup-White%402x.png">
            <a:extLst>
              <a:ext uri="{FF2B5EF4-FFF2-40B4-BE49-F238E27FC236}">
                <a16:creationId xmlns:a16="http://schemas.microsoft.com/office/drawing/2014/main" id="{7801C614-CAF0-4968-99BE-D3BC1D21ECE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6">
            <a:extLst>
              <a:ext uri="{FF2B5EF4-FFF2-40B4-BE49-F238E27FC236}">
                <a16:creationId xmlns:a16="http://schemas.microsoft.com/office/drawing/2014/main" id="{89E05BEB-BEDB-4485-B269-F1101EC82F76}"/>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latin typeface="Freight Text Pro"/>
              </a:rPr>
              <a:t>Administrative Rescission Guidelines</a:t>
            </a:r>
          </a:p>
        </p:txBody>
      </p:sp>
    </p:spTree>
    <p:extLst>
      <p:ext uri="{BB962C8B-B14F-4D97-AF65-F5344CB8AC3E}">
        <p14:creationId xmlns:p14="http://schemas.microsoft.com/office/powerpoint/2010/main" val="33885353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514" y="1022968"/>
            <a:ext cx="4250597" cy="5516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35" y="1109731"/>
            <a:ext cx="4596101" cy="1924338"/>
          </a:xfrm>
          <a:prstGeom prst="rect">
            <a:avLst/>
          </a:prstGeom>
          <a:noFill/>
        </p:spPr>
        <p:txBody>
          <a:bodyPr wrap="square" rtlCol="0">
            <a:noAutofit/>
          </a:bodyPr>
          <a:lstStyle/>
          <a:p>
            <a:pPr marL="274320" algn="l">
              <a:spcBef>
                <a:spcPts val="0"/>
              </a:spcBef>
              <a:spcAft>
                <a:spcPts val="600"/>
              </a:spcAft>
            </a:pPr>
            <a:r>
              <a:rPr lang="en-US" sz="2100" b="1" dirty="0">
                <a:solidFill>
                  <a:srgbClr val="002060"/>
                </a:solidFill>
                <a:latin typeface="Freight Text Pro"/>
              </a:rPr>
              <a:t>Certified Entity Responsibilities</a:t>
            </a:r>
          </a:p>
          <a:p>
            <a:pPr marL="274320" algn="l">
              <a:spcBef>
                <a:spcPts val="0"/>
              </a:spcBef>
              <a:spcAft>
                <a:spcPts val="600"/>
              </a:spcAft>
            </a:pPr>
            <a:r>
              <a:rPr lang="en-US" sz="2100" dirty="0">
                <a:solidFill>
                  <a:srgbClr val="002060"/>
                </a:solidFill>
                <a:latin typeface="Freight Text Pro"/>
              </a:rPr>
              <a:t>Rescinding party must present ID (see Appropriate Identification listed in  your manual).</a:t>
            </a:r>
          </a:p>
          <a:p>
            <a:pPr marL="274320" algn="l">
              <a:spcBef>
                <a:spcPts val="0"/>
              </a:spcBef>
              <a:spcAft>
                <a:spcPts val="600"/>
              </a:spcAft>
            </a:pPr>
            <a:r>
              <a:rPr lang="en-US" sz="2100" dirty="0">
                <a:solidFill>
                  <a:srgbClr val="002060"/>
                </a:solidFill>
                <a:latin typeface="Freight Text Pro"/>
              </a:rPr>
              <a:t>You cannot give out blank documents to be completed at a later date.</a:t>
            </a:r>
          </a:p>
          <a:p>
            <a:pPr marL="457200" indent="-274320" algn="l">
              <a:spcAft>
                <a:spcPts val="1200"/>
              </a:spcAft>
              <a:buFont typeface="Arial" pitchFamily="34" charset="0"/>
              <a:buChar char="•"/>
            </a:pPr>
            <a:endParaRPr lang="en-US" sz="1000" dirty="0">
              <a:latin typeface="Calibri" pitchFamily="34" charset="0"/>
            </a:endParaRPr>
          </a:p>
          <a:p>
            <a:pPr marL="731520" indent="-274320" algn="l">
              <a:lnSpc>
                <a:spcPct val="114000"/>
              </a:lnSpc>
              <a:spcAft>
                <a:spcPts val="600"/>
              </a:spcAft>
            </a:pPr>
            <a:r>
              <a:rPr lang="en-US" sz="2000" dirty="0">
                <a:latin typeface="Calibri" pitchFamily="34" charset="0"/>
              </a:rPr>
              <a:t>  </a:t>
            </a:r>
          </a:p>
          <a:p>
            <a:pPr lvl="1" indent="-274320" algn="l">
              <a:spcAft>
                <a:spcPts val="1200"/>
              </a:spcAft>
            </a:pPr>
            <a:endParaRPr lang="en-US" sz="800" dirty="0">
              <a:latin typeface="Calibri" pitchFamily="34" charset="0"/>
            </a:endParaRPr>
          </a:p>
        </p:txBody>
      </p:sp>
      <p:sp>
        <p:nvSpPr>
          <p:cNvPr id="14" name="Rounded Rectangle 13"/>
          <p:cNvSpPr/>
          <p:nvPr/>
        </p:nvSpPr>
        <p:spPr bwMode="auto">
          <a:xfrm>
            <a:off x="5062906" y="2037108"/>
            <a:ext cx="3861939" cy="115730"/>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15" name="Rounded Rectangle 14"/>
          <p:cNvSpPr/>
          <p:nvPr/>
        </p:nvSpPr>
        <p:spPr bwMode="auto">
          <a:xfrm>
            <a:off x="5062907" y="2483737"/>
            <a:ext cx="3861939" cy="109183"/>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18" name="Rounded Rectangle 17"/>
          <p:cNvSpPr/>
          <p:nvPr/>
        </p:nvSpPr>
        <p:spPr bwMode="auto">
          <a:xfrm>
            <a:off x="5062907" y="3774016"/>
            <a:ext cx="3859366" cy="109183"/>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19" name="Rounded Rectangle 18"/>
          <p:cNvSpPr/>
          <p:nvPr/>
        </p:nvSpPr>
        <p:spPr bwMode="auto">
          <a:xfrm>
            <a:off x="5065479" y="3299115"/>
            <a:ext cx="3859366" cy="109183"/>
          </a:xfrm>
          <a:prstGeom prst="roundRect">
            <a:avLst/>
          </a:prstGeom>
          <a:noFill/>
          <a:ln w="28575" cap="flat" cmpd="sng" algn="ctr">
            <a:solidFill>
              <a:srgbClr val="9B0F0F"/>
            </a:solidFill>
            <a:prstDash val="solid"/>
            <a:round/>
            <a:headEnd type="oval" w="med" len="med"/>
            <a:tailEnd type="triangle" w="lg" len="lg"/>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onotype Corsiva" pitchFamily="66" charset="0"/>
            </a:endParaRPr>
          </a:p>
        </p:txBody>
      </p:sp>
      <p:sp>
        <p:nvSpPr>
          <p:cNvPr id="12" name="Text Box 23"/>
          <p:cNvSpPr txBox="1">
            <a:spLocks noChangeArrowheads="1"/>
          </p:cNvSpPr>
          <p:nvPr/>
        </p:nvSpPr>
        <p:spPr bwMode="auto">
          <a:xfrm>
            <a:off x="6301157" y="5950612"/>
            <a:ext cx="1399052" cy="369332"/>
          </a:xfrm>
          <a:prstGeom prst="rect">
            <a:avLst/>
          </a:prstGeom>
          <a:noFill/>
          <a:ln w="28575">
            <a:noFill/>
            <a:miter lim="800000"/>
            <a:headEnd/>
            <a:tailEnd type="none" w="lg" len="lg"/>
          </a:ln>
        </p:spPr>
        <p:txBody>
          <a:bodyPr wrap="square" lIns="45720" rIns="45720">
            <a:spAutoFit/>
          </a:bodyPr>
          <a:lstStyle/>
          <a:p>
            <a:pPr>
              <a:spcBef>
                <a:spcPct val="50000"/>
              </a:spcBef>
            </a:pPr>
            <a:r>
              <a:rPr lang="en-US" sz="900" b="1" dirty="0">
                <a:latin typeface="Freight Text Pro"/>
              </a:rPr>
              <a:t>Document for training purposes only</a:t>
            </a:r>
          </a:p>
        </p:txBody>
      </p:sp>
      <p:sp>
        <p:nvSpPr>
          <p:cNvPr id="17" name="Rectangle 16">
            <a:extLst>
              <a:ext uri="{FF2B5EF4-FFF2-40B4-BE49-F238E27FC236}">
                <a16:creationId xmlns:a16="http://schemas.microsoft.com/office/drawing/2014/main" id="{BD2CD161-87AE-49CA-9C26-A55AA2FD24B1}"/>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963C84B-2881-480C-859C-829A9C2FCFDD}"/>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https://www.texasattorneygeneral.gov/sites/default/files/files/branding/2018/OAG-Official-Lockup-White%402x.png">
            <a:extLst>
              <a:ext uri="{FF2B5EF4-FFF2-40B4-BE49-F238E27FC236}">
                <a16:creationId xmlns:a16="http://schemas.microsoft.com/office/drawing/2014/main" id="{D696DE8E-58AC-456E-8FCA-0C8A7CC7B88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6">
            <a:extLst>
              <a:ext uri="{FF2B5EF4-FFF2-40B4-BE49-F238E27FC236}">
                <a16:creationId xmlns:a16="http://schemas.microsoft.com/office/drawing/2014/main" id="{E20D0B93-B486-460F-81F8-5B35A92991A0}"/>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latin typeface="Freight Text Pro"/>
              </a:rPr>
              <a:t>Administrative Rescission Guidelines</a:t>
            </a:r>
          </a:p>
        </p:txBody>
      </p:sp>
      <p:sp>
        <p:nvSpPr>
          <p:cNvPr id="2" name="TextBox 1">
            <a:extLst>
              <a:ext uri="{FF2B5EF4-FFF2-40B4-BE49-F238E27FC236}">
                <a16:creationId xmlns:a16="http://schemas.microsoft.com/office/drawing/2014/main" id="{D444695A-D94D-4F00-955F-85028D301E4F}"/>
              </a:ext>
            </a:extLst>
          </p:cNvPr>
          <p:cNvSpPr txBox="1"/>
          <p:nvPr/>
        </p:nvSpPr>
        <p:spPr>
          <a:xfrm>
            <a:off x="-4236" y="1136331"/>
            <a:ext cx="4960659" cy="4678204"/>
          </a:xfrm>
          <a:prstGeom prst="rect">
            <a:avLst/>
          </a:prstGeom>
          <a:solidFill>
            <a:schemeClr val="bg1"/>
          </a:solidFill>
        </p:spPr>
        <p:txBody>
          <a:bodyPr wrap="square" rtlCol="0">
            <a:spAutoFit/>
          </a:bodyPr>
          <a:lstStyle/>
          <a:p>
            <a:pPr marL="274320" algn="l">
              <a:spcBef>
                <a:spcPts val="0"/>
              </a:spcBef>
              <a:spcAft>
                <a:spcPts val="600"/>
              </a:spcAft>
            </a:pPr>
            <a:r>
              <a:rPr lang="en-US" sz="2100" dirty="0">
                <a:solidFill>
                  <a:srgbClr val="002060"/>
                </a:solidFill>
                <a:latin typeface="Freight Text Pro"/>
              </a:rPr>
              <a:t>The </a:t>
            </a:r>
            <a:r>
              <a:rPr lang="en-US" sz="2100" b="1" dirty="0">
                <a:solidFill>
                  <a:srgbClr val="002060"/>
                </a:solidFill>
                <a:latin typeface="Freight Text Pro"/>
              </a:rPr>
              <a:t>rescinding party must </a:t>
            </a:r>
            <a:r>
              <a:rPr lang="en-US" sz="2100" dirty="0">
                <a:solidFill>
                  <a:srgbClr val="002060"/>
                </a:solidFill>
                <a:latin typeface="Freight Text Pro"/>
              </a:rPr>
              <a:t>complete all required fields:</a:t>
            </a:r>
          </a:p>
          <a:p>
            <a:pPr marL="804672" lvl="1" indent="-347472" algn="l">
              <a:spcBef>
                <a:spcPts val="0"/>
              </a:spcBef>
              <a:spcAft>
                <a:spcPts val="600"/>
              </a:spcAft>
              <a:buFont typeface="Arial" pitchFamily="34" charset="0"/>
              <a:buChar char="•"/>
            </a:pPr>
            <a:r>
              <a:rPr lang="en-US" sz="2100" dirty="0">
                <a:solidFill>
                  <a:srgbClr val="002060"/>
                </a:solidFill>
                <a:latin typeface="Freight Text Pro"/>
              </a:rPr>
              <a:t>Child’s information as it appears on the completed AOP</a:t>
            </a:r>
          </a:p>
          <a:p>
            <a:pPr marL="804672" lvl="1" indent="-347472" algn="l">
              <a:spcBef>
                <a:spcPts val="0"/>
              </a:spcBef>
              <a:spcAft>
                <a:spcPts val="600"/>
              </a:spcAft>
              <a:buFont typeface="Arial" pitchFamily="34" charset="0"/>
              <a:buChar char="•"/>
            </a:pPr>
            <a:r>
              <a:rPr lang="en-US" sz="2100" dirty="0">
                <a:solidFill>
                  <a:srgbClr val="002060"/>
                </a:solidFill>
                <a:latin typeface="Freight Text Pro"/>
              </a:rPr>
              <a:t>Mother’s name and address</a:t>
            </a:r>
          </a:p>
          <a:p>
            <a:pPr marL="804672" lvl="1" indent="-347472" algn="l">
              <a:spcBef>
                <a:spcPts val="0"/>
              </a:spcBef>
              <a:spcAft>
                <a:spcPts val="600"/>
              </a:spcAft>
              <a:buFont typeface="Arial" pitchFamily="34" charset="0"/>
              <a:buChar char="•"/>
            </a:pPr>
            <a:r>
              <a:rPr lang="en-US" sz="2100" dirty="0">
                <a:solidFill>
                  <a:srgbClr val="002060"/>
                </a:solidFill>
                <a:latin typeface="Freight Text Pro"/>
              </a:rPr>
              <a:t>Biological father’s name and address</a:t>
            </a:r>
          </a:p>
          <a:p>
            <a:pPr marL="804672" lvl="1" indent="-347472" algn="l">
              <a:spcBef>
                <a:spcPts val="0"/>
              </a:spcBef>
              <a:spcAft>
                <a:spcPts val="600"/>
              </a:spcAft>
              <a:buFont typeface="Arial" pitchFamily="34" charset="0"/>
              <a:buChar char="•"/>
            </a:pPr>
            <a:r>
              <a:rPr lang="en-US" sz="2100" dirty="0">
                <a:solidFill>
                  <a:srgbClr val="002060"/>
                </a:solidFill>
                <a:latin typeface="Freight Text Pro"/>
              </a:rPr>
              <a:t>Presumed father’s name and address (if applicable)</a:t>
            </a:r>
          </a:p>
          <a:p>
            <a:pPr marL="804672" lvl="1" indent="-347472" algn="l">
              <a:spcBef>
                <a:spcPts val="0"/>
              </a:spcBef>
              <a:spcAft>
                <a:spcPts val="600"/>
              </a:spcAft>
              <a:buFont typeface="Arial" pitchFamily="34" charset="0"/>
              <a:buChar char="•"/>
            </a:pPr>
            <a:r>
              <a:rPr lang="en-US" sz="2100" dirty="0">
                <a:solidFill>
                  <a:srgbClr val="002060"/>
                </a:solidFill>
                <a:latin typeface="Freight Text Pro"/>
              </a:rPr>
              <a:t>Rescinding party’s information</a:t>
            </a:r>
          </a:p>
          <a:p>
            <a:pPr marL="804672" lvl="1" indent="-347472" algn="l">
              <a:spcBef>
                <a:spcPts val="0"/>
              </a:spcBef>
              <a:spcAft>
                <a:spcPts val="600"/>
              </a:spcAft>
              <a:buFont typeface="Arial" pitchFamily="34" charset="0"/>
              <a:buChar char="•"/>
            </a:pPr>
            <a:r>
              <a:rPr lang="en-US" sz="2100" dirty="0">
                <a:solidFill>
                  <a:srgbClr val="002060"/>
                </a:solidFill>
                <a:latin typeface="Freight Text Pro"/>
              </a:rPr>
              <a:t>Rescinding party’s signature and date</a:t>
            </a:r>
          </a:p>
          <a:p>
            <a:endParaRPr lang="en-US" dirty="0"/>
          </a:p>
        </p:txBody>
      </p:sp>
    </p:spTree>
    <p:extLst>
      <p:ext uri="{BB962C8B-B14F-4D97-AF65-F5344CB8AC3E}">
        <p14:creationId xmlns:p14="http://schemas.microsoft.com/office/powerpoint/2010/main" val="67689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1089" y="1131321"/>
            <a:ext cx="4613132" cy="5582859"/>
          </a:xfrm>
          <a:prstGeom prst="rect">
            <a:avLst/>
          </a:prstGeom>
        </p:spPr>
      </p:pic>
      <p:sp>
        <p:nvSpPr>
          <p:cNvPr id="16387" name="Rectangle 3"/>
          <p:cNvSpPr>
            <a:spLocks noGrp="1" noChangeArrowheads="1"/>
          </p:cNvSpPr>
          <p:nvPr>
            <p:ph type="title"/>
          </p:nvPr>
        </p:nvSpPr>
        <p:spPr>
          <a:xfrm>
            <a:off x="0" y="1240991"/>
            <a:ext cx="3702844" cy="400110"/>
          </a:xfrm>
        </p:spPr>
        <p:txBody>
          <a:bodyPr>
            <a:normAutofit/>
          </a:bodyPr>
          <a:lstStyle/>
          <a:p>
            <a:pPr marL="274320" algn="l" eaLnBrk="1" hangingPunct="1">
              <a:spcBef>
                <a:spcPts val="108"/>
              </a:spcBef>
              <a:spcAft>
                <a:spcPts val="1200"/>
              </a:spcAft>
            </a:pPr>
            <a:r>
              <a:rPr lang="en-US" sz="2100" b="1" dirty="0">
                <a:solidFill>
                  <a:srgbClr val="002060"/>
                </a:solidFill>
                <a:latin typeface="Freight Text Pro"/>
              </a:rPr>
              <a:t>Who signs the AOP?</a:t>
            </a:r>
          </a:p>
        </p:txBody>
      </p:sp>
      <p:sp>
        <p:nvSpPr>
          <p:cNvPr id="293893" name="Rectangle 5"/>
          <p:cNvSpPr>
            <a:spLocks noGrp="1" noChangeArrowheads="1"/>
          </p:cNvSpPr>
          <p:nvPr>
            <p:ph type="body" sz="half" idx="1"/>
          </p:nvPr>
        </p:nvSpPr>
        <p:spPr>
          <a:xfrm>
            <a:off x="0" y="1805742"/>
            <a:ext cx="4177472" cy="4797425"/>
          </a:xfrm>
        </p:spPr>
        <p:txBody>
          <a:bodyPr>
            <a:normAutofit/>
          </a:bodyPr>
          <a:lstStyle/>
          <a:p>
            <a:pPr marL="274320" indent="0" eaLnBrk="1" hangingPunct="1">
              <a:spcBef>
                <a:spcPts val="108"/>
              </a:spcBef>
              <a:spcAft>
                <a:spcPts val="1200"/>
              </a:spcAft>
              <a:buNone/>
            </a:pPr>
            <a:r>
              <a:rPr lang="en-US" b="1" dirty="0">
                <a:solidFill>
                  <a:srgbClr val="002060"/>
                </a:solidFill>
                <a:latin typeface="Freight Text Pro"/>
              </a:rPr>
              <a:t>Always:</a:t>
            </a:r>
          </a:p>
          <a:p>
            <a:pPr marL="804672" indent="-347472">
              <a:spcBef>
                <a:spcPts val="600"/>
              </a:spcBef>
              <a:spcAft>
                <a:spcPts val="600"/>
              </a:spcAft>
            </a:pPr>
            <a:r>
              <a:rPr lang="en-US" dirty="0">
                <a:solidFill>
                  <a:srgbClr val="002060"/>
                </a:solidFill>
                <a:latin typeface="Freight Text Pro"/>
              </a:rPr>
              <a:t>Biological mother</a:t>
            </a:r>
          </a:p>
          <a:p>
            <a:pPr marL="804672" indent="-347472">
              <a:spcBef>
                <a:spcPts val="600"/>
              </a:spcBef>
              <a:spcAft>
                <a:spcPts val="600"/>
              </a:spcAft>
            </a:pPr>
            <a:r>
              <a:rPr lang="en-US" dirty="0">
                <a:solidFill>
                  <a:srgbClr val="002060"/>
                </a:solidFill>
                <a:latin typeface="Freight Text Pro"/>
              </a:rPr>
              <a:t>Biological father</a:t>
            </a:r>
          </a:p>
          <a:p>
            <a:pPr marL="0" indent="0" eaLnBrk="1" hangingPunct="1"/>
            <a:endParaRPr lang="en-US" b="1" dirty="0">
              <a:solidFill>
                <a:srgbClr val="002060"/>
              </a:solidFill>
              <a:latin typeface="Freight Text Pro"/>
            </a:endParaRPr>
          </a:p>
          <a:p>
            <a:pPr marL="0" indent="0" eaLnBrk="1" hangingPunct="1"/>
            <a:endParaRPr lang="en-US" b="1" dirty="0">
              <a:solidFill>
                <a:srgbClr val="002060"/>
              </a:solidFill>
              <a:latin typeface="Freight Text Pro"/>
            </a:endParaRPr>
          </a:p>
          <a:p>
            <a:pPr marL="274320" indent="0" eaLnBrk="1" hangingPunct="1">
              <a:spcBef>
                <a:spcPts val="108"/>
              </a:spcBef>
              <a:spcAft>
                <a:spcPts val="1200"/>
              </a:spcAft>
              <a:buNone/>
            </a:pPr>
            <a:r>
              <a:rPr lang="en-US" b="1" dirty="0">
                <a:solidFill>
                  <a:srgbClr val="002060"/>
                </a:solidFill>
                <a:latin typeface="Freight Text Pro"/>
              </a:rPr>
              <a:t>Sometimes:</a:t>
            </a:r>
          </a:p>
          <a:p>
            <a:pPr marL="804672" indent="-347472">
              <a:spcBef>
                <a:spcPts val="600"/>
              </a:spcBef>
              <a:spcAft>
                <a:spcPts val="600"/>
              </a:spcAft>
            </a:pPr>
            <a:r>
              <a:rPr lang="en-US" dirty="0">
                <a:solidFill>
                  <a:srgbClr val="002060"/>
                </a:solidFill>
                <a:latin typeface="Freight Text Pro"/>
              </a:rPr>
              <a:t>Biological mother’s signature in the denial section</a:t>
            </a:r>
          </a:p>
          <a:p>
            <a:pPr marL="804672" indent="-347472">
              <a:spcBef>
                <a:spcPts val="600"/>
              </a:spcBef>
              <a:spcAft>
                <a:spcPts val="600"/>
              </a:spcAft>
            </a:pPr>
            <a:r>
              <a:rPr lang="en-US" dirty="0">
                <a:solidFill>
                  <a:srgbClr val="002060"/>
                </a:solidFill>
                <a:latin typeface="Freight Text Pro"/>
              </a:rPr>
              <a:t>Presumed father</a:t>
            </a:r>
          </a:p>
        </p:txBody>
      </p:sp>
      <p:sp>
        <p:nvSpPr>
          <p:cNvPr id="293895" name="Rectangle 7"/>
          <p:cNvSpPr>
            <a:spLocks noChangeArrowheads="1"/>
          </p:cNvSpPr>
          <p:nvPr/>
        </p:nvSpPr>
        <p:spPr bwMode="auto">
          <a:xfrm>
            <a:off x="6797347" y="3453654"/>
            <a:ext cx="2206067" cy="693723"/>
          </a:xfrm>
          <a:prstGeom prst="rect">
            <a:avLst/>
          </a:prstGeom>
          <a:solidFill>
            <a:schemeClr val="bg1"/>
          </a:solidFill>
          <a:ln w="28575" cap="flat">
            <a:solidFill>
              <a:srgbClr val="9D1327"/>
            </a:solidFill>
            <a:round/>
            <a:headEnd/>
            <a:tailEnd/>
          </a:ln>
          <a:effectLst>
            <a:outerShdw dist="71842" dir="8100000" algn="ctr" rotWithShape="0">
              <a:schemeClr val="bg2">
                <a:alpha val="50000"/>
              </a:schemeClr>
            </a:outerShdw>
          </a:effectLst>
        </p:spPr>
        <p:txBody>
          <a:bodyPr lIns="45720" rIns="45720" anchor="ctr"/>
          <a:lstStyle/>
          <a:p>
            <a:pPr algn="l">
              <a:spcBef>
                <a:spcPts val="0"/>
              </a:spcBef>
              <a:spcAft>
                <a:spcPts val="0"/>
              </a:spcAft>
              <a:defRPr/>
            </a:pPr>
            <a:r>
              <a:rPr lang="en-US" sz="1600" dirty="0">
                <a:solidFill>
                  <a:srgbClr val="002060"/>
                </a:solidFill>
                <a:latin typeface="Freight Text Pro"/>
              </a:rPr>
              <a:t>The</a:t>
            </a:r>
            <a:r>
              <a:rPr lang="en-US" sz="2100" dirty="0">
                <a:solidFill>
                  <a:srgbClr val="002060"/>
                </a:solidFill>
                <a:latin typeface="Freight Text Pro"/>
              </a:rPr>
              <a:t> </a:t>
            </a:r>
            <a:r>
              <a:rPr lang="en-US" sz="1600" dirty="0">
                <a:solidFill>
                  <a:srgbClr val="002060"/>
                </a:solidFill>
                <a:latin typeface="Freight Text Pro"/>
              </a:rPr>
              <a:t>biological mother is the woman who gave birth to the child.</a:t>
            </a:r>
          </a:p>
        </p:txBody>
      </p:sp>
      <p:sp>
        <p:nvSpPr>
          <p:cNvPr id="293905" name="Rectangle 17"/>
          <p:cNvSpPr>
            <a:spLocks noChangeArrowheads="1"/>
          </p:cNvSpPr>
          <p:nvPr/>
        </p:nvSpPr>
        <p:spPr bwMode="auto">
          <a:xfrm>
            <a:off x="4788619" y="5674845"/>
            <a:ext cx="1963237" cy="306269"/>
          </a:xfrm>
          <a:prstGeom prst="rect">
            <a:avLst/>
          </a:prstGeom>
          <a:noFill/>
          <a:ln w="28575">
            <a:solidFill>
              <a:srgbClr val="9D1327"/>
            </a:solidFill>
            <a:prstDash val="solid"/>
            <a:round/>
            <a:headEnd/>
            <a:tailEnd/>
          </a:ln>
        </p:spPr>
        <p:txBody>
          <a:bodyPr wrap="none" anchor="ctr"/>
          <a:lstStyle/>
          <a:p>
            <a:endParaRPr lang="en-US" dirty="0"/>
          </a:p>
        </p:txBody>
      </p:sp>
      <p:sp>
        <p:nvSpPr>
          <p:cNvPr id="293897" name="Rectangle 9"/>
          <p:cNvSpPr>
            <a:spLocks noChangeArrowheads="1"/>
          </p:cNvSpPr>
          <p:nvPr/>
        </p:nvSpPr>
        <p:spPr bwMode="auto">
          <a:xfrm>
            <a:off x="4561570" y="3429001"/>
            <a:ext cx="2235778" cy="736390"/>
          </a:xfrm>
          <a:prstGeom prst="rect">
            <a:avLst/>
          </a:prstGeom>
          <a:solidFill>
            <a:schemeClr val="bg1"/>
          </a:solidFill>
          <a:ln w="28575">
            <a:solidFill>
              <a:srgbClr val="9B0F0F"/>
            </a:solidFill>
            <a:round/>
            <a:headEnd/>
            <a:tailEnd/>
          </a:ln>
          <a:effectLst>
            <a:outerShdw dist="71842" dir="8100000" algn="ctr" rotWithShape="0">
              <a:schemeClr val="bg2">
                <a:alpha val="50000"/>
              </a:schemeClr>
            </a:outerShdw>
          </a:effectLst>
        </p:spPr>
        <p:txBody>
          <a:bodyPr lIns="45720" rIns="45720" anchor="ctr"/>
          <a:lstStyle/>
          <a:p>
            <a:pPr algn="l">
              <a:defRPr/>
            </a:pPr>
            <a:r>
              <a:rPr lang="en-US" sz="1600" dirty="0">
                <a:solidFill>
                  <a:srgbClr val="002060"/>
                </a:solidFill>
                <a:latin typeface="Freight Text Pro"/>
              </a:rPr>
              <a:t>The biological father is the man who conceived the child with the mother.</a:t>
            </a:r>
          </a:p>
        </p:txBody>
      </p:sp>
      <p:sp>
        <p:nvSpPr>
          <p:cNvPr id="293910" name="Rectangle 22"/>
          <p:cNvSpPr>
            <a:spLocks noChangeArrowheads="1"/>
          </p:cNvSpPr>
          <p:nvPr/>
        </p:nvSpPr>
        <p:spPr bwMode="auto">
          <a:xfrm>
            <a:off x="4752080" y="4756935"/>
            <a:ext cx="2065487" cy="326366"/>
          </a:xfrm>
          <a:prstGeom prst="rect">
            <a:avLst/>
          </a:prstGeom>
          <a:noFill/>
          <a:ln w="28575">
            <a:solidFill>
              <a:srgbClr val="9D1327"/>
            </a:solidFill>
            <a:prstDash val="solid"/>
            <a:round/>
            <a:headEnd/>
            <a:tailEnd/>
          </a:ln>
        </p:spPr>
        <p:txBody>
          <a:bodyPr wrap="none" anchor="ctr"/>
          <a:lstStyle/>
          <a:p>
            <a:endParaRPr lang="en-US" dirty="0"/>
          </a:p>
        </p:txBody>
      </p:sp>
      <p:sp>
        <p:nvSpPr>
          <p:cNvPr id="293911" name="Rectangle 23"/>
          <p:cNvSpPr>
            <a:spLocks noChangeArrowheads="1"/>
          </p:cNvSpPr>
          <p:nvPr/>
        </p:nvSpPr>
        <p:spPr bwMode="auto">
          <a:xfrm>
            <a:off x="6754577" y="4738921"/>
            <a:ext cx="2103802" cy="326727"/>
          </a:xfrm>
          <a:prstGeom prst="rect">
            <a:avLst/>
          </a:prstGeom>
          <a:noFill/>
          <a:ln w="28575" cap="flat" cmpd="sng">
            <a:solidFill>
              <a:srgbClr val="9D1327"/>
            </a:solidFill>
            <a:prstDash val="solid"/>
            <a:round/>
            <a:headEnd/>
            <a:tailEnd/>
            <a:extLst>
              <a:ext uri="{C807C97D-BFC1-408E-A445-0C87EB9F89A2}">
                <ask:lineSketchStyleProps xmlns:ask="http://schemas.microsoft.com/office/drawing/2018/sketchyshapes">
                  <ask:type>
                    <ask:lineSketchNone/>
                  </ask:type>
                </ask:lineSketchStyleProps>
              </a:ext>
            </a:extLst>
          </a:ln>
        </p:spPr>
        <p:txBody>
          <a:bodyPr wrap="none" anchor="ctr"/>
          <a:lstStyle/>
          <a:p>
            <a:endParaRPr lang="en-US" dirty="0"/>
          </a:p>
        </p:txBody>
      </p:sp>
      <p:sp>
        <p:nvSpPr>
          <p:cNvPr id="16396" name="Text Box 19"/>
          <p:cNvSpPr txBox="1">
            <a:spLocks noChangeArrowheads="1"/>
          </p:cNvSpPr>
          <p:nvPr/>
        </p:nvSpPr>
        <p:spPr bwMode="auto">
          <a:xfrm>
            <a:off x="5187064" y="6194987"/>
            <a:ext cx="2616200" cy="430887"/>
          </a:xfrm>
          <a:prstGeom prst="rect">
            <a:avLst/>
          </a:prstGeom>
          <a:noFill/>
          <a:ln w="28575">
            <a:noFill/>
            <a:miter lim="800000"/>
            <a:headEnd/>
            <a:tailEnd type="none" w="lg" len="lg"/>
          </a:ln>
        </p:spPr>
        <p:txBody>
          <a:bodyPr lIns="45720" rIns="45720">
            <a:spAutoFit/>
          </a:bodyPr>
          <a:lstStyle/>
          <a:p>
            <a:pPr>
              <a:spcBef>
                <a:spcPct val="50000"/>
              </a:spcBef>
            </a:pPr>
            <a:r>
              <a:rPr lang="en-US" sz="1050" b="1" dirty="0">
                <a:latin typeface="Freight Text Pro"/>
              </a:rPr>
              <a:t>Document for training </a:t>
            </a:r>
          </a:p>
          <a:p>
            <a:pPr>
              <a:spcBef>
                <a:spcPts val="0"/>
              </a:spcBef>
            </a:pPr>
            <a:r>
              <a:rPr lang="en-US" sz="1050" b="1" dirty="0">
                <a:latin typeface="Freight Text Pro"/>
              </a:rPr>
              <a:t>purposes only</a:t>
            </a:r>
          </a:p>
        </p:txBody>
      </p:sp>
      <p:sp>
        <p:nvSpPr>
          <p:cNvPr id="24" name="Rectangle 9"/>
          <p:cNvSpPr>
            <a:spLocks noChangeArrowheads="1"/>
          </p:cNvSpPr>
          <p:nvPr/>
        </p:nvSpPr>
        <p:spPr bwMode="auto">
          <a:xfrm>
            <a:off x="4752079" y="4334834"/>
            <a:ext cx="4132141" cy="674069"/>
          </a:xfrm>
          <a:prstGeom prst="rect">
            <a:avLst/>
          </a:prstGeom>
          <a:solidFill>
            <a:schemeClr val="bg1"/>
          </a:solidFill>
          <a:ln w="28575" cap="flat">
            <a:solidFill>
              <a:srgbClr val="9D1327"/>
            </a:solidFill>
            <a:round/>
            <a:headEnd/>
            <a:tailEnd/>
          </a:ln>
          <a:effectLst>
            <a:outerShdw dist="71842" dir="8100000" algn="ctr" rotWithShape="0">
              <a:schemeClr val="bg2">
                <a:alpha val="50000"/>
              </a:schemeClr>
            </a:outerShdw>
          </a:effectLst>
        </p:spPr>
        <p:txBody>
          <a:bodyPr lIns="45720" rIns="45720" anchor="ctr"/>
          <a:lstStyle/>
          <a:p>
            <a:pPr algn="l">
              <a:defRPr/>
            </a:pPr>
            <a:r>
              <a:rPr lang="en-US" sz="1600" dirty="0">
                <a:solidFill>
                  <a:srgbClr val="002060"/>
                </a:solidFill>
                <a:latin typeface="Freight Text Pro"/>
              </a:rPr>
              <a:t>A presumed father is most commonly the biological mother’s </a:t>
            </a:r>
            <a:r>
              <a:rPr lang="en-US" sz="1600" u="sng" dirty="0">
                <a:solidFill>
                  <a:srgbClr val="002060"/>
                </a:solidFill>
                <a:latin typeface="Freight Text Pro"/>
              </a:rPr>
              <a:t>husband</a:t>
            </a:r>
            <a:r>
              <a:rPr lang="en-US" sz="1600" dirty="0">
                <a:solidFill>
                  <a:srgbClr val="002060"/>
                </a:solidFill>
                <a:latin typeface="Freight Text Pro"/>
              </a:rPr>
              <a:t> or recent former </a:t>
            </a:r>
            <a:r>
              <a:rPr lang="en-US" sz="1600" u="sng" dirty="0">
                <a:solidFill>
                  <a:srgbClr val="002060"/>
                </a:solidFill>
                <a:latin typeface="Freight Text Pro"/>
              </a:rPr>
              <a:t>husband</a:t>
            </a:r>
            <a:r>
              <a:rPr lang="en-US" sz="2100" dirty="0">
                <a:solidFill>
                  <a:srgbClr val="002060"/>
                </a:solidFill>
                <a:latin typeface="Freight Text Pro"/>
              </a:rPr>
              <a:t>.</a:t>
            </a:r>
          </a:p>
        </p:txBody>
      </p:sp>
      <mc:AlternateContent xmlns:mc="http://schemas.openxmlformats.org/markup-compatibility/2006" xmlns:p14="http://schemas.microsoft.com/office/powerpoint/2010/main">
        <mc:Choice Requires="p14">
          <p:contentPart p14:bwMode="auto" r:id="rId4">
            <p14:nvContentPartPr>
              <p14:cNvPr id="293904" name="Ink 293903">
                <a:extLst>
                  <a:ext uri="{FF2B5EF4-FFF2-40B4-BE49-F238E27FC236}">
                    <a16:creationId xmlns:a16="http://schemas.microsoft.com/office/drawing/2014/main" id="{D3E6DD1E-53D8-460C-B2F0-32156B62E2D3}"/>
                  </a:ext>
                </a:extLst>
              </p14:cNvPr>
              <p14:cNvContentPartPr/>
              <p14:nvPr/>
            </p14:nvContentPartPr>
            <p14:xfrm>
              <a:off x="5999327" y="5383727"/>
              <a:ext cx="360" cy="360"/>
            </p14:xfrm>
          </p:contentPart>
        </mc:Choice>
        <mc:Fallback xmlns="">
          <p:pic>
            <p:nvPicPr>
              <p:cNvPr id="293904" name="Ink 293903">
                <a:extLst>
                  <a:ext uri="{FF2B5EF4-FFF2-40B4-BE49-F238E27FC236}">
                    <a16:creationId xmlns:a16="http://schemas.microsoft.com/office/drawing/2014/main" id="{D3E6DD1E-53D8-460C-B2F0-32156B62E2D3}"/>
                  </a:ext>
                </a:extLst>
              </p:cNvPr>
              <p:cNvPicPr/>
              <p:nvPr/>
            </p:nvPicPr>
            <p:blipFill>
              <a:blip r:embed="rId5"/>
              <a:stretch>
                <a:fillRect/>
              </a:stretch>
            </p:blipFill>
            <p:spPr>
              <a:xfrm>
                <a:off x="5990327" y="5374727"/>
                <a:ext cx="18000" cy="18000"/>
              </a:xfrm>
              <a:prstGeom prst="rect">
                <a:avLst/>
              </a:prstGeom>
            </p:spPr>
          </p:pic>
        </mc:Fallback>
      </mc:AlternateContent>
      <p:sp>
        <p:nvSpPr>
          <p:cNvPr id="21" name="Rectangle 17">
            <a:extLst>
              <a:ext uri="{FF2B5EF4-FFF2-40B4-BE49-F238E27FC236}">
                <a16:creationId xmlns:a16="http://schemas.microsoft.com/office/drawing/2014/main" id="{B0C5CE30-F920-4C0B-B079-FC54FFF98AF7}"/>
              </a:ext>
            </a:extLst>
          </p:cNvPr>
          <p:cNvSpPr>
            <a:spLocks noChangeArrowheads="1"/>
          </p:cNvSpPr>
          <p:nvPr/>
        </p:nvSpPr>
        <p:spPr bwMode="auto">
          <a:xfrm>
            <a:off x="6797347" y="5674845"/>
            <a:ext cx="2061032" cy="307349"/>
          </a:xfrm>
          <a:prstGeom prst="rect">
            <a:avLst/>
          </a:prstGeom>
          <a:noFill/>
          <a:ln w="28575">
            <a:solidFill>
              <a:srgbClr val="9D1327"/>
            </a:solidFill>
            <a:prstDash val="solid"/>
            <a:round/>
            <a:headEnd/>
            <a:tailEnd/>
          </a:ln>
        </p:spPr>
        <p:txBody>
          <a:bodyPr wrap="none" anchor="ctr"/>
          <a:lstStyle/>
          <a:p>
            <a:endParaRPr lang="en-US" dirty="0"/>
          </a:p>
        </p:txBody>
      </p:sp>
      <p:sp>
        <p:nvSpPr>
          <p:cNvPr id="22" name="Rectangle 21">
            <a:extLst>
              <a:ext uri="{FF2B5EF4-FFF2-40B4-BE49-F238E27FC236}">
                <a16:creationId xmlns:a16="http://schemas.microsoft.com/office/drawing/2014/main" id="{C1B9566B-7D8D-4573-BD65-03D9F74E062F}"/>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E8EA5A7-11FA-4CD5-8978-BC5C73DFD1FC}"/>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8" descr="https://www.texasattorneygeneral.gov/sites/default/files/files/branding/2018/OAG-Official-Lockup-White%402x.png">
            <a:extLst>
              <a:ext uri="{FF2B5EF4-FFF2-40B4-BE49-F238E27FC236}">
                <a16:creationId xmlns:a16="http://schemas.microsoft.com/office/drawing/2014/main" id="{4FFB3240-9BFB-4E56-BF79-EE53DFB8DF1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6">
            <a:extLst>
              <a:ext uri="{FF2B5EF4-FFF2-40B4-BE49-F238E27FC236}">
                <a16:creationId xmlns:a16="http://schemas.microsoft.com/office/drawing/2014/main" id="{E8146076-E460-4DB4-9B84-3F3E30023F34}"/>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Basics of Paternity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9391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938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39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38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39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3897"/>
                                        </p:tgtEl>
                                        <p:attrNameLst>
                                          <p:attrName>style.visibility</p:attrName>
                                        </p:attrNameLst>
                                      </p:cBhvr>
                                      <p:to>
                                        <p:strVal val="visible"/>
                                      </p:to>
                                    </p:set>
                                  </p:childTnLst>
                                </p:cTn>
                              </p:par>
                              <p:par>
                                <p:cTn id="19" presetID="1" presetClass="exit" presetSubtype="0" fill="hold" grpId="3" nodeType="withEffect">
                                  <p:stCondLst>
                                    <p:cond delay="0"/>
                                  </p:stCondLst>
                                  <p:childTnLst>
                                    <p:set>
                                      <p:cBhvr>
                                        <p:cTn id="20" dur="1" fill="hold">
                                          <p:stCondLst>
                                            <p:cond delay="0"/>
                                          </p:stCondLst>
                                        </p:cTn>
                                        <p:tgtEl>
                                          <p:spTgt spid="293911"/>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29389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939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93911"/>
                                        </p:tgtEl>
                                        <p:attrNameLst>
                                          <p:attrName>style.visibility</p:attrName>
                                        </p:attrNameLst>
                                      </p:cBhvr>
                                      <p:to>
                                        <p:strVal val="hidden"/>
                                      </p:to>
                                    </p:set>
                                  </p:childTnLst>
                                </p:cTn>
                              </p:par>
                              <p:par>
                                <p:cTn id="29" presetID="1" presetClass="entr" presetSubtype="0" fill="hold" grpId="0" nodeType="withEffect" nodePh="1">
                                  <p:stCondLst>
                                    <p:cond delay="0"/>
                                  </p:stCondLst>
                                  <p:endCondLst>
                                    <p:cond evt="begin" delay="0">
                                      <p:tn val="29"/>
                                    </p:cond>
                                  </p:endCondLst>
                                  <p:childTnLst>
                                    <p:set>
                                      <p:cBhvr>
                                        <p:cTn id="30" dur="1" fill="hold">
                                          <p:stCondLst>
                                            <p:cond delay="0"/>
                                          </p:stCondLst>
                                        </p:cTn>
                                        <p:tgtEl>
                                          <p:spTgt spid="2939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1" nodeType="withEffect" nodePh="1">
                                  <p:stCondLst>
                                    <p:cond delay="0"/>
                                  </p:stCondLst>
                                  <p:endCondLst>
                                    <p:cond evt="begin" delay="0">
                                      <p:tn val="33"/>
                                    </p:cond>
                                  </p:endCondLst>
                                  <p:childTnLst>
                                    <p:set>
                                      <p:cBhvr>
                                        <p:cTn id="34" dur="1" fill="hold">
                                          <p:stCondLst>
                                            <p:cond delay="0"/>
                                          </p:stCondLst>
                                        </p:cTn>
                                        <p:tgtEl>
                                          <p:spTgt spid="29390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93897"/>
                                        </p:tgtEl>
                                        <p:attrNameLst>
                                          <p:attrName>style.visibility</p:attrName>
                                        </p:attrNameLst>
                                      </p:cBhvr>
                                      <p:to>
                                        <p:strVal val="hidden"/>
                                      </p:to>
                                    </p:set>
                                  </p:childTnLst>
                                </p:cTn>
                              </p:par>
                              <p:par>
                                <p:cTn id="37" presetID="1" presetClass="entr" presetSubtype="0" fill="hold" grpId="0" nodeType="withEffect" nodePh="1">
                                  <p:stCondLst>
                                    <p:cond delay="0"/>
                                  </p:stCondLst>
                                  <p:endCondLst>
                                    <p:cond evt="begin" delay="0">
                                      <p:tn val="37"/>
                                    </p:cond>
                                  </p:end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1" nodeType="withEffect" nodePh="1">
                                  <p:stCondLst>
                                    <p:cond delay="0"/>
                                  </p:stCondLst>
                                  <p:endCondLst>
                                    <p:cond evt="begin" delay="0">
                                      <p:tn val="39"/>
                                    </p:cond>
                                  </p:end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5" grpId="0" animBg="1"/>
      <p:bldP spid="293895" grpId="1" animBg="1"/>
      <p:bldP spid="293895" grpId="2" animBg="1"/>
      <p:bldP spid="293905" grpId="0" animBg="1"/>
      <p:bldP spid="293905" grpId="1" animBg="1"/>
      <p:bldP spid="293897" grpId="0" animBg="1"/>
      <p:bldP spid="293897" grpId="1" animBg="1"/>
      <p:bldP spid="293910" grpId="0" animBg="1"/>
      <p:bldP spid="293910" grpId="1" animBg="1"/>
      <p:bldP spid="293911" grpId="0" animBg="1"/>
      <p:bldP spid="293911" grpId="1" animBg="1"/>
      <p:bldP spid="293911" grpId="2" animBg="1"/>
      <p:bldP spid="293911" grpId="3" animBg="1"/>
      <p:bldP spid="24" grpId="0" animBg="1"/>
      <p:bldP spid="21" grpId="0" animBg="1"/>
      <p:bldP spid="21"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746" y="1372195"/>
            <a:ext cx="8737746" cy="3022663"/>
          </a:xfrm>
          <a:prstGeom prst="rect">
            <a:avLst/>
          </a:prstGeom>
          <a:noFill/>
        </p:spPr>
        <p:txBody>
          <a:bodyPr wrap="square" rtlCol="0">
            <a:noAutofit/>
          </a:bodyPr>
          <a:lstStyle/>
          <a:p>
            <a:pPr marL="274320" algn="l">
              <a:spcBef>
                <a:spcPts val="108"/>
              </a:spcBef>
              <a:spcAft>
                <a:spcPts val="1200"/>
              </a:spcAft>
            </a:pPr>
            <a:r>
              <a:rPr lang="en-US" sz="2100" b="1" dirty="0">
                <a:solidFill>
                  <a:srgbClr val="002060"/>
                </a:solidFill>
                <a:latin typeface="Freight Text Pro"/>
              </a:rPr>
              <a:t>Certified Entity Responsibilities</a:t>
            </a:r>
          </a:p>
          <a:p>
            <a:pPr marL="274320" algn="l">
              <a:spcBef>
                <a:spcPts val="108"/>
              </a:spcBef>
              <a:spcAft>
                <a:spcPts val="1200"/>
              </a:spcAft>
            </a:pPr>
            <a:r>
              <a:rPr lang="en-US" sz="2100" dirty="0">
                <a:solidFill>
                  <a:srgbClr val="002060"/>
                </a:solidFill>
                <a:latin typeface="Freight Text Pro"/>
              </a:rPr>
              <a:t>Similar to the AOP process, the rescinding party may withhold his or her:</a:t>
            </a:r>
          </a:p>
          <a:p>
            <a:pPr marL="804672" lvl="2" indent="-347472" algn="l">
              <a:spcBef>
                <a:spcPts val="600"/>
              </a:spcBef>
              <a:spcAft>
                <a:spcPts val="600"/>
              </a:spcAft>
              <a:buFont typeface="Arial" pitchFamily="34" charset="0"/>
              <a:buChar char="•"/>
            </a:pPr>
            <a:r>
              <a:rPr lang="en-US" sz="2100" dirty="0">
                <a:solidFill>
                  <a:srgbClr val="002060"/>
                </a:solidFill>
                <a:latin typeface="Freight Text Pro"/>
              </a:rPr>
              <a:t>Social Security number</a:t>
            </a:r>
          </a:p>
          <a:p>
            <a:pPr marL="804672" lvl="2" indent="-347472" algn="l">
              <a:spcBef>
                <a:spcPts val="600"/>
              </a:spcBef>
              <a:spcAft>
                <a:spcPts val="600"/>
              </a:spcAft>
              <a:buFont typeface="Arial" pitchFamily="34" charset="0"/>
              <a:buChar char="•"/>
            </a:pPr>
            <a:r>
              <a:rPr lang="en-US" sz="2100" dirty="0">
                <a:solidFill>
                  <a:srgbClr val="002060"/>
                </a:solidFill>
                <a:latin typeface="Freight Text Pro"/>
              </a:rPr>
              <a:t>Address</a:t>
            </a:r>
          </a:p>
          <a:p>
            <a:pPr marL="804672" lvl="2" indent="-347472" algn="l">
              <a:spcBef>
                <a:spcPts val="600"/>
              </a:spcBef>
              <a:spcAft>
                <a:spcPts val="600"/>
              </a:spcAft>
              <a:buFont typeface="Arial" pitchFamily="34" charset="0"/>
              <a:buChar char="•"/>
            </a:pPr>
            <a:r>
              <a:rPr lang="en-US" sz="2100" dirty="0">
                <a:solidFill>
                  <a:srgbClr val="002060"/>
                </a:solidFill>
                <a:latin typeface="Freight Text Pro"/>
              </a:rPr>
              <a:t>Phone number</a:t>
            </a:r>
          </a:p>
          <a:p>
            <a:pPr marL="274320" lvl="1" algn="l">
              <a:spcAft>
                <a:spcPts val="1200"/>
              </a:spcAft>
            </a:pPr>
            <a:r>
              <a:rPr lang="en-US" sz="2100" dirty="0">
                <a:solidFill>
                  <a:srgbClr val="002060"/>
                </a:solidFill>
                <a:latin typeface="Freight Text Pro"/>
              </a:rPr>
              <a:t>If the rescinding party withholds any of this information, he or she will write “Withheld by Request” in the appropriate filed(s).</a:t>
            </a:r>
          </a:p>
          <a:p>
            <a:pPr marL="914400" lvl="1" indent="-274320" algn="l"/>
            <a:endParaRPr lang="en-US" sz="2000" dirty="0">
              <a:solidFill>
                <a:srgbClr val="002060"/>
              </a:solidFill>
              <a:latin typeface="Calibri" pitchFamily="34" charset="0"/>
            </a:endParaRPr>
          </a:p>
        </p:txBody>
      </p:sp>
      <p:sp>
        <p:nvSpPr>
          <p:cNvPr id="7" name="Text Box 8"/>
          <p:cNvSpPr txBox="1">
            <a:spLocks noChangeArrowheads="1"/>
          </p:cNvSpPr>
          <p:nvPr/>
        </p:nvSpPr>
        <p:spPr bwMode="auto">
          <a:xfrm>
            <a:off x="1143001" y="4854924"/>
            <a:ext cx="6790538" cy="1061829"/>
          </a:xfrm>
          <a:prstGeom prst="rect">
            <a:avLst/>
          </a:prstGeom>
          <a:noFill/>
          <a:ln w="28575">
            <a:solidFill>
              <a:srgbClr val="9B0F0F"/>
            </a:solidFill>
            <a:miter lim="800000"/>
            <a:headEnd/>
            <a:tailEnd type="none" w="lg" len="lg"/>
          </a:ln>
        </p:spPr>
        <p:txBody>
          <a:bodyPr wrap="square" lIns="64008" rIns="27432">
            <a:spAutoFit/>
          </a:bodyPr>
          <a:lstStyle/>
          <a:p>
            <a:pPr algn="l">
              <a:spcBef>
                <a:spcPct val="50000"/>
              </a:spcBef>
            </a:pPr>
            <a:r>
              <a:rPr lang="en-US" sz="2100" dirty="0">
                <a:solidFill>
                  <a:srgbClr val="002060"/>
                </a:solidFill>
                <a:latin typeface="Freight Text Pro"/>
              </a:rPr>
              <a:t>Inform the party seeking to withhold information that if VSS has a problem with the form as submitted and cannot reach the party for a timely correction, the form may be rejected.</a:t>
            </a:r>
          </a:p>
        </p:txBody>
      </p:sp>
      <p:sp>
        <p:nvSpPr>
          <p:cNvPr id="8" name="Rectangle 7">
            <a:extLst>
              <a:ext uri="{FF2B5EF4-FFF2-40B4-BE49-F238E27FC236}">
                <a16:creationId xmlns:a16="http://schemas.microsoft.com/office/drawing/2014/main" id="{9DC78DDC-635F-4D16-98FC-DB41BACBAB6E}"/>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F759E3-E370-4195-9BD6-1B6BD4FEAF03}"/>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https://www.texasattorneygeneral.gov/sites/default/files/files/branding/2018/OAG-Official-Lockup-White%402x.png">
            <a:extLst>
              <a:ext uri="{FF2B5EF4-FFF2-40B4-BE49-F238E27FC236}">
                <a16:creationId xmlns:a16="http://schemas.microsoft.com/office/drawing/2014/main" id="{F18B7622-B7C3-4E23-9CE6-DB5ED61EDB0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6">
            <a:extLst>
              <a:ext uri="{FF2B5EF4-FFF2-40B4-BE49-F238E27FC236}">
                <a16:creationId xmlns:a16="http://schemas.microsoft.com/office/drawing/2014/main" id="{B951BA4A-ED4A-4838-B1BC-133CB81C46B9}"/>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latin typeface="Freight Text Pro"/>
              </a:rPr>
              <a:t>Administrative Rescission Guidelines</a:t>
            </a:r>
          </a:p>
        </p:txBody>
      </p:sp>
    </p:spTree>
    <p:extLst>
      <p:ext uri="{BB962C8B-B14F-4D97-AF65-F5344CB8AC3E}">
        <p14:creationId xmlns:p14="http://schemas.microsoft.com/office/powerpoint/2010/main" val="2273966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152" y="1027836"/>
            <a:ext cx="4297222" cy="557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870" y="1070087"/>
            <a:ext cx="4226709" cy="548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241" y="1213989"/>
            <a:ext cx="4441646" cy="5762218"/>
          </a:xfrm>
          <a:prstGeom prst="rect">
            <a:avLst/>
          </a:prstGeom>
          <a:noFill/>
        </p:spPr>
        <p:txBody>
          <a:bodyPr wrap="square" rtlCol="0">
            <a:spAutoFit/>
          </a:bodyPr>
          <a:lstStyle/>
          <a:p>
            <a:pPr marL="274320" algn="l">
              <a:spcAft>
                <a:spcPts val="1200"/>
              </a:spcAft>
            </a:pPr>
            <a:r>
              <a:rPr lang="en-US" sz="2100" b="1" dirty="0">
                <a:solidFill>
                  <a:srgbClr val="002060"/>
                </a:solidFill>
                <a:latin typeface="Freight Text Pro"/>
              </a:rPr>
              <a:t>Certified Entity Responsibilities</a:t>
            </a:r>
            <a:endParaRPr lang="en-US" sz="2100" dirty="0">
              <a:solidFill>
                <a:srgbClr val="002060"/>
              </a:solidFill>
              <a:latin typeface="Freight Text Pro"/>
            </a:endParaRPr>
          </a:p>
          <a:p>
            <a:pPr marL="274320" algn="l">
              <a:spcBef>
                <a:spcPts val="600"/>
              </a:spcBef>
              <a:spcAft>
                <a:spcPts val="600"/>
              </a:spcAft>
            </a:pPr>
            <a:r>
              <a:rPr lang="en-US" sz="2100" dirty="0">
                <a:solidFill>
                  <a:srgbClr val="002060"/>
                </a:solidFill>
                <a:latin typeface="Freight Text Pro"/>
              </a:rPr>
              <a:t>On the front of the form, read the declarations aloud to the rescinding party.</a:t>
            </a:r>
          </a:p>
          <a:p>
            <a:pPr marL="274320" algn="l">
              <a:spcBef>
                <a:spcPts val="600"/>
              </a:spcBef>
              <a:spcAft>
                <a:spcPts val="600"/>
              </a:spcAft>
            </a:pPr>
            <a:r>
              <a:rPr lang="en-US" sz="2100" dirty="0">
                <a:solidFill>
                  <a:srgbClr val="002060"/>
                </a:solidFill>
                <a:latin typeface="Freight Text Pro"/>
              </a:rPr>
              <a:t>On the back of the form, read aloud the checklist and have the rescinding party initial each section.</a:t>
            </a:r>
          </a:p>
          <a:p>
            <a:pPr marL="274320" lvl="0" algn="l">
              <a:spcBef>
                <a:spcPts val="600"/>
              </a:spcBef>
              <a:spcAft>
                <a:spcPts val="600"/>
              </a:spcAft>
            </a:pPr>
            <a:r>
              <a:rPr lang="en-US" sz="2100" dirty="0">
                <a:solidFill>
                  <a:srgbClr val="002060"/>
                </a:solidFill>
                <a:latin typeface="Freight Text Pro"/>
              </a:rPr>
              <a:t>Return to the front of the form and have the rescinding party sign and date.</a:t>
            </a:r>
          </a:p>
          <a:p>
            <a:pPr marL="274320" algn="l">
              <a:spcBef>
                <a:spcPts val="600"/>
              </a:spcBef>
              <a:spcAft>
                <a:spcPts val="600"/>
              </a:spcAft>
            </a:pPr>
            <a:r>
              <a:rPr lang="en-US" sz="2100" dirty="0">
                <a:solidFill>
                  <a:srgbClr val="002060"/>
                </a:solidFill>
                <a:latin typeface="Freight Text Pro"/>
              </a:rPr>
              <a:t>Enter your entity code.</a:t>
            </a:r>
          </a:p>
          <a:p>
            <a:pPr marL="274320" algn="l">
              <a:spcBef>
                <a:spcPts val="600"/>
              </a:spcBef>
              <a:spcAft>
                <a:spcPts val="600"/>
              </a:spcAft>
            </a:pPr>
            <a:r>
              <a:rPr lang="en-US" sz="2100" dirty="0">
                <a:solidFill>
                  <a:srgbClr val="002060"/>
                </a:solidFill>
                <a:latin typeface="Freight Text Pro"/>
              </a:rPr>
              <a:t>Make copy of the rescission form and the party’s ID.</a:t>
            </a:r>
          </a:p>
          <a:p>
            <a:pPr marL="182880" algn="l">
              <a:lnSpc>
                <a:spcPct val="114000"/>
              </a:lnSpc>
            </a:pPr>
            <a:endParaRPr lang="en-US" sz="1600" dirty="0">
              <a:latin typeface="+mn-lt"/>
            </a:endParaRPr>
          </a:p>
          <a:p>
            <a:pPr marL="468630" indent="-285750" algn="l">
              <a:lnSpc>
                <a:spcPct val="114000"/>
              </a:lnSpc>
              <a:buFont typeface="Arial" pitchFamily="34" charset="0"/>
              <a:buChar char="•"/>
            </a:pPr>
            <a:endParaRPr lang="en-US" sz="1600" dirty="0">
              <a:latin typeface="Calibri" pitchFamily="34" charset="0"/>
            </a:endParaRPr>
          </a:p>
        </p:txBody>
      </p:sp>
      <p:sp>
        <p:nvSpPr>
          <p:cNvPr id="13" name="Rectangle 12"/>
          <p:cNvSpPr/>
          <p:nvPr/>
        </p:nvSpPr>
        <p:spPr>
          <a:xfrm>
            <a:off x="4681182" y="2916621"/>
            <a:ext cx="4176215" cy="30747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rtlCol="0" anchor="ctr" anchorCtr="0">
            <a:noAutofit/>
          </a:bodyPr>
          <a:lstStyle/>
          <a:p>
            <a:pPr algn="l" defTabSz="889000">
              <a:lnSpc>
                <a:spcPct val="90000"/>
              </a:lnSpc>
              <a:spcBef>
                <a:spcPct val="0"/>
              </a:spcBef>
              <a:spcAft>
                <a:spcPct val="35000"/>
              </a:spcAft>
              <a:tabLst/>
            </a:pPr>
            <a:endParaRPr lang="en-US" sz="2000" dirty="0"/>
          </a:p>
        </p:txBody>
      </p:sp>
      <p:sp>
        <p:nvSpPr>
          <p:cNvPr id="16" name="Rectangle 15"/>
          <p:cNvSpPr/>
          <p:nvPr/>
        </p:nvSpPr>
        <p:spPr>
          <a:xfrm>
            <a:off x="4560176" y="2916621"/>
            <a:ext cx="4297221" cy="30747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rtlCol="0" anchor="ctr" anchorCtr="0">
            <a:noAutofit/>
          </a:bodyPr>
          <a:lstStyle/>
          <a:p>
            <a:pPr algn="l" defTabSz="889000">
              <a:lnSpc>
                <a:spcPct val="90000"/>
              </a:lnSpc>
              <a:spcBef>
                <a:spcPct val="0"/>
              </a:spcBef>
              <a:spcAft>
                <a:spcPct val="35000"/>
              </a:spcAft>
              <a:tabLst/>
            </a:pPr>
            <a:endParaRPr lang="en-US" sz="2000" dirty="0"/>
          </a:p>
        </p:txBody>
      </p:sp>
      <p:sp>
        <p:nvSpPr>
          <p:cNvPr id="20" name="Rectangle 19"/>
          <p:cNvSpPr/>
          <p:nvPr/>
        </p:nvSpPr>
        <p:spPr>
          <a:xfrm>
            <a:off x="4995081" y="3340524"/>
            <a:ext cx="3384644" cy="20639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rtlCol="0" anchor="ctr" anchorCtr="0">
            <a:noAutofit/>
          </a:bodyPr>
          <a:lstStyle/>
          <a:p>
            <a:pPr algn="l" defTabSz="889000">
              <a:lnSpc>
                <a:spcPct val="90000"/>
              </a:lnSpc>
              <a:spcBef>
                <a:spcPct val="0"/>
              </a:spcBef>
              <a:spcAft>
                <a:spcPct val="35000"/>
              </a:spcAft>
              <a:tabLst/>
            </a:pPr>
            <a:endParaRPr lang="en-US" sz="2000" dirty="0"/>
          </a:p>
        </p:txBody>
      </p:sp>
      <p:sp>
        <p:nvSpPr>
          <p:cNvPr id="21" name="Rectangle 20"/>
          <p:cNvSpPr/>
          <p:nvPr/>
        </p:nvSpPr>
        <p:spPr>
          <a:xfrm>
            <a:off x="5014131" y="2982831"/>
            <a:ext cx="3952676" cy="2858920"/>
          </a:xfrm>
          <a:prstGeom prst="rect">
            <a:avLst/>
          </a:prstGeom>
          <a:noFill/>
          <a:ln w="28575">
            <a:solidFill>
              <a:srgbClr val="9B0F0F"/>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rtlCol="0" anchor="ctr" anchorCtr="0">
            <a:noAutofit/>
          </a:bodyPr>
          <a:lstStyle/>
          <a:p>
            <a:pPr algn="l" defTabSz="889000">
              <a:lnSpc>
                <a:spcPct val="90000"/>
              </a:lnSpc>
              <a:spcBef>
                <a:spcPct val="0"/>
              </a:spcBef>
              <a:spcAft>
                <a:spcPct val="35000"/>
              </a:spcAft>
              <a:tabLst/>
            </a:pPr>
            <a:endParaRPr lang="en-US" sz="2000" dirty="0"/>
          </a:p>
        </p:txBody>
      </p:sp>
      <p:sp>
        <p:nvSpPr>
          <p:cNvPr id="23" name="Rectangle 22"/>
          <p:cNvSpPr/>
          <p:nvPr/>
        </p:nvSpPr>
        <p:spPr>
          <a:xfrm>
            <a:off x="5071281" y="5035307"/>
            <a:ext cx="3902320" cy="429990"/>
          </a:xfrm>
          <a:prstGeom prst="rect">
            <a:avLst/>
          </a:prstGeom>
          <a:noFill/>
          <a:ln w="28575">
            <a:solidFill>
              <a:srgbClr val="9B0F0F"/>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rtlCol="0" anchor="ctr" anchorCtr="0">
            <a:noAutofit/>
          </a:bodyPr>
          <a:lstStyle/>
          <a:p>
            <a:pPr algn="l" defTabSz="889000">
              <a:lnSpc>
                <a:spcPct val="90000"/>
              </a:lnSpc>
              <a:spcBef>
                <a:spcPct val="0"/>
              </a:spcBef>
              <a:spcAft>
                <a:spcPct val="35000"/>
              </a:spcAft>
              <a:tabLst/>
            </a:pPr>
            <a:endParaRPr lang="en-US" sz="2000" dirty="0"/>
          </a:p>
        </p:txBody>
      </p:sp>
      <p:sp>
        <p:nvSpPr>
          <p:cNvPr id="26" name="Rectangle 25"/>
          <p:cNvSpPr/>
          <p:nvPr/>
        </p:nvSpPr>
        <p:spPr>
          <a:xfrm>
            <a:off x="5086350" y="4418638"/>
            <a:ext cx="3889710" cy="977526"/>
          </a:xfrm>
          <a:prstGeom prst="rect">
            <a:avLst/>
          </a:prstGeom>
          <a:noFill/>
          <a:ln w="28575">
            <a:solidFill>
              <a:srgbClr val="9B0F0F"/>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rtlCol="0" anchor="ctr" anchorCtr="0">
            <a:noAutofit/>
          </a:bodyPr>
          <a:lstStyle/>
          <a:p>
            <a:pPr algn="l" defTabSz="889000">
              <a:lnSpc>
                <a:spcPct val="90000"/>
              </a:lnSpc>
              <a:spcBef>
                <a:spcPct val="0"/>
              </a:spcBef>
              <a:spcAft>
                <a:spcPct val="35000"/>
              </a:spcAft>
              <a:tabLst/>
            </a:pPr>
            <a:endParaRPr lang="en-US" sz="2000" dirty="0"/>
          </a:p>
        </p:txBody>
      </p:sp>
      <p:sp>
        <p:nvSpPr>
          <p:cNvPr id="27" name="Rectangle 26"/>
          <p:cNvSpPr/>
          <p:nvPr/>
        </p:nvSpPr>
        <p:spPr>
          <a:xfrm>
            <a:off x="7877975" y="5525366"/>
            <a:ext cx="1114675" cy="429990"/>
          </a:xfrm>
          <a:prstGeom prst="rect">
            <a:avLst/>
          </a:prstGeom>
          <a:noFill/>
          <a:ln w="28575">
            <a:solidFill>
              <a:srgbClr val="9B0F0F"/>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rtlCol="0" anchor="ctr" anchorCtr="0">
            <a:noAutofit/>
          </a:bodyPr>
          <a:lstStyle/>
          <a:p>
            <a:pPr algn="l" defTabSz="889000">
              <a:lnSpc>
                <a:spcPct val="90000"/>
              </a:lnSpc>
              <a:spcBef>
                <a:spcPct val="0"/>
              </a:spcBef>
              <a:spcAft>
                <a:spcPct val="35000"/>
              </a:spcAft>
              <a:tabLst/>
            </a:pPr>
            <a:endParaRPr lang="en-US" sz="2000" dirty="0"/>
          </a:p>
        </p:txBody>
      </p:sp>
      <p:sp>
        <p:nvSpPr>
          <p:cNvPr id="30" name="TextBox 29"/>
          <p:cNvSpPr txBox="1"/>
          <p:nvPr/>
        </p:nvSpPr>
        <p:spPr>
          <a:xfrm>
            <a:off x="4900352" y="6031131"/>
            <a:ext cx="1253613" cy="400110"/>
          </a:xfrm>
          <a:prstGeom prst="rect">
            <a:avLst/>
          </a:prstGeom>
          <a:noFill/>
        </p:spPr>
        <p:txBody>
          <a:bodyPr wrap="square" rtlCol="0">
            <a:spAutoFit/>
          </a:bodyPr>
          <a:lstStyle/>
          <a:p>
            <a:r>
              <a:rPr lang="en-US" sz="2000" dirty="0">
                <a:solidFill>
                  <a:srgbClr val="9B0F0F"/>
                </a:solidFill>
                <a:latin typeface="Arial Black" pitchFamily="34" charset="0"/>
              </a:rPr>
              <a:t>COPY</a:t>
            </a:r>
          </a:p>
        </p:txBody>
      </p:sp>
      <p:sp>
        <p:nvSpPr>
          <p:cNvPr id="22" name="Text Box 23"/>
          <p:cNvSpPr txBox="1">
            <a:spLocks noChangeArrowheads="1"/>
          </p:cNvSpPr>
          <p:nvPr/>
        </p:nvSpPr>
        <p:spPr bwMode="auto">
          <a:xfrm>
            <a:off x="6254035" y="5900481"/>
            <a:ext cx="1404065" cy="368586"/>
          </a:xfrm>
          <a:prstGeom prst="rect">
            <a:avLst/>
          </a:prstGeom>
          <a:noFill/>
          <a:ln w="28575">
            <a:noFill/>
            <a:miter lim="800000"/>
            <a:headEnd/>
            <a:tailEnd type="none" w="lg" len="lg"/>
          </a:ln>
        </p:spPr>
        <p:txBody>
          <a:bodyPr wrap="square" lIns="45720" rIns="45720">
            <a:spAutoFit/>
          </a:bodyPr>
          <a:lstStyle/>
          <a:p>
            <a:pPr>
              <a:spcBef>
                <a:spcPct val="50000"/>
              </a:spcBef>
            </a:pPr>
            <a:r>
              <a:rPr lang="en-US" sz="900" b="1" dirty="0">
                <a:latin typeface="Freight Text Pro"/>
              </a:rPr>
              <a:t>Document for training purposes only</a:t>
            </a:r>
          </a:p>
        </p:txBody>
      </p:sp>
      <p:sp>
        <p:nvSpPr>
          <p:cNvPr id="31" name="Rectangle 30">
            <a:extLst>
              <a:ext uri="{FF2B5EF4-FFF2-40B4-BE49-F238E27FC236}">
                <a16:creationId xmlns:a16="http://schemas.microsoft.com/office/drawing/2014/main" id="{14558218-BEB5-4852-907E-AEDAE765FD5B}"/>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8D6A169-2B47-40E6-8175-3224CCC8EFC7}"/>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8" descr="https://www.texasattorneygeneral.gov/sites/default/files/files/branding/2018/OAG-Official-Lockup-White%402x.png">
            <a:extLst>
              <a:ext uri="{FF2B5EF4-FFF2-40B4-BE49-F238E27FC236}">
                <a16:creationId xmlns:a16="http://schemas.microsoft.com/office/drawing/2014/main" id="{D3AF09F1-A155-4EC4-A403-D9B00B7891B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6">
            <a:extLst>
              <a:ext uri="{FF2B5EF4-FFF2-40B4-BE49-F238E27FC236}">
                <a16:creationId xmlns:a16="http://schemas.microsoft.com/office/drawing/2014/main" id="{3008605C-7EE8-4FCE-B863-A77F4F1C8FF4}"/>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latin typeface="Freight Text Pro"/>
              </a:rPr>
              <a:t>Administrative Rescission Guidelines</a:t>
            </a:r>
          </a:p>
        </p:txBody>
      </p:sp>
    </p:spTree>
    <p:extLst>
      <p:ext uri="{BB962C8B-B14F-4D97-AF65-F5344CB8AC3E}">
        <p14:creationId xmlns:p14="http://schemas.microsoft.com/office/powerpoint/2010/main" val="332855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0" nodeType="with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xit" presetSubtype="0" fill="hold" grpId="1" nodeType="withEffect" nodePh="1">
                                  <p:stCondLst>
                                    <p:cond delay="0"/>
                                  </p:stCondLst>
                                  <p:endCondLst>
                                    <p:cond evt="begin" delay="0">
                                      <p:tn val="21"/>
                                    </p:cond>
                                  </p:end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par>
                                <p:cTn id="29" presetID="1" presetClass="entr" presetSubtype="0" fill="hold" grpId="0" nodeType="withEffect" nodePh="1">
                                  <p:stCondLst>
                                    <p:cond delay="0"/>
                                  </p:stCondLst>
                                  <p:endCondLst>
                                    <p:cond evt="begin" delay="0">
                                      <p:tn val="29"/>
                                    </p:cond>
                                  </p:end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xit" presetSubtype="0" fill="hold" grpId="1" nodeType="withEffect" nodePh="1">
                                  <p:stCondLst>
                                    <p:cond delay="0"/>
                                  </p:stCondLst>
                                  <p:endCondLst>
                                    <p:cond evt="begin" delay="0">
                                      <p:tn val="31"/>
                                    </p:cond>
                                  </p:end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childTnLst>
                                </p:cTn>
                              </p:par>
                              <p:par>
                                <p:cTn id="37" presetID="1" presetClass="exit" presetSubtype="0" fill="hold" grpId="1" nodeType="withEffect" nodePh="1">
                                  <p:stCondLst>
                                    <p:cond delay="0"/>
                                  </p:stCondLst>
                                  <p:endCondLst>
                                    <p:cond evt="begin" delay="0">
                                      <p:tn val="37"/>
                                    </p:cond>
                                  </p:endCondLst>
                                  <p:childTnLst>
                                    <p:set>
                                      <p:cBhvr>
                                        <p:cTn id="38" dur="1" fill="hold">
                                          <p:stCondLst>
                                            <p:cond delay="0"/>
                                          </p:stCondLst>
                                        </p:cTn>
                                        <p:tgtEl>
                                          <p:spTgt spid="27"/>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P spid="23" grpId="1" animBg="1"/>
      <p:bldP spid="26" grpId="0" animBg="1"/>
      <p:bldP spid="27" grpId="0" animBg="1"/>
      <p:bldP spid="27" grpId="1" animBg="1"/>
      <p:bldP spid="3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745" y="1437012"/>
            <a:ext cx="8805672" cy="3781374"/>
          </a:xfrm>
          <a:prstGeom prst="rect">
            <a:avLst/>
          </a:prstGeom>
          <a:noFill/>
        </p:spPr>
        <p:txBody>
          <a:bodyPr wrap="square" rtlCol="0">
            <a:noAutofit/>
          </a:bodyPr>
          <a:lstStyle/>
          <a:p>
            <a:pPr marL="274320" algn="l">
              <a:spcAft>
                <a:spcPts val="1200"/>
              </a:spcAft>
            </a:pPr>
            <a:r>
              <a:rPr lang="en-US" sz="2100" b="1" dirty="0">
                <a:solidFill>
                  <a:srgbClr val="002060"/>
                </a:solidFill>
                <a:latin typeface="Freight Text Pro"/>
              </a:rPr>
              <a:t>Certified Entity Responsibilities</a:t>
            </a:r>
          </a:p>
          <a:p>
            <a:pPr marL="274320" lvl="1" algn="l">
              <a:spcAft>
                <a:spcPts val="1200"/>
              </a:spcAft>
            </a:pPr>
            <a:r>
              <a:rPr lang="en-US" sz="2100" dirty="0">
                <a:solidFill>
                  <a:srgbClr val="002060"/>
                </a:solidFill>
                <a:latin typeface="Freight Text Pro"/>
              </a:rPr>
              <a:t>Unlike the AOP process, the certified entity will give the original Rescission of AOP to the rescinding party.</a:t>
            </a:r>
          </a:p>
          <a:p>
            <a:pPr marL="274320" lvl="1" algn="l">
              <a:spcAft>
                <a:spcPts val="1200"/>
              </a:spcAft>
            </a:pPr>
            <a:r>
              <a:rPr lang="en-US" sz="2100" dirty="0">
                <a:solidFill>
                  <a:srgbClr val="002060"/>
                </a:solidFill>
                <a:latin typeface="Freight Text Pro"/>
              </a:rPr>
              <a:t>The certified entity will retain:</a:t>
            </a:r>
          </a:p>
          <a:p>
            <a:pPr marL="804672" lvl="2" indent="-347472" algn="l">
              <a:spcBef>
                <a:spcPts val="600"/>
              </a:spcBef>
              <a:spcAft>
                <a:spcPts val="600"/>
              </a:spcAft>
              <a:buFont typeface="Arial" pitchFamily="34" charset="0"/>
              <a:buChar char="•"/>
            </a:pPr>
            <a:r>
              <a:rPr lang="en-US" sz="2100" dirty="0">
                <a:solidFill>
                  <a:srgbClr val="002060"/>
                </a:solidFill>
                <a:latin typeface="Freight Text Pro"/>
              </a:rPr>
              <a:t>A front and back copy of the rescission form</a:t>
            </a:r>
          </a:p>
          <a:p>
            <a:pPr marL="804672" lvl="2" indent="-347472" algn="l">
              <a:spcBef>
                <a:spcPts val="600"/>
              </a:spcBef>
              <a:spcAft>
                <a:spcPts val="1200"/>
              </a:spcAft>
              <a:buFont typeface="Arial" pitchFamily="34" charset="0"/>
              <a:buChar char="•"/>
            </a:pPr>
            <a:r>
              <a:rPr lang="en-US" sz="2100" dirty="0">
                <a:solidFill>
                  <a:srgbClr val="002060"/>
                </a:solidFill>
                <a:latin typeface="Freight Text Pro"/>
              </a:rPr>
              <a:t>A copy of the rescinding party’s ID</a:t>
            </a:r>
          </a:p>
          <a:p>
            <a:pPr marL="274320" lvl="1" algn="l">
              <a:spcAft>
                <a:spcPts val="1200"/>
              </a:spcAft>
            </a:pPr>
            <a:r>
              <a:rPr lang="en-US" sz="2100" dirty="0">
                <a:solidFill>
                  <a:srgbClr val="002060"/>
                </a:solidFill>
                <a:latin typeface="Freight Text Pro"/>
              </a:rPr>
              <a:t>It is recommended you use the current OAG record retention policy of 2 years for paternity documents.</a:t>
            </a:r>
          </a:p>
          <a:p>
            <a:pPr marL="914400" lvl="1" indent="-274320" algn="l"/>
            <a:endParaRPr lang="en-US" sz="2000" dirty="0">
              <a:solidFill>
                <a:srgbClr val="002060"/>
              </a:solidFill>
              <a:latin typeface="Calibri" pitchFamily="34" charset="0"/>
            </a:endParaRPr>
          </a:p>
        </p:txBody>
      </p:sp>
      <p:sp>
        <p:nvSpPr>
          <p:cNvPr id="7" name="Rectangle 6">
            <a:extLst>
              <a:ext uri="{FF2B5EF4-FFF2-40B4-BE49-F238E27FC236}">
                <a16:creationId xmlns:a16="http://schemas.microsoft.com/office/drawing/2014/main" id="{A34A80BD-0B8D-4B01-84F1-4F76922ADDEE}"/>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34B159-933B-4A54-942D-6D7E40F9EAD2}"/>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descr="https://www.texasattorneygeneral.gov/sites/default/files/files/branding/2018/OAG-Official-Lockup-White%402x.png">
            <a:extLst>
              <a:ext uri="{FF2B5EF4-FFF2-40B4-BE49-F238E27FC236}">
                <a16:creationId xmlns:a16="http://schemas.microsoft.com/office/drawing/2014/main" id="{5C4E0480-1B19-48C1-98FA-F48C9F2B646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6">
            <a:extLst>
              <a:ext uri="{FF2B5EF4-FFF2-40B4-BE49-F238E27FC236}">
                <a16:creationId xmlns:a16="http://schemas.microsoft.com/office/drawing/2014/main" id="{70C9CD18-725B-4125-85D2-C2C046E84B3C}"/>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latin typeface="Freight Text Pro"/>
              </a:rPr>
              <a:t>Administrative Rescission Guidelines</a:t>
            </a:r>
          </a:p>
        </p:txBody>
      </p:sp>
    </p:spTree>
    <p:extLst>
      <p:ext uri="{BB962C8B-B14F-4D97-AF65-F5344CB8AC3E}">
        <p14:creationId xmlns:p14="http://schemas.microsoft.com/office/powerpoint/2010/main" val="41369349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745" y="1316657"/>
            <a:ext cx="8830101" cy="5000224"/>
          </a:xfrm>
          <a:prstGeom prst="rect">
            <a:avLst/>
          </a:prstGeom>
          <a:noFill/>
        </p:spPr>
        <p:txBody>
          <a:bodyPr wrap="square" rtlCol="0">
            <a:noAutofit/>
          </a:bodyPr>
          <a:lstStyle/>
          <a:p>
            <a:pPr marL="274320" algn="l">
              <a:lnSpc>
                <a:spcPct val="150000"/>
              </a:lnSpc>
              <a:spcBef>
                <a:spcPts val="108"/>
              </a:spcBef>
              <a:spcAft>
                <a:spcPts val="1200"/>
              </a:spcAft>
            </a:pPr>
            <a:r>
              <a:rPr lang="en-US" sz="2100" b="1" dirty="0">
                <a:solidFill>
                  <a:srgbClr val="002060"/>
                </a:solidFill>
                <a:latin typeface="Freight Text Pro"/>
              </a:rPr>
              <a:t>Rescinding Party’s Responsibilities</a:t>
            </a:r>
          </a:p>
          <a:p>
            <a:pPr marL="274320" algn="l">
              <a:spcBef>
                <a:spcPts val="108"/>
              </a:spcBef>
              <a:spcAft>
                <a:spcPts val="1200"/>
              </a:spcAft>
            </a:pPr>
            <a:r>
              <a:rPr lang="en-US" sz="2100" dirty="0">
                <a:solidFill>
                  <a:srgbClr val="002060"/>
                </a:solidFill>
                <a:latin typeface="Freight Text Pro"/>
              </a:rPr>
              <a:t>After the Rescission of Acknowledgment of Paternity has been completed, the rescinding party is responsible for making front and back copies of the Rescission of Acknowledgment of Paternity form.</a:t>
            </a:r>
          </a:p>
          <a:p>
            <a:pPr marL="274320" algn="l">
              <a:spcBef>
                <a:spcPts val="108"/>
              </a:spcBef>
              <a:spcAft>
                <a:spcPts val="1200"/>
              </a:spcAft>
            </a:pPr>
            <a:r>
              <a:rPr lang="en-US" sz="2100" dirty="0">
                <a:solidFill>
                  <a:srgbClr val="002060"/>
                </a:solidFill>
                <a:latin typeface="Freight Text Pro"/>
              </a:rPr>
              <a:t>The rescinding party must mail copies of form by </a:t>
            </a:r>
            <a:r>
              <a:rPr lang="en-US" sz="2100" b="1" dirty="0">
                <a:solidFill>
                  <a:srgbClr val="002060"/>
                </a:solidFill>
                <a:latin typeface="Freight Text Pro"/>
              </a:rPr>
              <a:t>certified or registered mail, return receipt requested</a:t>
            </a:r>
            <a:r>
              <a:rPr lang="en-US" sz="2100" dirty="0">
                <a:solidFill>
                  <a:srgbClr val="002060"/>
                </a:solidFill>
                <a:latin typeface="Freight Text Pro"/>
              </a:rPr>
              <a:t>, to the following parties:</a:t>
            </a:r>
          </a:p>
          <a:p>
            <a:pPr marL="804672" lvl="2" indent="-347472" algn="l">
              <a:spcBef>
                <a:spcPts val="600"/>
              </a:spcBef>
              <a:spcAft>
                <a:spcPts val="600"/>
              </a:spcAft>
              <a:buFont typeface="Arial" pitchFamily="34" charset="0"/>
              <a:buChar char="•"/>
            </a:pPr>
            <a:r>
              <a:rPr lang="en-US" sz="2100" dirty="0">
                <a:solidFill>
                  <a:srgbClr val="002060"/>
                </a:solidFill>
                <a:latin typeface="Freight Text Pro"/>
              </a:rPr>
              <a:t>Mother of child</a:t>
            </a:r>
          </a:p>
          <a:p>
            <a:pPr marL="804672" lvl="2" indent="-347472" algn="l">
              <a:spcBef>
                <a:spcPts val="600"/>
              </a:spcBef>
              <a:spcAft>
                <a:spcPts val="600"/>
              </a:spcAft>
              <a:buFont typeface="Arial" pitchFamily="34" charset="0"/>
              <a:buChar char="•"/>
            </a:pPr>
            <a:r>
              <a:rPr lang="en-US" sz="2100" dirty="0">
                <a:solidFill>
                  <a:srgbClr val="002060"/>
                </a:solidFill>
                <a:latin typeface="Freight Text Pro"/>
              </a:rPr>
              <a:t>Father of child</a:t>
            </a:r>
          </a:p>
          <a:p>
            <a:pPr marL="804672" lvl="2" indent="-347472" algn="l">
              <a:spcBef>
                <a:spcPts val="600"/>
              </a:spcBef>
              <a:spcAft>
                <a:spcPts val="600"/>
              </a:spcAft>
              <a:buFont typeface="Arial" pitchFamily="34" charset="0"/>
              <a:buChar char="•"/>
            </a:pPr>
            <a:r>
              <a:rPr lang="en-US" sz="2100" dirty="0">
                <a:solidFill>
                  <a:srgbClr val="002060"/>
                </a:solidFill>
                <a:latin typeface="Freight Text Pro"/>
              </a:rPr>
              <a:t>Presumed father (if applicable)</a:t>
            </a:r>
          </a:p>
          <a:p>
            <a:pPr marL="804672" lvl="2" indent="-347472" algn="l">
              <a:spcBef>
                <a:spcPts val="600"/>
              </a:spcBef>
              <a:spcAft>
                <a:spcPts val="600"/>
              </a:spcAft>
              <a:buFont typeface="Arial" pitchFamily="34" charset="0"/>
              <a:buChar char="•"/>
            </a:pPr>
            <a:r>
              <a:rPr lang="en-US" sz="2100" dirty="0">
                <a:solidFill>
                  <a:srgbClr val="002060"/>
                </a:solidFill>
                <a:latin typeface="Freight Text Pro"/>
              </a:rPr>
              <a:t>Office of the Attorney General Child Support Division (if a child support case is open for the child associated with the AOP)</a:t>
            </a:r>
          </a:p>
        </p:txBody>
      </p:sp>
      <p:sp>
        <p:nvSpPr>
          <p:cNvPr id="7" name="Rectangle 6">
            <a:extLst>
              <a:ext uri="{FF2B5EF4-FFF2-40B4-BE49-F238E27FC236}">
                <a16:creationId xmlns:a16="http://schemas.microsoft.com/office/drawing/2014/main" id="{D45FA0BD-72B6-417A-A266-2FA05246BC90}"/>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45D56C-47B6-4CA7-882D-924A339B6187}"/>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descr="https://www.texasattorneygeneral.gov/sites/default/files/files/branding/2018/OAG-Official-Lockup-White%402x.png">
            <a:extLst>
              <a:ext uri="{FF2B5EF4-FFF2-40B4-BE49-F238E27FC236}">
                <a16:creationId xmlns:a16="http://schemas.microsoft.com/office/drawing/2014/main" id="{01AF82B1-9353-4689-81C7-BE698B2B94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6">
            <a:extLst>
              <a:ext uri="{FF2B5EF4-FFF2-40B4-BE49-F238E27FC236}">
                <a16:creationId xmlns:a16="http://schemas.microsoft.com/office/drawing/2014/main" id="{C6BEE665-E8FF-45A9-9C58-FFB8B31390D2}"/>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latin typeface="Freight Text Pro"/>
              </a:rPr>
              <a:t>Administrative Rescission Guidelines</a:t>
            </a:r>
          </a:p>
        </p:txBody>
      </p:sp>
    </p:spTree>
    <p:extLst>
      <p:ext uri="{BB962C8B-B14F-4D97-AF65-F5344CB8AC3E}">
        <p14:creationId xmlns:p14="http://schemas.microsoft.com/office/powerpoint/2010/main" val="37661171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745" y="1136331"/>
            <a:ext cx="8904000" cy="4573979"/>
          </a:xfrm>
          <a:prstGeom prst="rect">
            <a:avLst/>
          </a:prstGeom>
          <a:noFill/>
        </p:spPr>
        <p:txBody>
          <a:bodyPr wrap="square" rtlCol="0">
            <a:noAutofit/>
          </a:bodyPr>
          <a:lstStyle/>
          <a:p>
            <a:pPr marL="274320" algn="l">
              <a:spcBef>
                <a:spcPts val="0"/>
              </a:spcBef>
              <a:spcAft>
                <a:spcPts val="600"/>
              </a:spcAft>
            </a:pPr>
            <a:r>
              <a:rPr lang="en-US" sz="2100" b="1" dirty="0">
                <a:solidFill>
                  <a:srgbClr val="002060"/>
                </a:solidFill>
                <a:latin typeface="Freight Text Pro"/>
              </a:rPr>
              <a:t>Rescinding Party’s Responsibilities</a:t>
            </a:r>
          </a:p>
          <a:p>
            <a:pPr marL="274320" algn="l">
              <a:spcBef>
                <a:spcPts val="0"/>
              </a:spcBef>
              <a:spcAft>
                <a:spcPts val="600"/>
              </a:spcAft>
            </a:pPr>
            <a:r>
              <a:rPr lang="en-US" sz="2100" dirty="0">
                <a:solidFill>
                  <a:srgbClr val="002060"/>
                </a:solidFill>
                <a:latin typeface="Freight Text Pro"/>
              </a:rPr>
              <a:t>After the Rescission of Acknowledgment of Paternity has been completed, the rescinding party must:</a:t>
            </a:r>
          </a:p>
          <a:p>
            <a:pPr marL="804672" indent="-347472" algn="l">
              <a:spcBef>
                <a:spcPts val="0"/>
              </a:spcBef>
              <a:spcAft>
                <a:spcPts val="600"/>
              </a:spcAft>
              <a:buFont typeface="Arial" pitchFamily="34" charset="0"/>
              <a:buChar char="•"/>
            </a:pPr>
            <a:r>
              <a:rPr lang="en-US" sz="2100" dirty="0">
                <a:solidFill>
                  <a:srgbClr val="002060"/>
                </a:solidFill>
                <a:latin typeface="Freight Text Pro"/>
              </a:rPr>
              <a:t>Obtain proof of mailing from the U.S. Postal Service.</a:t>
            </a:r>
          </a:p>
          <a:p>
            <a:pPr marL="804672" indent="-347472" algn="l">
              <a:spcBef>
                <a:spcPts val="0"/>
              </a:spcBef>
              <a:spcAft>
                <a:spcPts val="600"/>
              </a:spcAft>
              <a:buFont typeface="Arial" pitchFamily="34" charset="0"/>
              <a:buChar char="•"/>
            </a:pPr>
            <a:r>
              <a:rPr lang="en-US" sz="2100" dirty="0">
                <a:solidFill>
                  <a:srgbClr val="002060"/>
                </a:solidFill>
                <a:latin typeface="Freight Text Pro"/>
              </a:rPr>
              <a:t>Pay any fees associated with mailing.</a:t>
            </a:r>
          </a:p>
          <a:p>
            <a:pPr marL="804672" indent="-347472" algn="l">
              <a:spcBef>
                <a:spcPts val="0"/>
              </a:spcBef>
              <a:spcAft>
                <a:spcPts val="600"/>
              </a:spcAft>
              <a:buFont typeface="Arial" pitchFamily="34" charset="0"/>
              <a:buChar char="•"/>
            </a:pPr>
            <a:r>
              <a:rPr lang="en-US" sz="2100" dirty="0">
                <a:solidFill>
                  <a:srgbClr val="002060"/>
                </a:solidFill>
                <a:latin typeface="Freight Text Pro"/>
              </a:rPr>
              <a:t>Send copies of the proof of mailing along with the </a:t>
            </a:r>
            <a:r>
              <a:rPr lang="en-US" sz="2100" b="1" dirty="0">
                <a:solidFill>
                  <a:srgbClr val="002060"/>
                </a:solidFill>
                <a:latin typeface="Freight Text Pro"/>
              </a:rPr>
              <a:t>original</a:t>
            </a:r>
            <a:r>
              <a:rPr lang="en-US" sz="2100" b="1" cap="all" dirty="0">
                <a:solidFill>
                  <a:srgbClr val="002060"/>
                </a:solidFill>
                <a:latin typeface="Freight Text Pro"/>
              </a:rPr>
              <a:t> </a:t>
            </a:r>
            <a:r>
              <a:rPr lang="en-US" sz="2100" dirty="0">
                <a:solidFill>
                  <a:srgbClr val="002060"/>
                </a:solidFill>
                <a:latin typeface="Freight Text Pro"/>
              </a:rPr>
              <a:t>rescission document to VSS.  </a:t>
            </a:r>
          </a:p>
          <a:p>
            <a:pPr marL="804672" indent="-347472" algn="l">
              <a:spcBef>
                <a:spcPts val="0"/>
              </a:spcBef>
              <a:spcAft>
                <a:spcPts val="600"/>
              </a:spcAft>
              <a:buFont typeface="Arial" pitchFamily="34" charset="0"/>
              <a:buChar char="•"/>
            </a:pPr>
            <a:r>
              <a:rPr lang="en-US" sz="2100" dirty="0">
                <a:solidFill>
                  <a:srgbClr val="002060"/>
                </a:solidFill>
                <a:latin typeface="Freight Text Pro"/>
              </a:rPr>
              <a:t>Keep the return receipt cards received from U.S. Postal Service to prove copies of the form  were mailed to the other parties.</a:t>
            </a:r>
          </a:p>
          <a:p>
            <a:pPr marL="274320" algn="l">
              <a:spcBef>
                <a:spcPts val="0"/>
              </a:spcBef>
              <a:spcAft>
                <a:spcPts val="600"/>
              </a:spcAft>
            </a:pPr>
            <a:r>
              <a:rPr lang="en-US" sz="2100" dirty="0">
                <a:solidFill>
                  <a:srgbClr val="002060"/>
                </a:solidFill>
                <a:latin typeface="Freight Text Pro"/>
              </a:rPr>
              <a:t>Certified copies of the Rescission form may be obtained from VSS by using the AOP Inquiry Request Form VS 134.1.  (pg. 107)</a:t>
            </a:r>
          </a:p>
        </p:txBody>
      </p:sp>
      <p:sp>
        <p:nvSpPr>
          <p:cNvPr id="7" name="Text Box 8"/>
          <p:cNvSpPr txBox="1">
            <a:spLocks noChangeArrowheads="1"/>
          </p:cNvSpPr>
          <p:nvPr/>
        </p:nvSpPr>
        <p:spPr bwMode="auto">
          <a:xfrm>
            <a:off x="758185" y="5337575"/>
            <a:ext cx="7376074" cy="1061829"/>
          </a:xfrm>
          <a:prstGeom prst="rect">
            <a:avLst/>
          </a:prstGeom>
          <a:noFill/>
          <a:ln w="28575">
            <a:solidFill>
              <a:srgbClr val="9B0F0F"/>
            </a:solidFill>
            <a:miter lim="800000"/>
            <a:headEnd/>
            <a:tailEnd type="none" w="lg" len="lg"/>
          </a:ln>
        </p:spPr>
        <p:txBody>
          <a:bodyPr wrap="square" lIns="64008" rIns="27432">
            <a:spAutoFit/>
          </a:bodyPr>
          <a:lstStyle/>
          <a:p>
            <a:pPr algn="l"/>
            <a:r>
              <a:rPr lang="en-US" sz="2100" dirty="0">
                <a:solidFill>
                  <a:srgbClr val="002060"/>
                </a:solidFill>
                <a:latin typeface="+mn-lt"/>
              </a:rPr>
              <a:t>The envelope must be postmarked within 60 days of filing the Acknowledgment of Paternity with VSS or prior to a legal proceeding related to the child is initiated, whichever comes first.</a:t>
            </a:r>
          </a:p>
        </p:txBody>
      </p:sp>
      <p:sp>
        <p:nvSpPr>
          <p:cNvPr id="8" name="Rectangle 7">
            <a:extLst>
              <a:ext uri="{FF2B5EF4-FFF2-40B4-BE49-F238E27FC236}">
                <a16:creationId xmlns:a16="http://schemas.microsoft.com/office/drawing/2014/main" id="{4EA94E34-6D96-4581-B8F4-AA0D0FF348EE}"/>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BF6A45-9D54-4156-8811-5BB0EBFDDC38}"/>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descr="https://www.texasattorneygeneral.gov/sites/default/files/files/branding/2018/OAG-Official-Lockup-White%402x.png">
            <a:extLst>
              <a:ext uri="{FF2B5EF4-FFF2-40B4-BE49-F238E27FC236}">
                <a16:creationId xmlns:a16="http://schemas.microsoft.com/office/drawing/2014/main" id="{3AFC445C-58C2-4EAD-9853-866C60E325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6">
            <a:extLst>
              <a:ext uri="{FF2B5EF4-FFF2-40B4-BE49-F238E27FC236}">
                <a16:creationId xmlns:a16="http://schemas.microsoft.com/office/drawing/2014/main" id="{A02CFE30-598E-4CEA-AE4E-EDD0155C5E7F}"/>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latin typeface="Freight Text Pro"/>
              </a:rPr>
              <a:t>Administrative Rescission Guidelines</a:t>
            </a:r>
          </a:p>
        </p:txBody>
      </p:sp>
    </p:spTree>
    <p:extLst>
      <p:ext uri="{BB962C8B-B14F-4D97-AF65-F5344CB8AC3E}">
        <p14:creationId xmlns:p14="http://schemas.microsoft.com/office/powerpoint/2010/main" val="62916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342674"/>
            <a:ext cx="8906256" cy="4431548"/>
          </a:xfrm>
          <a:prstGeom prst="rect">
            <a:avLst/>
          </a:prstGeom>
          <a:noFill/>
          <a:ln w="28575">
            <a:noFill/>
            <a:miter lim="800000"/>
            <a:headEnd/>
            <a:tailEnd type="none" w="lg" len="lg"/>
          </a:ln>
          <a:effectLst/>
        </p:spPr>
        <p:txBody>
          <a:bodyPr lIns="228600" rIns="45720" anchor="t" anchorCtr="0">
            <a:noAutofit/>
          </a:bodyPr>
          <a:lstStyle/>
          <a:p>
            <a:pPr marL="274320" algn="l">
              <a:spcBef>
                <a:spcPts val="2160"/>
              </a:spcBef>
              <a:spcAft>
                <a:spcPts val="1200"/>
              </a:spcAft>
              <a:defRPr/>
            </a:pPr>
            <a:r>
              <a:rPr lang="en-US" sz="2100" b="1" dirty="0">
                <a:solidFill>
                  <a:srgbClr val="002060"/>
                </a:solidFill>
                <a:latin typeface="Freight Text Pro"/>
              </a:rPr>
              <a:t>A certified entity is a person who:</a:t>
            </a:r>
          </a:p>
          <a:p>
            <a:pPr marL="804672" lvl="1" indent="-347472" algn="l">
              <a:spcBef>
                <a:spcPts val="2160"/>
              </a:spcBef>
              <a:spcAft>
                <a:spcPts val="1200"/>
              </a:spcAft>
              <a:buFont typeface="Arial" pitchFamily="34" charset="0"/>
              <a:buChar char="•"/>
              <a:defRPr/>
            </a:pPr>
            <a:r>
              <a:rPr lang="en-US" sz="2100" dirty="0">
                <a:solidFill>
                  <a:srgbClr val="002060"/>
                </a:solidFill>
                <a:latin typeface="Freight Text Pro"/>
              </a:rPr>
              <a:t>Assists parents with completing AOPs in order to establish paternity.</a:t>
            </a:r>
          </a:p>
          <a:p>
            <a:pPr marL="804672" lvl="1" indent="-347472" algn="l">
              <a:spcBef>
                <a:spcPts val="600"/>
              </a:spcBef>
              <a:spcAft>
                <a:spcPts val="600"/>
              </a:spcAft>
              <a:buFont typeface="Arial" pitchFamily="34" charset="0"/>
              <a:buChar char="•"/>
              <a:defRPr/>
            </a:pPr>
            <a:r>
              <a:rPr lang="en-US" sz="2100" dirty="0">
                <a:solidFill>
                  <a:srgbClr val="002060"/>
                </a:solidFill>
                <a:latin typeface="Freight Text Pro"/>
              </a:rPr>
              <a:t>Has received training from the Office of the Attorney General in the last year.</a:t>
            </a:r>
          </a:p>
          <a:p>
            <a:pPr marL="804672" lvl="1" indent="-347472" algn="l">
              <a:spcBef>
                <a:spcPts val="600"/>
              </a:spcBef>
              <a:spcAft>
                <a:spcPts val="600"/>
              </a:spcAft>
              <a:buFont typeface="Arial" pitchFamily="34" charset="0"/>
              <a:buChar char="•"/>
              <a:defRPr/>
            </a:pPr>
            <a:r>
              <a:rPr lang="en-US" sz="2100" dirty="0">
                <a:solidFill>
                  <a:srgbClr val="002060"/>
                </a:solidFill>
                <a:latin typeface="Freight Text Pro"/>
              </a:rPr>
              <a:t>Has a valid entity code.</a:t>
            </a:r>
          </a:p>
          <a:p>
            <a:pPr marL="804672" lvl="1" indent="-347472" algn="l">
              <a:spcBef>
                <a:spcPts val="600"/>
              </a:spcBef>
              <a:spcAft>
                <a:spcPts val="600"/>
              </a:spcAft>
              <a:buFont typeface="Arial" pitchFamily="34" charset="0"/>
              <a:buChar char="•"/>
              <a:defRPr/>
            </a:pPr>
            <a:r>
              <a:rPr lang="en-US" sz="2100" dirty="0">
                <a:solidFill>
                  <a:srgbClr val="002060"/>
                </a:solidFill>
                <a:latin typeface="Freight Text Pro"/>
              </a:rPr>
              <a:t>Has access to TxEVER, including the AOP TxEVER functions through the Vital Statistics Section.</a:t>
            </a:r>
          </a:p>
        </p:txBody>
      </p:sp>
      <p:sp>
        <p:nvSpPr>
          <p:cNvPr id="6" name="Rectangle 5">
            <a:extLst>
              <a:ext uri="{FF2B5EF4-FFF2-40B4-BE49-F238E27FC236}">
                <a16:creationId xmlns:a16="http://schemas.microsoft.com/office/drawing/2014/main" id="{01C4D9BF-82DF-40C5-9745-1A7CD304C47A}"/>
              </a:ext>
            </a:extLst>
          </p:cNvPr>
          <p:cNvSpPr/>
          <p:nvPr/>
        </p:nvSpPr>
        <p:spPr>
          <a:xfrm>
            <a:off x="0" y="1"/>
            <a:ext cx="9144000" cy="1073425"/>
          </a:xfrm>
          <a:prstGeom prst="rect">
            <a:avLst/>
          </a:prstGeom>
          <a:solidFill>
            <a:srgbClr val="00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7FA9E17-3C68-40CE-BB1F-887BFC532894}"/>
              </a:ext>
            </a:extLst>
          </p:cNvPr>
          <p:cNvSpPr/>
          <p:nvPr/>
        </p:nvSpPr>
        <p:spPr>
          <a:xfrm>
            <a:off x="0" y="1073426"/>
            <a:ext cx="9144000" cy="55078"/>
          </a:xfrm>
          <a:prstGeom prst="rect">
            <a:avLst/>
          </a:prstGeom>
          <a:solidFill>
            <a:srgbClr val="9B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https://www.texasattorneygeneral.gov/sites/default/files/files/branding/2018/OAG-Official-Lockup-White%402x.png">
            <a:extLst>
              <a:ext uri="{FF2B5EF4-FFF2-40B4-BE49-F238E27FC236}">
                <a16:creationId xmlns:a16="http://schemas.microsoft.com/office/drawing/2014/main" id="{F6637B85-4C8A-44F7-A882-F71AD9CCEB7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782"/>
          <a:stretch/>
        </p:blipFill>
        <p:spPr bwMode="auto">
          <a:xfrm>
            <a:off x="73745" y="57546"/>
            <a:ext cx="1069256" cy="95297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6">
            <a:extLst>
              <a:ext uri="{FF2B5EF4-FFF2-40B4-BE49-F238E27FC236}">
                <a16:creationId xmlns:a16="http://schemas.microsoft.com/office/drawing/2014/main" id="{B2F04AF4-3B5C-4644-B209-EC9BD64852B3}"/>
              </a:ext>
            </a:extLst>
          </p:cNvPr>
          <p:cNvSpPr txBox="1">
            <a:spLocks/>
          </p:cNvSpPr>
          <p:nvPr/>
        </p:nvSpPr>
        <p:spPr>
          <a:xfrm>
            <a:off x="1129565" y="117984"/>
            <a:ext cx="9313444" cy="782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Freight Text Pro"/>
              </a:rPr>
              <a:t>Instructions</a:t>
            </a:r>
          </a:p>
        </p:txBody>
      </p:sp>
    </p:spTree>
  </p:cSld>
  <p:clrMapOvr>
    <a:masterClrMapping/>
  </p:clrMapOvr>
</p:sld>
</file>

<file path=ppt/theme/theme1.xml><?xml version="1.0" encoding="utf-8"?>
<a:theme xmlns:a="http://schemas.openxmlformats.org/drawingml/2006/main" name="title slid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le slide">
      <a:majorFont>
        <a:latin typeface="Sylfaen"/>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76200" tIns="76200" rIns="76200" bIns="76200" numCol="1" spcCol="1270" anchor="ctr" anchorCtr="0">
        <a:noAutofit/>
      </a:bodyPr>
      <a:lstStyle>
        <a:defPPr algn="l" defTabSz="889000">
          <a:lnSpc>
            <a:spcPct val="90000"/>
          </a:lnSpc>
          <a:spcBef>
            <a:spcPct val="0"/>
          </a:spcBef>
          <a:spcAft>
            <a:spcPct val="35000"/>
          </a:spcAft>
          <a:tabLst/>
          <a:defRPr sz="2000" dirty="0" smtClean="0"/>
        </a:defPPr>
      </a:lstStyle>
      <a:style>
        <a:lnRef idx="0">
          <a:scrgbClr r="0" g="0" b="0"/>
        </a:lnRef>
        <a:fillRef idx="0">
          <a:scrgbClr r="0" g="0" b="0"/>
        </a:fillRef>
        <a:effectRef idx="0">
          <a:scrgbClr r="0" g="0" b="0"/>
        </a:effectRef>
        <a:fontRef idx="minor">
          <a:schemeClr val="lt1"/>
        </a:fontRef>
      </a:style>
    </a:spDef>
    <a:lnDef>
      <a:spPr bwMode="auto">
        <a:xfrm>
          <a:off x="0" y="0"/>
          <a:ext cx="1" cy="1"/>
        </a:xfrm>
        <a:custGeom>
          <a:avLst/>
          <a:gdLst/>
          <a:ahLst/>
          <a:cxnLst/>
          <a:rect l="0" t="0" r="0" b="0"/>
          <a:pathLst/>
        </a:custGeom>
        <a:solidFill>
          <a:schemeClr val="hlink"/>
        </a:solidFill>
        <a:ln w="28575" cap="flat" cmpd="sng" algn="ctr">
          <a:solidFill>
            <a:schemeClr val="hlink"/>
          </a:solidFill>
          <a:prstDash val="solid"/>
          <a:round/>
          <a:headEnd type="oval" w="med" len="med"/>
          <a:tailEnd type="triangle" w="lg" len="lg"/>
        </a:ln>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title slid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itle sl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itle sl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itle slid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33CCFF"/>
        </a:folHlink>
      </a:clrScheme>
      <a:clrMap bg1="lt1" tx1="dk1" bg2="lt2" tx2="dk2" accent1="accent1" accent2="accent2" accent3="accent3" accent4="accent4" accent5="accent5" accent6="accent6" hlink="hlink" folHlink="folHlink"/>
    </a:extraClrScheme>
    <a:extraClrScheme>
      <a:clrScheme name="title slide 9">
        <a:dk1>
          <a:srgbClr val="000000"/>
        </a:dk1>
        <a:lt1>
          <a:srgbClr val="FFFFFF"/>
        </a:lt1>
        <a:dk2>
          <a:srgbClr val="000000"/>
        </a:dk2>
        <a:lt2>
          <a:srgbClr val="808080"/>
        </a:lt2>
        <a:accent1>
          <a:srgbClr val="00CC99"/>
        </a:accent1>
        <a:accent2>
          <a:srgbClr val="003399"/>
        </a:accent2>
        <a:accent3>
          <a:srgbClr val="FFFFFF"/>
        </a:accent3>
        <a:accent4>
          <a:srgbClr val="000000"/>
        </a:accent4>
        <a:accent5>
          <a:srgbClr val="AAE2CA"/>
        </a:accent5>
        <a:accent6>
          <a:srgbClr val="002D8A"/>
        </a:accent6>
        <a:hlink>
          <a:srgbClr val="0066FF"/>
        </a:hlink>
        <a:folHlink>
          <a:srgbClr val="33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02-WHAT?">
  <a:themeElements>
    <a:clrScheme name="02-WHAT? 9">
      <a:dk1>
        <a:srgbClr val="000000"/>
      </a:dk1>
      <a:lt1>
        <a:srgbClr val="FFFFFF"/>
      </a:lt1>
      <a:dk2>
        <a:srgbClr val="000000"/>
      </a:dk2>
      <a:lt2>
        <a:srgbClr val="808080"/>
      </a:lt2>
      <a:accent1>
        <a:srgbClr val="00CC99"/>
      </a:accent1>
      <a:accent2>
        <a:srgbClr val="003399"/>
      </a:accent2>
      <a:accent3>
        <a:srgbClr val="FFFFFF"/>
      </a:accent3>
      <a:accent4>
        <a:srgbClr val="000000"/>
      </a:accent4>
      <a:accent5>
        <a:srgbClr val="AAE2CA"/>
      </a:accent5>
      <a:accent6>
        <a:srgbClr val="002D8A"/>
      </a:accent6>
      <a:hlink>
        <a:srgbClr val="0066FF"/>
      </a:hlink>
      <a:folHlink>
        <a:srgbClr val="33CCFF"/>
      </a:folHlink>
    </a:clrScheme>
    <a:fontScheme name="02-WHAT?">
      <a:majorFont>
        <a:latin typeface="Sylfaen"/>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28575" cap="flat" cmpd="sng" algn="ctr">
          <a:solidFill>
            <a:schemeClr val="hlink"/>
          </a:solidFill>
          <a:prstDash val="solid"/>
          <a:round/>
          <a:headEnd type="oval" w="med" len="med"/>
          <a:tailEnd type="triangle" w="lg" len="lg"/>
        </a:ln>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chemeClr val="hlink"/>
        </a:solidFill>
        <a:ln w="28575" cap="flat" cmpd="sng" algn="ctr">
          <a:solidFill>
            <a:schemeClr val="hlink"/>
          </a:solidFill>
          <a:prstDash val="solid"/>
          <a:round/>
          <a:headEnd type="oval" w="med" len="med"/>
          <a:tailEnd type="triangle" w="lg" len="lg"/>
        </a:ln>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02-WHA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2-WH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2-WHA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2-WHA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2-WH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2-WH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2-WH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2-WHA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33CCFF"/>
        </a:folHlink>
      </a:clrScheme>
      <a:clrMap bg1="lt1" tx1="dk1" bg2="lt2" tx2="dk2" accent1="accent1" accent2="accent2" accent3="accent3" accent4="accent4" accent5="accent5" accent6="accent6" hlink="hlink" folHlink="folHlink"/>
    </a:extraClrScheme>
    <a:extraClrScheme>
      <a:clrScheme name="02-WHAT? 9">
        <a:dk1>
          <a:srgbClr val="000000"/>
        </a:dk1>
        <a:lt1>
          <a:srgbClr val="FFFFFF"/>
        </a:lt1>
        <a:dk2>
          <a:srgbClr val="000000"/>
        </a:dk2>
        <a:lt2>
          <a:srgbClr val="808080"/>
        </a:lt2>
        <a:accent1>
          <a:srgbClr val="00CC99"/>
        </a:accent1>
        <a:accent2>
          <a:srgbClr val="003399"/>
        </a:accent2>
        <a:accent3>
          <a:srgbClr val="FFFFFF"/>
        </a:accent3>
        <a:accent4>
          <a:srgbClr val="000000"/>
        </a:accent4>
        <a:accent5>
          <a:srgbClr val="AAE2CA"/>
        </a:accent5>
        <a:accent6>
          <a:srgbClr val="002D8A"/>
        </a:accent6>
        <a:hlink>
          <a:srgbClr val="0066FF"/>
        </a:hlink>
        <a:folHlink>
          <a:srgbClr val="33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03-SO what?">
  <a:themeElements>
    <a:clrScheme name="03-SO what? 9">
      <a:dk1>
        <a:srgbClr val="000000"/>
      </a:dk1>
      <a:lt1>
        <a:srgbClr val="FFFFFF"/>
      </a:lt1>
      <a:dk2>
        <a:srgbClr val="000000"/>
      </a:dk2>
      <a:lt2>
        <a:srgbClr val="808080"/>
      </a:lt2>
      <a:accent1>
        <a:srgbClr val="00CC99"/>
      </a:accent1>
      <a:accent2>
        <a:srgbClr val="003399"/>
      </a:accent2>
      <a:accent3>
        <a:srgbClr val="FFFFFF"/>
      </a:accent3>
      <a:accent4>
        <a:srgbClr val="000000"/>
      </a:accent4>
      <a:accent5>
        <a:srgbClr val="AAE2CA"/>
      </a:accent5>
      <a:accent6>
        <a:srgbClr val="002D8A"/>
      </a:accent6>
      <a:hlink>
        <a:srgbClr val="0066FF"/>
      </a:hlink>
      <a:folHlink>
        <a:srgbClr val="33CCFF"/>
      </a:folHlink>
    </a:clrScheme>
    <a:fontScheme name="03-SO what?">
      <a:majorFont>
        <a:latin typeface="Sylfaen"/>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28575" cap="flat" cmpd="sng" algn="ctr">
          <a:solidFill>
            <a:schemeClr val="hlink"/>
          </a:solidFill>
          <a:prstDash val="solid"/>
          <a:round/>
          <a:headEnd type="oval" w="med" len="med"/>
          <a:tailEnd type="triangle" w="lg" len="lg"/>
        </a:ln>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chemeClr val="hlink"/>
        </a:solidFill>
        <a:ln w="28575" cap="flat" cmpd="sng" algn="ctr">
          <a:solidFill>
            <a:schemeClr val="hlink"/>
          </a:solidFill>
          <a:prstDash val="solid"/>
          <a:round/>
          <a:headEnd type="oval" w="med" len="med"/>
          <a:tailEnd type="triangle" w="lg" len="lg"/>
        </a:ln>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03-SO wha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3-SO wh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3-SO wha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3-SO wha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3-SO wh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3-SO wh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3-SO wh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3-SO wha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33CCFF"/>
        </a:folHlink>
      </a:clrScheme>
      <a:clrMap bg1="lt1" tx1="dk1" bg2="lt2" tx2="dk2" accent1="accent1" accent2="accent2" accent3="accent3" accent4="accent4" accent5="accent5" accent6="accent6" hlink="hlink" folHlink="folHlink"/>
    </a:extraClrScheme>
    <a:extraClrScheme>
      <a:clrScheme name="03-SO what? 9">
        <a:dk1>
          <a:srgbClr val="000000"/>
        </a:dk1>
        <a:lt1>
          <a:srgbClr val="FFFFFF"/>
        </a:lt1>
        <a:dk2>
          <a:srgbClr val="000000"/>
        </a:dk2>
        <a:lt2>
          <a:srgbClr val="808080"/>
        </a:lt2>
        <a:accent1>
          <a:srgbClr val="00CC99"/>
        </a:accent1>
        <a:accent2>
          <a:srgbClr val="003399"/>
        </a:accent2>
        <a:accent3>
          <a:srgbClr val="FFFFFF"/>
        </a:accent3>
        <a:accent4>
          <a:srgbClr val="000000"/>
        </a:accent4>
        <a:accent5>
          <a:srgbClr val="AAE2CA"/>
        </a:accent5>
        <a:accent6>
          <a:srgbClr val="002D8A"/>
        </a:accent6>
        <a:hlink>
          <a:srgbClr val="0066FF"/>
        </a:hlink>
        <a:folHlink>
          <a:srgbClr val="33CC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04-NOW What?">
  <a:themeElements>
    <a:clrScheme name="04-NOW What? 9">
      <a:dk1>
        <a:srgbClr val="000000"/>
      </a:dk1>
      <a:lt1>
        <a:srgbClr val="FFFFFF"/>
      </a:lt1>
      <a:dk2>
        <a:srgbClr val="000000"/>
      </a:dk2>
      <a:lt2>
        <a:srgbClr val="808080"/>
      </a:lt2>
      <a:accent1>
        <a:srgbClr val="00CC99"/>
      </a:accent1>
      <a:accent2>
        <a:srgbClr val="003399"/>
      </a:accent2>
      <a:accent3>
        <a:srgbClr val="FFFFFF"/>
      </a:accent3>
      <a:accent4>
        <a:srgbClr val="000000"/>
      </a:accent4>
      <a:accent5>
        <a:srgbClr val="AAE2CA"/>
      </a:accent5>
      <a:accent6>
        <a:srgbClr val="002D8A"/>
      </a:accent6>
      <a:hlink>
        <a:srgbClr val="0066FF"/>
      </a:hlink>
      <a:folHlink>
        <a:srgbClr val="33CCFF"/>
      </a:folHlink>
    </a:clrScheme>
    <a:fontScheme name="04-NOW What?">
      <a:majorFont>
        <a:latin typeface="Sylfaen"/>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28575" cap="flat" cmpd="sng" algn="ctr">
          <a:solidFill>
            <a:schemeClr val="hlink"/>
          </a:solidFill>
          <a:prstDash val="solid"/>
          <a:round/>
          <a:headEnd type="oval" w="med" len="med"/>
          <a:tailEnd type="triangle" w="lg" len="lg"/>
        </a:ln>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chemeClr val="hlink"/>
        </a:solidFill>
        <a:ln w="28575" cap="flat" cmpd="sng" algn="ctr">
          <a:solidFill>
            <a:schemeClr val="hlink"/>
          </a:solidFill>
          <a:prstDash val="solid"/>
          <a:round/>
          <a:headEnd type="oval" w="med" len="med"/>
          <a:tailEnd type="triangle" w="lg" len="lg"/>
        </a:ln>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04-NOW Wha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4-NOW Wh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4-NOW Wha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4-NOW Wha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4-NOW Wh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4-NOW Wh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4-NOW Wh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4-NOW Wha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33CCFF"/>
        </a:folHlink>
      </a:clrScheme>
      <a:clrMap bg1="lt1" tx1="dk1" bg2="lt2" tx2="dk2" accent1="accent1" accent2="accent2" accent3="accent3" accent4="accent4" accent5="accent5" accent6="accent6" hlink="hlink" folHlink="folHlink"/>
    </a:extraClrScheme>
    <a:extraClrScheme>
      <a:clrScheme name="04-NOW What? 9">
        <a:dk1>
          <a:srgbClr val="000000"/>
        </a:dk1>
        <a:lt1>
          <a:srgbClr val="FFFFFF"/>
        </a:lt1>
        <a:dk2>
          <a:srgbClr val="000000"/>
        </a:dk2>
        <a:lt2>
          <a:srgbClr val="808080"/>
        </a:lt2>
        <a:accent1>
          <a:srgbClr val="00CC99"/>
        </a:accent1>
        <a:accent2>
          <a:srgbClr val="003399"/>
        </a:accent2>
        <a:accent3>
          <a:srgbClr val="FFFFFF"/>
        </a:accent3>
        <a:accent4>
          <a:srgbClr val="000000"/>
        </a:accent4>
        <a:accent5>
          <a:srgbClr val="AAE2CA"/>
        </a:accent5>
        <a:accent6>
          <a:srgbClr val="002D8A"/>
        </a:accent6>
        <a:hlink>
          <a:srgbClr val="0066FF"/>
        </a:hlink>
        <a:folHlink>
          <a:srgbClr val="33CC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05-final details">
  <a:themeElements>
    <a:clrScheme name="05-final details 9">
      <a:dk1>
        <a:srgbClr val="000000"/>
      </a:dk1>
      <a:lt1>
        <a:srgbClr val="FFFFFF"/>
      </a:lt1>
      <a:dk2>
        <a:srgbClr val="000000"/>
      </a:dk2>
      <a:lt2>
        <a:srgbClr val="808080"/>
      </a:lt2>
      <a:accent1>
        <a:srgbClr val="00CC99"/>
      </a:accent1>
      <a:accent2>
        <a:srgbClr val="003399"/>
      </a:accent2>
      <a:accent3>
        <a:srgbClr val="FFFFFF"/>
      </a:accent3>
      <a:accent4>
        <a:srgbClr val="000000"/>
      </a:accent4>
      <a:accent5>
        <a:srgbClr val="AAE2CA"/>
      </a:accent5>
      <a:accent6>
        <a:srgbClr val="002D8A"/>
      </a:accent6>
      <a:hlink>
        <a:srgbClr val="0066FF"/>
      </a:hlink>
      <a:folHlink>
        <a:srgbClr val="33CCFF"/>
      </a:folHlink>
    </a:clrScheme>
    <a:fontScheme name="05-final details">
      <a:majorFont>
        <a:latin typeface="Sylfaen"/>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28575" cap="flat" cmpd="sng" algn="ctr">
          <a:solidFill>
            <a:schemeClr val="hlink"/>
          </a:solidFill>
          <a:prstDash val="solid"/>
          <a:round/>
          <a:headEnd type="oval" w="med" len="med"/>
          <a:tailEnd type="triangle" w="lg" len="lg"/>
        </a:ln>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chemeClr val="hlink"/>
        </a:solidFill>
        <a:ln w="28575" cap="flat" cmpd="sng" algn="ctr">
          <a:solidFill>
            <a:schemeClr val="hlink"/>
          </a:solidFill>
          <a:prstDash val="solid"/>
          <a:round/>
          <a:headEnd type="oval" w="med" len="med"/>
          <a:tailEnd type="triangle" w="lg" len="lg"/>
        </a:ln>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05-final detail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final detail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final detail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final detail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final detail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final detail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final detail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final details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33CCFF"/>
        </a:folHlink>
      </a:clrScheme>
      <a:clrMap bg1="lt1" tx1="dk1" bg2="lt2" tx2="dk2" accent1="accent1" accent2="accent2" accent3="accent3" accent4="accent4" accent5="accent5" accent6="accent6" hlink="hlink" folHlink="folHlink"/>
    </a:extraClrScheme>
    <a:extraClrScheme>
      <a:clrScheme name="05-final details 9">
        <a:dk1>
          <a:srgbClr val="000000"/>
        </a:dk1>
        <a:lt1>
          <a:srgbClr val="FFFFFF"/>
        </a:lt1>
        <a:dk2>
          <a:srgbClr val="000000"/>
        </a:dk2>
        <a:lt2>
          <a:srgbClr val="808080"/>
        </a:lt2>
        <a:accent1>
          <a:srgbClr val="00CC99"/>
        </a:accent1>
        <a:accent2>
          <a:srgbClr val="003399"/>
        </a:accent2>
        <a:accent3>
          <a:srgbClr val="FFFFFF"/>
        </a:accent3>
        <a:accent4>
          <a:srgbClr val="000000"/>
        </a:accent4>
        <a:accent5>
          <a:srgbClr val="AAE2CA"/>
        </a:accent5>
        <a:accent6>
          <a:srgbClr val="002D8A"/>
        </a:accent6>
        <a:hlink>
          <a:srgbClr val="0066FF"/>
        </a:hlink>
        <a:folHlink>
          <a:srgbClr val="33CC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28575" cap="flat" cmpd="sng" algn="ctr">
          <a:solidFill>
            <a:schemeClr val="hlink"/>
          </a:solidFill>
          <a:prstDash val="solid"/>
          <a:round/>
          <a:headEnd type="oval" w="med" len="med"/>
          <a:tailEnd type="triangle" w="lg" len="lg"/>
        </a:ln>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chemeClr val="hlink"/>
        </a:solidFill>
        <a:ln w="28575" cap="flat" cmpd="sng" algn="ctr">
          <a:solidFill>
            <a:schemeClr val="hlink"/>
          </a:solidFill>
          <a:prstDash val="solid"/>
          <a:round/>
          <a:headEnd type="oval" w="med" len="med"/>
          <a:tailEnd type="triangle" w="lg" len="lg"/>
        </a:ln>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68523</TotalTime>
  <Words>8681</Words>
  <Application>Microsoft Office PowerPoint</Application>
  <PresentationFormat>On-screen Show (4:3)</PresentationFormat>
  <Paragraphs>1138</Paragraphs>
  <Slides>84</Slides>
  <Notes>83</Notes>
  <HiddenSlides>0</HiddenSlides>
  <MMClips>0</MMClips>
  <ScaleCrop>false</ScaleCrop>
  <HeadingPairs>
    <vt:vector size="6" baseType="variant">
      <vt:variant>
        <vt:lpstr>Fonts Used</vt:lpstr>
      </vt:variant>
      <vt:variant>
        <vt:i4>21</vt:i4>
      </vt:variant>
      <vt:variant>
        <vt:lpstr>Theme</vt:lpstr>
      </vt:variant>
      <vt:variant>
        <vt:i4>7</vt:i4>
      </vt:variant>
      <vt:variant>
        <vt:lpstr>Slide Titles</vt:lpstr>
      </vt:variant>
      <vt:variant>
        <vt:i4>84</vt:i4>
      </vt:variant>
    </vt:vector>
  </HeadingPairs>
  <TitlesOfParts>
    <vt:vector size="112" baseType="lpstr">
      <vt:lpstr>Arial</vt:lpstr>
      <vt:lpstr>Arial Black</vt:lpstr>
      <vt:lpstr>Brush Script MT</vt:lpstr>
      <vt:lpstr>Calibri</vt:lpstr>
      <vt:lpstr>Calibri Light</vt:lpstr>
      <vt:lpstr>Cambria</vt:lpstr>
      <vt:lpstr>Comic Sans MS</vt:lpstr>
      <vt:lpstr>Freight Text Pro</vt:lpstr>
      <vt:lpstr>Gabriola</vt:lpstr>
      <vt:lpstr>Harlow Solid Italic</vt:lpstr>
      <vt:lpstr>Kristen ITC</vt:lpstr>
      <vt:lpstr>Lucida Handwriting</vt:lpstr>
      <vt:lpstr>Lucida Sans</vt:lpstr>
      <vt:lpstr>Mistral</vt:lpstr>
      <vt:lpstr>Monotype Corsiva</vt:lpstr>
      <vt:lpstr>Palatino Linotype</vt:lpstr>
      <vt:lpstr>Staccato222 BT</vt:lpstr>
      <vt:lpstr>Sylfaen</vt:lpstr>
      <vt:lpstr>Times New Roman</vt:lpstr>
      <vt:lpstr>TypoUpright BT</vt:lpstr>
      <vt:lpstr>Wingdings</vt:lpstr>
      <vt:lpstr>title slide</vt:lpstr>
      <vt:lpstr>02-WHAT?</vt:lpstr>
      <vt:lpstr>03-SO what?</vt:lpstr>
      <vt:lpstr>04-NOW What?</vt:lpstr>
      <vt:lpstr>05-final details</vt:lpstr>
      <vt:lpstr>Custom Design</vt:lpstr>
      <vt:lpstr>Office Theme</vt:lpstr>
      <vt:lpstr>PowerPoint Presentation</vt:lpstr>
      <vt:lpstr>PowerPoint Presentation</vt:lpstr>
      <vt:lpstr>PowerPoint Presentation</vt:lpstr>
      <vt:lpstr>What is the AOP?</vt:lpstr>
      <vt:lpstr>What is the AOP?</vt:lpstr>
      <vt:lpstr>PowerPoint Presentation</vt:lpstr>
      <vt:lpstr>PowerPoint Presentation</vt:lpstr>
      <vt:lpstr>Who signs the AOP?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Circumstances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ACKNOWLEDGMENT OF PATERNITY</dc:title>
  <dc:creator>OAG</dc:creator>
  <cp:lastModifiedBy>Lopez, Nereida</cp:lastModifiedBy>
  <cp:revision>1823</cp:revision>
  <cp:lastPrinted>2019-05-21T20:06:11Z</cp:lastPrinted>
  <dcterms:created xsi:type="dcterms:W3CDTF">2002-11-07T21:06:56Z</dcterms:created>
  <dcterms:modified xsi:type="dcterms:W3CDTF">2021-03-09T15:09:42Z</dcterms:modified>
</cp:coreProperties>
</file>